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media/image16.jpg" ContentType="image/png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4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3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4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5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6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17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18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19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20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03" r:id="rId2"/>
    <p:sldMasterId id="2147483715" r:id="rId3"/>
    <p:sldMasterId id="2147483727" r:id="rId4"/>
  </p:sldMasterIdLst>
  <p:notesMasterIdLst>
    <p:notesMasterId r:id="rId60"/>
  </p:notesMasterIdLst>
  <p:handoutMasterIdLst>
    <p:handoutMasterId r:id="rId61"/>
  </p:handoutMasterIdLst>
  <p:sldIdLst>
    <p:sldId id="3977" r:id="rId5"/>
    <p:sldId id="4110" r:id="rId6"/>
    <p:sldId id="4109" r:id="rId7"/>
    <p:sldId id="2853" r:id="rId8"/>
    <p:sldId id="4041" r:id="rId9"/>
    <p:sldId id="4026" r:id="rId10"/>
    <p:sldId id="4039" r:id="rId11"/>
    <p:sldId id="4027" r:id="rId12"/>
    <p:sldId id="3982" r:id="rId13"/>
    <p:sldId id="3997" r:id="rId14"/>
    <p:sldId id="4028" r:id="rId15"/>
    <p:sldId id="4025" r:id="rId16"/>
    <p:sldId id="4029" r:id="rId17"/>
    <p:sldId id="4007" r:id="rId18"/>
    <p:sldId id="4030" r:id="rId19"/>
    <p:sldId id="4113" r:id="rId20"/>
    <p:sldId id="4032" r:id="rId21"/>
    <p:sldId id="4006" r:id="rId22"/>
    <p:sldId id="4020" r:id="rId23"/>
    <p:sldId id="4021" r:id="rId24"/>
    <p:sldId id="4022" r:id="rId25"/>
    <p:sldId id="4033" r:id="rId26"/>
    <p:sldId id="4008" r:id="rId27"/>
    <p:sldId id="4009" r:id="rId28"/>
    <p:sldId id="4019" r:id="rId29"/>
    <p:sldId id="4040" r:id="rId30"/>
    <p:sldId id="4089" r:id="rId31"/>
    <p:sldId id="4090" r:id="rId32"/>
    <p:sldId id="4091" r:id="rId33"/>
    <p:sldId id="4045" r:id="rId34"/>
    <p:sldId id="4092" r:id="rId35"/>
    <p:sldId id="4044" r:id="rId36"/>
    <p:sldId id="4047" r:id="rId37"/>
    <p:sldId id="4048" r:id="rId38"/>
    <p:sldId id="4049" r:id="rId39"/>
    <p:sldId id="4050" r:id="rId40"/>
    <p:sldId id="4051" r:id="rId41"/>
    <p:sldId id="4052" r:id="rId42"/>
    <p:sldId id="4054" r:id="rId43"/>
    <p:sldId id="4055" r:id="rId44"/>
    <p:sldId id="4056" r:id="rId45"/>
    <p:sldId id="4057" r:id="rId46"/>
    <p:sldId id="4058" r:id="rId47"/>
    <p:sldId id="4059" r:id="rId48"/>
    <p:sldId id="4060" r:id="rId49"/>
    <p:sldId id="4061" r:id="rId50"/>
    <p:sldId id="4062" r:id="rId51"/>
    <p:sldId id="4063" r:id="rId52"/>
    <p:sldId id="4064" r:id="rId53"/>
    <p:sldId id="4065" r:id="rId54"/>
    <p:sldId id="4035" r:id="rId55"/>
    <p:sldId id="4042" r:id="rId56"/>
    <p:sldId id="4036" r:id="rId57"/>
    <p:sldId id="4112" r:id="rId58"/>
    <p:sldId id="4037" r:id="rId59"/>
  </p:sldIdLst>
  <p:sldSz cx="9144000" cy="6858000" type="screen4x3"/>
  <p:notesSz cx="6761163" cy="99425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  <p:cmAuthor id="2" name="T Y" initials="TY" lastIdx="2" clrIdx="1"/>
  <p:cmAuthor id="3" name="pc" initials="p" lastIdx="2" clrIdx="2">
    <p:extLst>
      <p:ext uri="{19B8F6BF-5375-455C-9EA6-DF929625EA0E}">
        <p15:presenceInfo xmlns:p15="http://schemas.microsoft.com/office/powerpoint/2012/main" userId="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44546A"/>
    <a:srgbClr val="768395"/>
    <a:srgbClr val="CFD5EA"/>
    <a:srgbClr val="A50021"/>
    <a:srgbClr val="FFFFFF"/>
    <a:srgbClr val="ED7D31"/>
    <a:srgbClr val="FF9900"/>
    <a:srgbClr val="F47B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63" autoAdjust="0"/>
    <p:restoredTop sz="93963" autoAdjust="0"/>
  </p:normalViewPr>
  <p:slideViewPr>
    <p:cSldViewPr snapToGrid="0">
      <p:cViewPr varScale="1">
        <p:scale>
          <a:sx n="65" d="100"/>
          <a:sy n="65" d="100"/>
        </p:scale>
        <p:origin x="1566" y="48"/>
      </p:cViewPr>
      <p:guideLst>
        <p:guide orient="horz" pos="2160"/>
        <p:guide pos="2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8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x\Desktop\&#25104;&#32489;\&#25972;&#29702;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x\Desktop\&#25104;&#32489;\&#31215;&#20998;&#27719;&#24635;(2)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x\Desktop\&#25104;&#32489;\&#31215;&#20998;&#27719;&#24635;(2)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x\Desktop\&#25104;&#32489;\&#31215;&#20998;&#27719;&#24635;(2)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x\Desktop\&#25104;&#32489;\&#31215;&#20998;&#27719;&#24635;(2)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x\Desktop\&#25104;&#32489;\&#31215;&#20998;&#27719;&#24635;(2)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x\Desktop\&#25104;&#32489;\&#31215;&#20998;&#27719;&#24635;(2)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x\Desktop\&#25104;&#32489;\&#31215;&#20998;&#27719;&#24635;(2)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x\Desktop\&#25104;&#32489;\&#31215;&#20998;&#27719;&#24635;(2)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x\Desktop\&#25104;&#32489;\&#31215;&#20998;&#27719;&#24635;(2)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x\Desktop\&#25104;&#32489;\&#31215;&#20998;&#27719;&#24635;(2)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x\Desktop\&#25104;&#32489;\&#28304;&#25991;&#20214;\&#25152;&#26377;&#26222;&#36890;&#29677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x\Desktop\&#25104;&#32489;\&#31215;&#20998;&#27719;&#24635;(2)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x\Desktop\&#25104;&#32489;\&#31215;&#20998;&#27719;&#24635;(2)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x\Desktop\&#25104;&#32489;\&#31215;&#20998;&#27719;&#24635;(2)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x\Desktop\&#25104;&#32489;\&#31215;&#20998;&#27719;&#24635;(2)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x\Desktop\&#25104;&#32489;\&#25972;&#29702;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x\Desktop\&#25104;&#32489;\&#25972;&#29702;(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x\Desktop\&#25104;&#32489;\&#25972;&#29702;(1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x\Desktop\&#25104;&#32489;\&#25972;&#29702;(1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x\Desktop\&#25104;&#32489;\&#25972;&#29702;(1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x\Desktop\&#25104;&#32489;\&#25972;&#29702;(1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x\Desktop\&#25104;&#32489;\&#25972;&#29702;(1)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Sheet2!$E$17</c:f>
              <c:strCache>
                <c:ptCount val="1"/>
                <c:pt idx="0">
                  <c:v>同考场普通班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Sheet2!$F$16:$G$16</c:f>
              <c:strCache>
                <c:ptCount val="2"/>
                <c:pt idx="0">
                  <c:v>机试平均分</c:v>
                </c:pt>
                <c:pt idx="1">
                  <c:v>总成绩平均分</c:v>
                </c:pt>
              </c:strCache>
            </c:strRef>
          </c:cat>
          <c:val>
            <c:numRef>
              <c:f>Sheet2!$F$17:$G$17</c:f>
              <c:numCache>
                <c:formatCode>General</c:formatCode>
                <c:ptCount val="2"/>
                <c:pt idx="0">
                  <c:v>84.67</c:v>
                </c:pt>
                <c:pt idx="1">
                  <c:v>86.02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B8-4FC5-A8FC-ADDE24631EED}"/>
            </c:ext>
          </c:extLst>
        </c:ser>
        <c:ser>
          <c:idx val="1"/>
          <c:order val="1"/>
          <c:tx>
            <c:strRef>
              <c:f>Sheet2!$E$18</c:f>
              <c:strCache>
                <c:ptCount val="1"/>
                <c:pt idx="0">
                  <c:v>智慧平台试点班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Sheet2!$F$16:$G$16</c:f>
              <c:strCache>
                <c:ptCount val="2"/>
                <c:pt idx="0">
                  <c:v>机试平均分</c:v>
                </c:pt>
                <c:pt idx="1">
                  <c:v>总成绩平均分</c:v>
                </c:pt>
              </c:strCache>
            </c:strRef>
          </c:cat>
          <c:val>
            <c:numRef>
              <c:f>Sheet2!$F$18:$G$18</c:f>
              <c:numCache>
                <c:formatCode>General</c:formatCode>
                <c:ptCount val="2"/>
                <c:pt idx="0">
                  <c:v>87.06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B8-4FC5-A8FC-ADDE24631EE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11362176"/>
        <c:axId val="211363712"/>
      </c:barChart>
      <c:catAx>
        <c:axId val="211362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363712"/>
        <c:crosses val="autoZero"/>
        <c:auto val="1"/>
        <c:lblAlgn val="ctr"/>
        <c:lblOffset val="100"/>
        <c:noMultiLvlLbl val="0"/>
      </c:catAx>
      <c:valAx>
        <c:axId val="211363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362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baseline="0" dirty="0" smtClean="0"/>
              <a:t>A</a:t>
            </a:r>
            <a:r>
              <a:rPr lang="zh-CN" altLang="en-US" sz="1800" b="1" i="0" baseline="0" dirty="0" smtClean="0"/>
              <a:t>班级</a:t>
            </a:r>
            <a:endParaRPr lang="zh-CN" altLang="en-US" sz="1800" b="1" i="0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王琨积分!$B$1</c:f>
              <c:strCache>
                <c:ptCount val="1"/>
                <c:pt idx="0">
                  <c:v>期末成绩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王琨积分!$A$2:$A$105</c:f>
              <c:strCache>
                <c:ptCount val="99"/>
                <c:pt idx="0">
                  <c:v>周小龙</c:v>
                </c:pt>
                <c:pt idx="1">
                  <c:v>冉津铭</c:v>
                </c:pt>
                <c:pt idx="2">
                  <c:v>巨敬雄</c:v>
                </c:pt>
                <c:pt idx="3">
                  <c:v>李泽昊</c:v>
                </c:pt>
                <c:pt idx="4">
                  <c:v>易传义</c:v>
                </c:pt>
                <c:pt idx="5">
                  <c:v>乞林永</c:v>
                </c:pt>
                <c:pt idx="6">
                  <c:v>王昀天</c:v>
                </c:pt>
                <c:pt idx="7">
                  <c:v>施雨贝</c:v>
                </c:pt>
                <c:pt idx="8">
                  <c:v>邵远</c:v>
                </c:pt>
                <c:pt idx="9">
                  <c:v>陈灿灿</c:v>
                </c:pt>
                <c:pt idx="10">
                  <c:v>马聪鑫</c:v>
                </c:pt>
                <c:pt idx="11">
                  <c:v>岳云凡</c:v>
                </c:pt>
                <c:pt idx="12">
                  <c:v>葛凯旋</c:v>
                </c:pt>
                <c:pt idx="13">
                  <c:v>林玉娜</c:v>
                </c:pt>
                <c:pt idx="14">
                  <c:v>付维彬</c:v>
                </c:pt>
                <c:pt idx="15">
                  <c:v>甘宇霖</c:v>
                </c:pt>
                <c:pt idx="16">
                  <c:v>郑浩</c:v>
                </c:pt>
                <c:pt idx="17">
                  <c:v>周佩</c:v>
                </c:pt>
                <c:pt idx="18">
                  <c:v>李文斌</c:v>
                </c:pt>
                <c:pt idx="19">
                  <c:v>孙定彬</c:v>
                </c:pt>
                <c:pt idx="20">
                  <c:v>李嘉诚</c:v>
                </c:pt>
                <c:pt idx="21">
                  <c:v>张乐奇</c:v>
                </c:pt>
                <c:pt idx="22">
                  <c:v>张秋月</c:v>
                </c:pt>
                <c:pt idx="23">
                  <c:v>黄敏</c:v>
                </c:pt>
                <c:pt idx="24">
                  <c:v>陈皓睿</c:v>
                </c:pt>
                <c:pt idx="25">
                  <c:v>程硕</c:v>
                </c:pt>
                <c:pt idx="26">
                  <c:v>张雅慧</c:v>
                </c:pt>
                <c:pt idx="27">
                  <c:v>刘政豪</c:v>
                </c:pt>
                <c:pt idx="28">
                  <c:v>司方健</c:v>
                </c:pt>
                <c:pt idx="29">
                  <c:v>张聪</c:v>
                </c:pt>
                <c:pt idx="30">
                  <c:v>宜腾</c:v>
                </c:pt>
                <c:pt idx="31">
                  <c:v>俱帆</c:v>
                </c:pt>
                <c:pt idx="32">
                  <c:v>张泽群</c:v>
                </c:pt>
                <c:pt idx="33">
                  <c:v>谢容海</c:v>
                </c:pt>
                <c:pt idx="34">
                  <c:v>邓成运</c:v>
                </c:pt>
                <c:pt idx="35">
                  <c:v>秦滔</c:v>
                </c:pt>
                <c:pt idx="36">
                  <c:v>虞浩宇</c:v>
                </c:pt>
                <c:pt idx="37">
                  <c:v>章超</c:v>
                </c:pt>
                <c:pt idx="38">
                  <c:v>罗明霞</c:v>
                </c:pt>
                <c:pt idx="39">
                  <c:v>郑上游</c:v>
                </c:pt>
                <c:pt idx="40">
                  <c:v>史睿</c:v>
                </c:pt>
                <c:pt idx="41">
                  <c:v>李嘉麒</c:v>
                </c:pt>
                <c:pt idx="42">
                  <c:v>吴天浩</c:v>
                </c:pt>
                <c:pt idx="43">
                  <c:v>仇健楠</c:v>
                </c:pt>
                <c:pt idx="44">
                  <c:v>赵振宁</c:v>
                </c:pt>
                <c:pt idx="45">
                  <c:v>徐子涵</c:v>
                </c:pt>
                <c:pt idx="46">
                  <c:v>张知宇</c:v>
                </c:pt>
                <c:pt idx="47">
                  <c:v>郭健祥</c:v>
                </c:pt>
                <c:pt idx="48">
                  <c:v>杨智博</c:v>
                </c:pt>
                <c:pt idx="49">
                  <c:v>马爱民</c:v>
                </c:pt>
                <c:pt idx="50">
                  <c:v>陈浩</c:v>
                </c:pt>
                <c:pt idx="51">
                  <c:v>马聪</c:v>
                </c:pt>
                <c:pt idx="52">
                  <c:v>乔一凡</c:v>
                </c:pt>
                <c:pt idx="53">
                  <c:v>杜雨</c:v>
                </c:pt>
                <c:pt idx="54">
                  <c:v>李晨</c:v>
                </c:pt>
                <c:pt idx="55">
                  <c:v>罗振航</c:v>
                </c:pt>
                <c:pt idx="56">
                  <c:v>严育新</c:v>
                </c:pt>
                <c:pt idx="57">
                  <c:v>尹佃龙</c:v>
                </c:pt>
                <c:pt idx="58">
                  <c:v>周君</c:v>
                </c:pt>
                <c:pt idx="59">
                  <c:v>梁强强</c:v>
                </c:pt>
                <c:pt idx="60">
                  <c:v>欧阳康</c:v>
                </c:pt>
                <c:pt idx="61">
                  <c:v>武新明</c:v>
                </c:pt>
                <c:pt idx="62">
                  <c:v>陈清清</c:v>
                </c:pt>
                <c:pt idx="63">
                  <c:v>陈泽冰</c:v>
                </c:pt>
                <c:pt idx="64">
                  <c:v>陈志庭</c:v>
                </c:pt>
                <c:pt idx="65">
                  <c:v>成泓宇</c:v>
                </c:pt>
                <c:pt idx="66">
                  <c:v>邓继儒</c:v>
                </c:pt>
                <c:pt idx="67">
                  <c:v>杜康</c:v>
                </c:pt>
                <c:pt idx="68">
                  <c:v>范文同</c:v>
                </c:pt>
                <c:pt idx="69">
                  <c:v>耿淇浩</c:v>
                </c:pt>
                <c:pt idx="70">
                  <c:v>顾凯杰</c:v>
                </c:pt>
                <c:pt idx="71">
                  <c:v>郭首辰</c:v>
                </c:pt>
                <c:pt idx="72">
                  <c:v>何芷莹</c:v>
                </c:pt>
                <c:pt idx="73">
                  <c:v>黑玲艺</c:v>
                </c:pt>
                <c:pt idx="74">
                  <c:v>贾睿吉</c:v>
                </c:pt>
                <c:pt idx="75">
                  <c:v>蓝宏健</c:v>
                </c:pt>
                <c:pt idx="76">
                  <c:v>李浩然</c:v>
                </c:pt>
                <c:pt idx="77">
                  <c:v>李星泽</c:v>
                </c:pt>
                <c:pt idx="78">
                  <c:v>零宗谕</c:v>
                </c:pt>
                <c:pt idx="79">
                  <c:v>刘功贤</c:v>
                </c:pt>
                <c:pt idx="80">
                  <c:v>刘信良</c:v>
                </c:pt>
                <c:pt idx="81">
                  <c:v>路文轩</c:v>
                </c:pt>
                <c:pt idx="82">
                  <c:v>南靖尧</c:v>
                </c:pt>
                <c:pt idx="83">
                  <c:v>邱东岳</c:v>
                </c:pt>
                <c:pt idx="84">
                  <c:v>申嘉揆</c:v>
                </c:pt>
                <c:pt idx="85">
                  <c:v>史宝琳</c:v>
                </c:pt>
                <c:pt idx="86">
                  <c:v>舒帆</c:v>
                </c:pt>
                <c:pt idx="87">
                  <c:v>王文煜</c:v>
                </c:pt>
                <c:pt idx="88">
                  <c:v>王晓英</c:v>
                </c:pt>
                <c:pt idx="89">
                  <c:v>卫森昊</c:v>
                </c:pt>
                <c:pt idx="90">
                  <c:v>温泽林</c:v>
                </c:pt>
                <c:pt idx="91">
                  <c:v>萧鸿骏</c:v>
                </c:pt>
                <c:pt idx="92">
                  <c:v>杨童伟</c:v>
                </c:pt>
                <c:pt idx="93">
                  <c:v>易忪旸</c:v>
                </c:pt>
                <c:pt idx="94">
                  <c:v>张成</c:v>
                </c:pt>
                <c:pt idx="95">
                  <c:v>张艺林</c:v>
                </c:pt>
                <c:pt idx="96">
                  <c:v>张云康</c:v>
                </c:pt>
                <c:pt idx="97">
                  <c:v>张哲</c:v>
                </c:pt>
                <c:pt idx="98">
                  <c:v>周都兰</c:v>
                </c:pt>
              </c:strCache>
            </c:strRef>
          </c:cat>
          <c:val>
            <c:numRef>
              <c:f>王琨积分!$B$2:$B$105</c:f>
              <c:numCache>
                <c:formatCode>General</c:formatCode>
                <c:ptCount val="104"/>
                <c:pt idx="0">
                  <c:v>0</c:v>
                </c:pt>
                <c:pt idx="1">
                  <c:v>27</c:v>
                </c:pt>
                <c:pt idx="2">
                  <c:v>30</c:v>
                </c:pt>
                <c:pt idx="3">
                  <c:v>30</c:v>
                </c:pt>
                <c:pt idx="4">
                  <c:v>33</c:v>
                </c:pt>
                <c:pt idx="5">
                  <c:v>39</c:v>
                </c:pt>
                <c:pt idx="6">
                  <c:v>42</c:v>
                </c:pt>
                <c:pt idx="7">
                  <c:v>51</c:v>
                </c:pt>
                <c:pt idx="8">
                  <c:v>60</c:v>
                </c:pt>
                <c:pt idx="9">
                  <c:v>60</c:v>
                </c:pt>
                <c:pt idx="10">
                  <c:v>63</c:v>
                </c:pt>
                <c:pt idx="11">
                  <c:v>63</c:v>
                </c:pt>
                <c:pt idx="12">
                  <c:v>66</c:v>
                </c:pt>
                <c:pt idx="13">
                  <c:v>69</c:v>
                </c:pt>
                <c:pt idx="14">
                  <c:v>72</c:v>
                </c:pt>
                <c:pt idx="15">
                  <c:v>72</c:v>
                </c:pt>
                <c:pt idx="16">
                  <c:v>72</c:v>
                </c:pt>
                <c:pt idx="17">
                  <c:v>75</c:v>
                </c:pt>
                <c:pt idx="18">
                  <c:v>75</c:v>
                </c:pt>
                <c:pt idx="19">
                  <c:v>75</c:v>
                </c:pt>
                <c:pt idx="20">
                  <c:v>75</c:v>
                </c:pt>
                <c:pt idx="21">
                  <c:v>75</c:v>
                </c:pt>
                <c:pt idx="22">
                  <c:v>78</c:v>
                </c:pt>
                <c:pt idx="23">
                  <c:v>81</c:v>
                </c:pt>
                <c:pt idx="24">
                  <c:v>81</c:v>
                </c:pt>
                <c:pt idx="25">
                  <c:v>84</c:v>
                </c:pt>
                <c:pt idx="26">
                  <c:v>84</c:v>
                </c:pt>
                <c:pt idx="27">
                  <c:v>87</c:v>
                </c:pt>
                <c:pt idx="28">
                  <c:v>87</c:v>
                </c:pt>
                <c:pt idx="29">
                  <c:v>88.5</c:v>
                </c:pt>
                <c:pt idx="30">
                  <c:v>90</c:v>
                </c:pt>
                <c:pt idx="31">
                  <c:v>90</c:v>
                </c:pt>
                <c:pt idx="32">
                  <c:v>90</c:v>
                </c:pt>
                <c:pt idx="33">
                  <c:v>91.5</c:v>
                </c:pt>
                <c:pt idx="34">
                  <c:v>92</c:v>
                </c:pt>
                <c:pt idx="35">
                  <c:v>96</c:v>
                </c:pt>
                <c:pt idx="36">
                  <c:v>96</c:v>
                </c:pt>
                <c:pt idx="37">
                  <c:v>96</c:v>
                </c:pt>
                <c:pt idx="38">
                  <c:v>96.5</c:v>
                </c:pt>
                <c:pt idx="39">
                  <c:v>98</c:v>
                </c:pt>
                <c:pt idx="40">
                  <c:v>98</c:v>
                </c:pt>
                <c:pt idx="41">
                  <c:v>98</c:v>
                </c:pt>
                <c:pt idx="42">
                  <c:v>99</c:v>
                </c:pt>
                <c:pt idx="43">
                  <c:v>99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A7-4696-AD54-396685C31584}"/>
            </c:ext>
          </c:extLst>
        </c:ser>
        <c:ser>
          <c:idx val="1"/>
          <c:order val="1"/>
          <c:tx>
            <c:strRef>
              <c:f>王琨积分!$C$1</c:f>
              <c:strCache>
                <c:ptCount val="1"/>
                <c:pt idx="0">
                  <c:v>期中成绩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王琨积分!$A$2:$A$105</c:f>
              <c:strCache>
                <c:ptCount val="99"/>
                <c:pt idx="0">
                  <c:v>周小龙</c:v>
                </c:pt>
                <c:pt idx="1">
                  <c:v>冉津铭</c:v>
                </c:pt>
                <c:pt idx="2">
                  <c:v>巨敬雄</c:v>
                </c:pt>
                <c:pt idx="3">
                  <c:v>李泽昊</c:v>
                </c:pt>
                <c:pt idx="4">
                  <c:v>易传义</c:v>
                </c:pt>
                <c:pt idx="5">
                  <c:v>乞林永</c:v>
                </c:pt>
                <c:pt idx="6">
                  <c:v>王昀天</c:v>
                </c:pt>
                <c:pt idx="7">
                  <c:v>施雨贝</c:v>
                </c:pt>
                <c:pt idx="8">
                  <c:v>邵远</c:v>
                </c:pt>
                <c:pt idx="9">
                  <c:v>陈灿灿</c:v>
                </c:pt>
                <c:pt idx="10">
                  <c:v>马聪鑫</c:v>
                </c:pt>
                <c:pt idx="11">
                  <c:v>岳云凡</c:v>
                </c:pt>
                <c:pt idx="12">
                  <c:v>葛凯旋</c:v>
                </c:pt>
                <c:pt idx="13">
                  <c:v>林玉娜</c:v>
                </c:pt>
                <c:pt idx="14">
                  <c:v>付维彬</c:v>
                </c:pt>
                <c:pt idx="15">
                  <c:v>甘宇霖</c:v>
                </c:pt>
                <c:pt idx="16">
                  <c:v>郑浩</c:v>
                </c:pt>
                <c:pt idx="17">
                  <c:v>周佩</c:v>
                </c:pt>
                <c:pt idx="18">
                  <c:v>李文斌</c:v>
                </c:pt>
                <c:pt idx="19">
                  <c:v>孙定彬</c:v>
                </c:pt>
                <c:pt idx="20">
                  <c:v>李嘉诚</c:v>
                </c:pt>
                <c:pt idx="21">
                  <c:v>张乐奇</c:v>
                </c:pt>
                <c:pt idx="22">
                  <c:v>张秋月</c:v>
                </c:pt>
                <c:pt idx="23">
                  <c:v>黄敏</c:v>
                </c:pt>
                <c:pt idx="24">
                  <c:v>陈皓睿</c:v>
                </c:pt>
                <c:pt idx="25">
                  <c:v>程硕</c:v>
                </c:pt>
                <c:pt idx="26">
                  <c:v>张雅慧</c:v>
                </c:pt>
                <c:pt idx="27">
                  <c:v>刘政豪</c:v>
                </c:pt>
                <c:pt idx="28">
                  <c:v>司方健</c:v>
                </c:pt>
                <c:pt idx="29">
                  <c:v>张聪</c:v>
                </c:pt>
                <c:pt idx="30">
                  <c:v>宜腾</c:v>
                </c:pt>
                <c:pt idx="31">
                  <c:v>俱帆</c:v>
                </c:pt>
                <c:pt idx="32">
                  <c:v>张泽群</c:v>
                </c:pt>
                <c:pt idx="33">
                  <c:v>谢容海</c:v>
                </c:pt>
                <c:pt idx="34">
                  <c:v>邓成运</c:v>
                </c:pt>
                <c:pt idx="35">
                  <c:v>秦滔</c:v>
                </c:pt>
                <c:pt idx="36">
                  <c:v>虞浩宇</c:v>
                </c:pt>
                <c:pt idx="37">
                  <c:v>章超</c:v>
                </c:pt>
                <c:pt idx="38">
                  <c:v>罗明霞</c:v>
                </c:pt>
                <c:pt idx="39">
                  <c:v>郑上游</c:v>
                </c:pt>
                <c:pt idx="40">
                  <c:v>史睿</c:v>
                </c:pt>
                <c:pt idx="41">
                  <c:v>李嘉麒</c:v>
                </c:pt>
                <c:pt idx="42">
                  <c:v>吴天浩</c:v>
                </c:pt>
                <c:pt idx="43">
                  <c:v>仇健楠</c:v>
                </c:pt>
                <c:pt idx="44">
                  <c:v>赵振宁</c:v>
                </c:pt>
                <c:pt idx="45">
                  <c:v>徐子涵</c:v>
                </c:pt>
                <c:pt idx="46">
                  <c:v>张知宇</c:v>
                </c:pt>
                <c:pt idx="47">
                  <c:v>郭健祥</c:v>
                </c:pt>
                <c:pt idx="48">
                  <c:v>杨智博</c:v>
                </c:pt>
                <c:pt idx="49">
                  <c:v>马爱民</c:v>
                </c:pt>
                <c:pt idx="50">
                  <c:v>陈浩</c:v>
                </c:pt>
                <c:pt idx="51">
                  <c:v>马聪</c:v>
                </c:pt>
                <c:pt idx="52">
                  <c:v>乔一凡</c:v>
                </c:pt>
                <c:pt idx="53">
                  <c:v>杜雨</c:v>
                </c:pt>
                <c:pt idx="54">
                  <c:v>李晨</c:v>
                </c:pt>
                <c:pt idx="55">
                  <c:v>罗振航</c:v>
                </c:pt>
                <c:pt idx="56">
                  <c:v>严育新</c:v>
                </c:pt>
                <c:pt idx="57">
                  <c:v>尹佃龙</c:v>
                </c:pt>
                <c:pt idx="58">
                  <c:v>周君</c:v>
                </c:pt>
                <c:pt idx="59">
                  <c:v>梁强强</c:v>
                </c:pt>
                <c:pt idx="60">
                  <c:v>欧阳康</c:v>
                </c:pt>
                <c:pt idx="61">
                  <c:v>武新明</c:v>
                </c:pt>
                <c:pt idx="62">
                  <c:v>陈清清</c:v>
                </c:pt>
                <c:pt idx="63">
                  <c:v>陈泽冰</c:v>
                </c:pt>
                <c:pt idx="64">
                  <c:v>陈志庭</c:v>
                </c:pt>
                <c:pt idx="65">
                  <c:v>成泓宇</c:v>
                </c:pt>
                <c:pt idx="66">
                  <c:v>邓继儒</c:v>
                </c:pt>
                <c:pt idx="67">
                  <c:v>杜康</c:v>
                </c:pt>
                <c:pt idx="68">
                  <c:v>范文同</c:v>
                </c:pt>
                <c:pt idx="69">
                  <c:v>耿淇浩</c:v>
                </c:pt>
                <c:pt idx="70">
                  <c:v>顾凯杰</c:v>
                </c:pt>
                <c:pt idx="71">
                  <c:v>郭首辰</c:v>
                </c:pt>
                <c:pt idx="72">
                  <c:v>何芷莹</c:v>
                </c:pt>
                <c:pt idx="73">
                  <c:v>黑玲艺</c:v>
                </c:pt>
                <c:pt idx="74">
                  <c:v>贾睿吉</c:v>
                </c:pt>
                <c:pt idx="75">
                  <c:v>蓝宏健</c:v>
                </c:pt>
                <c:pt idx="76">
                  <c:v>李浩然</c:v>
                </c:pt>
                <c:pt idx="77">
                  <c:v>李星泽</c:v>
                </c:pt>
                <c:pt idx="78">
                  <c:v>零宗谕</c:v>
                </c:pt>
                <c:pt idx="79">
                  <c:v>刘功贤</c:v>
                </c:pt>
                <c:pt idx="80">
                  <c:v>刘信良</c:v>
                </c:pt>
                <c:pt idx="81">
                  <c:v>路文轩</c:v>
                </c:pt>
                <c:pt idx="82">
                  <c:v>南靖尧</c:v>
                </c:pt>
                <c:pt idx="83">
                  <c:v>邱东岳</c:v>
                </c:pt>
                <c:pt idx="84">
                  <c:v>申嘉揆</c:v>
                </c:pt>
                <c:pt idx="85">
                  <c:v>史宝琳</c:v>
                </c:pt>
                <c:pt idx="86">
                  <c:v>舒帆</c:v>
                </c:pt>
                <c:pt idx="87">
                  <c:v>王文煜</c:v>
                </c:pt>
                <c:pt idx="88">
                  <c:v>王晓英</c:v>
                </c:pt>
                <c:pt idx="89">
                  <c:v>卫森昊</c:v>
                </c:pt>
                <c:pt idx="90">
                  <c:v>温泽林</c:v>
                </c:pt>
                <c:pt idx="91">
                  <c:v>萧鸿骏</c:v>
                </c:pt>
                <c:pt idx="92">
                  <c:v>杨童伟</c:v>
                </c:pt>
                <c:pt idx="93">
                  <c:v>易忪旸</c:v>
                </c:pt>
                <c:pt idx="94">
                  <c:v>张成</c:v>
                </c:pt>
                <c:pt idx="95">
                  <c:v>张艺林</c:v>
                </c:pt>
                <c:pt idx="96">
                  <c:v>张云康</c:v>
                </c:pt>
                <c:pt idx="97">
                  <c:v>张哲</c:v>
                </c:pt>
                <c:pt idx="98">
                  <c:v>周都兰</c:v>
                </c:pt>
              </c:strCache>
            </c:strRef>
          </c:cat>
          <c:val>
            <c:numRef>
              <c:f>王琨积分!$C$2:$C$105</c:f>
              <c:numCache>
                <c:formatCode>General</c:formatCode>
                <c:ptCount val="104"/>
                <c:pt idx="0">
                  <c:v>40</c:v>
                </c:pt>
                <c:pt idx="1">
                  <c:v>55</c:v>
                </c:pt>
                <c:pt idx="2">
                  <c:v>67</c:v>
                </c:pt>
                <c:pt idx="3">
                  <c:v>75</c:v>
                </c:pt>
                <c:pt idx="4">
                  <c:v>84</c:v>
                </c:pt>
                <c:pt idx="5">
                  <c:v>87</c:v>
                </c:pt>
                <c:pt idx="6">
                  <c:v>87</c:v>
                </c:pt>
                <c:pt idx="7">
                  <c:v>78</c:v>
                </c:pt>
                <c:pt idx="8">
                  <c:v>40</c:v>
                </c:pt>
                <c:pt idx="9">
                  <c:v>59</c:v>
                </c:pt>
                <c:pt idx="10">
                  <c:v>77.5</c:v>
                </c:pt>
                <c:pt idx="11">
                  <c:v>90</c:v>
                </c:pt>
                <c:pt idx="12">
                  <c:v>30</c:v>
                </c:pt>
                <c:pt idx="13">
                  <c:v>81</c:v>
                </c:pt>
                <c:pt idx="14">
                  <c:v>40</c:v>
                </c:pt>
                <c:pt idx="15">
                  <c:v>84</c:v>
                </c:pt>
                <c:pt idx="16">
                  <c:v>100</c:v>
                </c:pt>
                <c:pt idx="17">
                  <c:v>40</c:v>
                </c:pt>
                <c:pt idx="18">
                  <c:v>75</c:v>
                </c:pt>
                <c:pt idx="19">
                  <c:v>75</c:v>
                </c:pt>
                <c:pt idx="20">
                  <c:v>90</c:v>
                </c:pt>
                <c:pt idx="21">
                  <c:v>100</c:v>
                </c:pt>
                <c:pt idx="22">
                  <c:v>94</c:v>
                </c:pt>
                <c:pt idx="23">
                  <c:v>96</c:v>
                </c:pt>
                <c:pt idx="24">
                  <c:v>98</c:v>
                </c:pt>
                <c:pt idx="25">
                  <c:v>96</c:v>
                </c:pt>
                <c:pt idx="26">
                  <c:v>96</c:v>
                </c:pt>
                <c:pt idx="27">
                  <c:v>77.5</c:v>
                </c:pt>
                <c:pt idx="28">
                  <c:v>100</c:v>
                </c:pt>
                <c:pt idx="29">
                  <c:v>67</c:v>
                </c:pt>
                <c:pt idx="30">
                  <c:v>84</c:v>
                </c:pt>
                <c:pt idx="31">
                  <c:v>90</c:v>
                </c:pt>
                <c:pt idx="32">
                  <c:v>96</c:v>
                </c:pt>
                <c:pt idx="33">
                  <c:v>76</c:v>
                </c:pt>
                <c:pt idx="34">
                  <c:v>66</c:v>
                </c:pt>
                <c:pt idx="35">
                  <c:v>84</c:v>
                </c:pt>
                <c:pt idx="36">
                  <c:v>100</c:v>
                </c:pt>
                <c:pt idx="37">
                  <c:v>100</c:v>
                </c:pt>
                <c:pt idx="38">
                  <c:v>90</c:v>
                </c:pt>
                <c:pt idx="39">
                  <c:v>30</c:v>
                </c:pt>
                <c:pt idx="40">
                  <c:v>45</c:v>
                </c:pt>
                <c:pt idx="41">
                  <c:v>96</c:v>
                </c:pt>
                <c:pt idx="42">
                  <c:v>71</c:v>
                </c:pt>
                <c:pt idx="43">
                  <c:v>87</c:v>
                </c:pt>
                <c:pt idx="44">
                  <c:v>30</c:v>
                </c:pt>
                <c:pt idx="45">
                  <c:v>75</c:v>
                </c:pt>
                <c:pt idx="46">
                  <c:v>81</c:v>
                </c:pt>
                <c:pt idx="47">
                  <c:v>84</c:v>
                </c:pt>
                <c:pt idx="48">
                  <c:v>87</c:v>
                </c:pt>
                <c:pt idx="49">
                  <c:v>88</c:v>
                </c:pt>
                <c:pt idx="50">
                  <c:v>90</c:v>
                </c:pt>
                <c:pt idx="51">
                  <c:v>92</c:v>
                </c:pt>
                <c:pt idx="52">
                  <c:v>94</c:v>
                </c:pt>
                <c:pt idx="53">
                  <c:v>96</c:v>
                </c:pt>
                <c:pt idx="54">
                  <c:v>96</c:v>
                </c:pt>
                <c:pt idx="55">
                  <c:v>96</c:v>
                </c:pt>
                <c:pt idx="56">
                  <c:v>96</c:v>
                </c:pt>
                <c:pt idx="57">
                  <c:v>96</c:v>
                </c:pt>
                <c:pt idx="58">
                  <c:v>96</c:v>
                </c:pt>
                <c:pt idx="59">
                  <c:v>98</c:v>
                </c:pt>
                <c:pt idx="60">
                  <c:v>98</c:v>
                </c:pt>
                <c:pt idx="61">
                  <c:v>98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4A7-4696-AD54-396685C31584}"/>
            </c:ext>
          </c:extLst>
        </c:ser>
        <c:ser>
          <c:idx val="2"/>
          <c:order val="2"/>
          <c:tx>
            <c:strRef>
              <c:f>王琨积分!$I$1</c:f>
              <c:strCache>
                <c:ptCount val="1"/>
                <c:pt idx="0">
                  <c:v>总积分归一化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王琨积分!$A$2:$A$105</c:f>
              <c:strCache>
                <c:ptCount val="99"/>
                <c:pt idx="0">
                  <c:v>周小龙</c:v>
                </c:pt>
                <c:pt idx="1">
                  <c:v>冉津铭</c:v>
                </c:pt>
                <c:pt idx="2">
                  <c:v>巨敬雄</c:v>
                </c:pt>
                <c:pt idx="3">
                  <c:v>李泽昊</c:v>
                </c:pt>
                <c:pt idx="4">
                  <c:v>易传义</c:v>
                </c:pt>
                <c:pt idx="5">
                  <c:v>乞林永</c:v>
                </c:pt>
                <c:pt idx="6">
                  <c:v>王昀天</c:v>
                </c:pt>
                <c:pt idx="7">
                  <c:v>施雨贝</c:v>
                </c:pt>
                <c:pt idx="8">
                  <c:v>邵远</c:v>
                </c:pt>
                <c:pt idx="9">
                  <c:v>陈灿灿</c:v>
                </c:pt>
                <c:pt idx="10">
                  <c:v>马聪鑫</c:v>
                </c:pt>
                <c:pt idx="11">
                  <c:v>岳云凡</c:v>
                </c:pt>
                <c:pt idx="12">
                  <c:v>葛凯旋</c:v>
                </c:pt>
                <c:pt idx="13">
                  <c:v>林玉娜</c:v>
                </c:pt>
                <c:pt idx="14">
                  <c:v>付维彬</c:v>
                </c:pt>
                <c:pt idx="15">
                  <c:v>甘宇霖</c:v>
                </c:pt>
                <c:pt idx="16">
                  <c:v>郑浩</c:v>
                </c:pt>
                <c:pt idx="17">
                  <c:v>周佩</c:v>
                </c:pt>
                <c:pt idx="18">
                  <c:v>李文斌</c:v>
                </c:pt>
                <c:pt idx="19">
                  <c:v>孙定彬</c:v>
                </c:pt>
                <c:pt idx="20">
                  <c:v>李嘉诚</c:v>
                </c:pt>
                <c:pt idx="21">
                  <c:v>张乐奇</c:v>
                </c:pt>
                <c:pt idx="22">
                  <c:v>张秋月</c:v>
                </c:pt>
                <c:pt idx="23">
                  <c:v>黄敏</c:v>
                </c:pt>
                <c:pt idx="24">
                  <c:v>陈皓睿</c:v>
                </c:pt>
                <c:pt idx="25">
                  <c:v>程硕</c:v>
                </c:pt>
                <c:pt idx="26">
                  <c:v>张雅慧</c:v>
                </c:pt>
                <c:pt idx="27">
                  <c:v>刘政豪</c:v>
                </c:pt>
                <c:pt idx="28">
                  <c:v>司方健</c:v>
                </c:pt>
                <c:pt idx="29">
                  <c:v>张聪</c:v>
                </c:pt>
                <c:pt idx="30">
                  <c:v>宜腾</c:v>
                </c:pt>
                <c:pt idx="31">
                  <c:v>俱帆</c:v>
                </c:pt>
                <c:pt idx="32">
                  <c:v>张泽群</c:v>
                </c:pt>
                <c:pt idx="33">
                  <c:v>谢容海</c:v>
                </c:pt>
                <c:pt idx="34">
                  <c:v>邓成运</c:v>
                </c:pt>
                <c:pt idx="35">
                  <c:v>秦滔</c:v>
                </c:pt>
                <c:pt idx="36">
                  <c:v>虞浩宇</c:v>
                </c:pt>
                <c:pt idx="37">
                  <c:v>章超</c:v>
                </c:pt>
                <c:pt idx="38">
                  <c:v>罗明霞</c:v>
                </c:pt>
                <c:pt idx="39">
                  <c:v>郑上游</c:v>
                </c:pt>
                <c:pt idx="40">
                  <c:v>史睿</c:v>
                </c:pt>
                <c:pt idx="41">
                  <c:v>李嘉麒</c:v>
                </c:pt>
                <c:pt idx="42">
                  <c:v>吴天浩</c:v>
                </c:pt>
                <c:pt idx="43">
                  <c:v>仇健楠</c:v>
                </c:pt>
                <c:pt idx="44">
                  <c:v>赵振宁</c:v>
                </c:pt>
                <c:pt idx="45">
                  <c:v>徐子涵</c:v>
                </c:pt>
                <c:pt idx="46">
                  <c:v>张知宇</c:v>
                </c:pt>
                <c:pt idx="47">
                  <c:v>郭健祥</c:v>
                </c:pt>
                <c:pt idx="48">
                  <c:v>杨智博</c:v>
                </c:pt>
                <c:pt idx="49">
                  <c:v>马爱民</c:v>
                </c:pt>
                <c:pt idx="50">
                  <c:v>陈浩</c:v>
                </c:pt>
                <c:pt idx="51">
                  <c:v>马聪</c:v>
                </c:pt>
                <c:pt idx="52">
                  <c:v>乔一凡</c:v>
                </c:pt>
                <c:pt idx="53">
                  <c:v>杜雨</c:v>
                </c:pt>
                <c:pt idx="54">
                  <c:v>李晨</c:v>
                </c:pt>
                <c:pt idx="55">
                  <c:v>罗振航</c:v>
                </c:pt>
                <c:pt idx="56">
                  <c:v>严育新</c:v>
                </c:pt>
                <c:pt idx="57">
                  <c:v>尹佃龙</c:v>
                </c:pt>
                <c:pt idx="58">
                  <c:v>周君</c:v>
                </c:pt>
                <c:pt idx="59">
                  <c:v>梁强强</c:v>
                </c:pt>
                <c:pt idx="60">
                  <c:v>欧阳康</c:v>
                </c:pt>
                <c:pt idx="61">
                  <c:v>武新明</c:v>
                </c:pt>
                <c:pt idx="62">
                  <c:v>陈清清</c:v>
                </c:pt>
                <c:pt idx="63">
                  <c:v>陈泽冰</c:v>
                </c:pt>
                <c:pt idx="64">
                  <c:v>陈志庭</c:v>
                </c:pt>
                <c:pt idx="65">
                  <c:v>成泓宇</c:v>
                </c:pt>
                <c:pt idx="66">
                  <c:v>邓继儒</c:v>
                </c:pt>
                <c:pt idx="67">
                  <c:v>杜康</c:v>
                </c:pt>
                <c:pt idx="68">
                  <c:v>范文同</c:v>
                </c:pt>
                <c:pt idx="69">
                  <c:v>耿淇浩</c:v>
                </c:pt>
                <c:pt idx="70">
                  <c:v>顾凯杰</c:v>
                </c:pt>
                <c:pt idx="71">
                  <c:v>郭首辰</c:v>
                </c:pt>
                <c:pt idx="72">
                  <c:v>何芷莹</c:v>
                </c:pt>
                <c:pt idx="73">
                  <c:v>黑玲艺</c:v>
                </c:pt>
                <c:pt idx="74">
                  <c:v>贾睿吉</c:v>
                </c:pt>
                <c:pt idx="75">
                  <c:v>蓝宏健</c:v>
                </c:pt>
                <c:pt idx="76">
                  <c:v>李浩然</c:v>
                </c:pt>
                <c:pt idx="77">
                  <c:v>李星泽</c:v>
                </c:pt>
                <c:pt idx="78">
                  <c:v>零宗谕</c:v>
                </c:pt>
                <c:pt idx="79">
                  <c:v>刘功贤</c:v>
                </c:pt>
                <c:pt idx="80">
                  <c:v>刘信良</c:v>
                </c:pt>
                <c:pt idx="81">
                  <c:v>路文轩</c:v>
                </c:pt>
                <c:pt idx="82">
                  <c:v>南靖尧</c:v>
                </c:pt>
                <c:pt idx="83">
                  <c:v>邱东岳</c:v>
                </c:pt>
                <c:pt idx="84">
                  <c:v>申嘉揆</c:v>
                </c:pt>
                <c:pt idx="85">
                  <c:v>史宝琳</c:v>
                </c:pt>
                <c:pt idx="86">
                  <c:v>舒帆</c:v>
                </c:pt>
                <c:pt idx="87">
                  <c:v>王文煜</c:v>
                </c:pt>
                <c:pt idx="88">
                  <c:v>王晓英</c:v>
                </c:pt>
                <c:pt idx="89">
                  <c:v>卫森昊</c:v>
                </c:pt>
                <c:pt idx="90">
                  <c:v>温泽林</c:v>
                </c:pt>
                <c:pt idx="91">
                  <c:v>萧鸿骏</c:v>
                </c:pt>
                <c:pt idx="92">
                  <c:v>杨童伟</c:v>
                </c:pt>
                <c:pt idx="93">
                  <c:v>易忪旸</c:v>
                </c:pt>
                <c:pt idx="94">
                  <c:v>张成</c:v>
                </c:pt>
                <c:pt idx="95">
                  <c:v>张艺林</c:v>
                </c:pt>
                <c:pt idx="96">
                  <c:v>张云康</c:v>
                </c:pt>
                <c:pt idx="97">
                  <c:v>张哲</c:v>
                </c:pt>
                <c:pt idx="98">
                  <c:v>周都兰</c:v>
                </c:pt>
              </c:strCache>
            </c:strRef>
          </c:cat>
          <c:val>
            <c:numRef>
              <c:f>王琨积分!$I$2:$I$105</c:f>
              <c:numCache>
                <c:formatCode>General</c:formatCode>
                <c:ptCount val="104"/>
                <c:pt idx="0">
                  <c:v>7.7462191073404645</c:v>
                </c:pt>
                <c:pt idx="1">
                  <c:v>10.586499446698635</c:v>
                </c:pt>
                <c:pt idx="2">
                  <c:v>20.841018074511251</c:v>
                </c:pt>
                <c:pt idx="3">
                  <c:v>0</c:v>
                </c:pt>
                <c:pt idx="4">
                  <c:v>23.939505717447439</c:v>
                </c:pt>
                <c:pt idx="5">
                  <c:v>42.05090372556252</c:v>
                </c:pt>
                <c:pt idx="6">
                  <c:v>22.35337513832534</c:v>
                </c:pt>
                <c:pt idx="7">
                  <c:v>27.08717568424936</c:v>
                </c:pt>
                <c:pt idx="8">
                  <c:v>10.697159719660641</c:v>
                </c:pt>
                <c:pt idx="9">
                  <c:v>42.788638878642566</c:v>
                </c:pt>
                <c:pt idx="10">
                  <c:v>7.7462191073404645</c:v>
                </c:pt>
                <c:pt idx="11">
                  <c:v>50.645518244190335</c:v>
                </c:pt>
                <c:pt idx="12">
                  <c:v>26.558465510881597</c:v>
                </c:pt>
                <c:pt idx="13">
                  <c:v>40.72298045001844</c:v>
                </c:pt>
                <c:pt idx="14">
                  <c:v>17.373662855035043</c:v>
                </c:pt>
                <c:pt idx="15">
                  <c:v>46.329767613426782</c:v>
                </c:pt>
                <c:pt idx="16">
                  <c:v>29.878273699741793</c:v>
                </c:pt>
                <c:pt idx="17">
                  <c:v>43.526374031722611</c:v>
                </c:pt>
                <c:pt idx="18">
                  <c:v>21.578753227591292</c:v>
                </c:pt>
                <c:pt idx="19">
                  <c:v>56.916267060125413</c:v>
                </c:pt>
                <c:pt idx="20">
                  <c:v>25.894503873109553</c:v>
                </c:pt>
                <c:pt idx="21">
                  <c:v>25.082995204721502</c:v>
                </c:pt>
                <c:pt idx="22">
                  <c:v>68.867576540022128</c:v>
                </c:pt>
                <c:pt idx="23">
                  <c:v>58.834378458133529</c:v>
                </c:pt>
                <c:pt idx="24">
                  <c:v>43.858354850608634</c:v>
                </c:pt>
                <c:pt idx="25">
                  <c:v>16.291651287347843</c:v>
                </c:pt>
                <c:pt idx="26">
                  <c:v>31.353744005901881</c:v>
                </c:pt>
                <c:pt idx="27">
                  <c:v>23.238657322021396</c:v>
                </c:pt>
                <c:pt idx="28">
                  <c:v>57.174474363703432</c:v>
                </c:pt>
                <c:pt idx="29">
                  <c:v>36.554776835116193</c:v>
                </c:pt>
                <c:pt idx="30">
                  <c:v>50.17652947251937</c:v>
                </c:pt>
                <c:pt idx="31">
                  <c:v>14.275175212098857</c:v>
                </c:pt>
                <c:pt idx="32">
                  <c:v>91.958686831427514</c:v>
                </c:pt>
                <c:pt idx="33">
                  <c:v>78.178848078199934</c:v>
                </c:pt>
                <c:pt idx="34">
                  <c:v>59.387679822943561</c:v>
                </c:pt>
                <c:pt idx="35">
                  <c:v>41.497602360752488</c:v>
                </c:pt>
                <c:pt idx="36">
                  <c:v>45.186278126152715</c:v>
                </c:pt>
                <c:pt idx="37">
                  <c:v>60.863150129103651</c:v>
                </c:pt>
                <c:pt idx="38">
                  <c:v>49.797122832902993</c:v>
                </c:pt>
                <c:pt idx="39">
                  <c:v>41.718922906676504</c:v>
                </c:pt>
                <c:pt idx="40">
                  <c:v>61.711545555145705</c:v>
                </c:pt>
                <c:pt idx="41">
                  <c:v>61.281200029509407</c:v>
                </c:pt>
                <c:pt idx="42">
                  <c:v>28.107709332349685</c:v>
                </c:pt>
                <c:pt idx="43">
                  <c:v>31.7226115824419</c:v>
                </c:pt>
                <c:pt idx="44">
                  <c:v>43.157506455182585</c:v>
                </c:pt>
                <c:pt idx="45">
                  <c:v>39.431943932128362</c:v>
                </c:pt>
                <c:pt idx="46">
                  <c:v>44.07967539653265</c:v>
                </c:pt>
                <c:pt idx="47">
                  <c:v>49.096274437476943</c:v>
                </c:pt>
                <c:pt idx="48">
                  <c:v>53.633345628919216</c:v>
                </c:pt>
                <c:pt idx="49">
                  <c:v>45.001844337882702</c:v>
                </c:pt>
                <c:pt idx="50">
                  <c:v>34.673552194762081</c:v>
                </c:pt>
                <c:pt idx="51">
                  <c:v>43.157506455182585</c:v>
                </c:pt>
                <c:pt idx="52">
                  <c:v>99.85245296938399</c:v>
                </c:pt>
                <c:pt idx="53">
                  <c:v>26.779786056805605</c:v>
                </c:pt>
                <c:pt idx="54">
                  <c:v>62.695192445592028</c:v>
                </c:pt>
                <c:pt idx="55">
                  <c:v>38.583548506086309</c:v>
                </c:pt>
                <c:pt idx="56">
                  <c:v>47.510143858354851</c:v>
                </c:pt>
                <c:pt idx="57">
                  <c:v>63.297676134267803</c:v>
                </c:pt>
                <c:pt idx="58">
                  <c:v>80.892659535226855</c:v>
                </c:pt>
                <c:pt idx="59">
                  <c:v>61.711545555145705</c:v>
                </c:pt>
                <c:pt idx="60">
                  <c:v>79.195868683142763</c:v>
                </c:pt>
                <c:pt idx="61">
                  <c:v>61.637772039837699</c:v>
                </c:pt>
                <c:pt idx="62">
                  <c:v>71.892290667650315</c:v>
                </c:pt>
                <c:pt idx="63">
                  <c:v>74.548137218738475</c:v>
                </c:pt>
                <c:pt idx="64">
                  <c:v>50.165990409443005</c:v>
                </c:pt>
                <c:pt idx="65">
                  <c:v>60.531169310217635</c:v>
                </c:pt>
                <c:pt idx="66">
                  <c:v>66.622753891552932</c:v>
                </c:pt>
                <c:pt idx="67">
                  <c:v>42.087790483216523</c:v>
                </c:pt>
                <c:pt idx="68">
                  <c:v>87.532275912947256</c:v>
                </c:pt>
                <c:pt idx="69">
                  <c:v>39.136849870896349</c:v>
                </c:pt>
                <c:pt idx="70">
                  <c:v>61.453338251567693</c:v>
                </c:pt>
                <c:pt idx="71">
                  <c:v>24.677240870527481</c:v>
                </c:pt>
                <c:pt idx="72">
                  <c:v>80.044264109184809</c:v>
                </c:pt>
                <c:pt idx="73">
                  <c:v>68.756916267060134</c:v>
                </c:pt>
                <c:pt idx="74">
                  <c:v>100</c:v>
                </c:pt>
                <c:pt idx="75">
                  <c:v>37.071191442272223</c:v>
                </c:pt>
                <c:pt idx="76">
                  <c:v>41.866469937292514</c:v>
                </c:pt>
                <c:pt idx="77">
                  <c:v>52.78495020287717</c:v>
                </c:pt>
                <c:pt idx="78">
                  <c:v>27.665068240501661</c:v>
                </c:pt>
                <c:pt idx="79">
                  <c:v>58.625353478421246</c:v>
                </c:pt>
                <c:pt idx="80">
                  <c:v>37.661379564736258</c:v>
                </c:pt>
                <c:pt idx="81">
                  <c:v>35.189966801918111</c:v>
                </c:pt>
                <c:pt idx="82">
                  <c:v>37.476945776466245</c:v>
                </c:pt>
                <c:pt idx="83">
                  <c:v>72.777572851346363</c:v>
                </c:pt>
                <c:pt idx="84">
                  <c:v>53.006270748801178</c:v>
                </c:pt>
                <c:pt idx="85">
                  <c:v>60.199188491331611</c:v>
                </c:pt>
                <c:pt idx="86">
                  <c:v>43.895241608262637</c:v>
                </c:pt>
                <c:pt idx="87">
                  <c:v>53.375138325341197</c:v>
                </c:pt>
                <c:pt idx="88">
                  <c:v>38.91552932497234</c:v>
                </c:pt>
                <c:pt idx="89">
                  <c:v>40.390999631132424</c:v>
                </c:pt>
                <c:pt idx="90">
                  <c:v>54.429045687938036</c:v>
                </c:pt>
                <c:pt idx="91">
                  <c:v>36.149022500922165</c:v>
                </c:pt>
                <c:pt idx="92">
                  <c:v>31.7226115824419</c:v>
                </c:pt>
                <c:pt idx="93">
                  <c:v>40.575433419402437</c:v>
                </c:pt>
                <c:pt idx="94">
                  <c:v>61.969752858723716</c:v>
                </c:pt>
                <c:pt idx="95">
                  <c:v>41.202508299520474</c:v>
                </c:pt>
                <c:pt idx="96">
                  <c:v>79.601623017336777</c:v>
                </c:pt>
                <c:pt idx="97">
                  <c:v>58.096643305053483</c:v>
                </c:pt>
                <c:pt idx="98">
                  <c:v>63.260789376613793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4A7-4696-AD54-396685C315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0539648"/>
        <c:axId val="210541184"/>
      </c:lineChart>
      <c:catAx>
        <c:axId val="21053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0541184"/>
        <c:crosses val="autoZero"/>
        <c:auto val="1"/>
        <c:lblAlgn val="ctr"/>
        <c:lblOffset val="100"/>
        <c:noMultiLvlLbl val="0"/>
      </c:catAx>
      <c:valAx>
        <c:axId val="210541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053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baseline="0" dirty="0" smtClean="0"/>
              <a:t>A</a:t>
            </a:r>
            <a:r>
              <a:rPr lang="zh-CN" altLang="en-US" sz="1800" b="1" i="0" baseline="0" dirty="0" smtClean="0"/>
              <a:t>班级</a:t>
            </a:r>
            <a:endParaRPr lang="zh-CN" altLang="en-US" sz="1800" b="1" i="0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王琨积分!$B$1</c:f>
              <c:strCache>
                <c:ptCount val="1"/>
                <c:pt idx="0">
                  <c:v>期末成绩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王琨积分!$A$2:$A$106</c:f>
              <c:strCache>
                <c:ptCount val="99"/>
                <c:pt idx="0">
                  <c:v>周小龙</c:v>
                </c:pt>
                <c:pt idx="1">
                  <c:v>冉津铭</c:v>
                </c:pt>
                <c:pt idx="2">
                  <c:v>巨敬雄</c:v>
                </c:pt>
                <c:pt idx="3">
                  <c:v>李泽昊</c:v>
                </c:pt>
                <c:pt idx="4">
                  <c:v>易传义</c:v>
                </c:pt>
                <c:pt idx="5">
                  <c:v>乞林永</c:v>
                </c:pt>
                <c:pt idx="6">
                  <c:v>王昀天</c:v>
                </c:pt>
                <c:pt idx="7">
                  <c:v>施雨贝</c:v>
                </c:pt>
                <c:pt idx="8">
                  <c:v>邵远</c:v>
                </c:pt>
                <c:pt idx="9">
                  <c:v>陈灿灿</c:v>
                </c:pt>
                <c:pt idx="10">
                  <c:v>马聪鑫</c:v>
                </c:pt>
                <c:pt idx="11">
                  <c:v>岳云凡</c:v>
                </c:pt>
                <c:pt idx="12">
                  <c:v>葛凯旋</c:v>
                </c:pt>
                <c:pt idx="13">
                  <c:v>林玉娜</c:v>
                </c:pt>
                <c:pt idx="14">
                  <c:v>付维彬</c:v>
                </c:pt>
                <c:pt idx="15">
                  <c:v>甘宇霖</c:v>
                </c:pt>
                <c:pt idx="16">
                  <c:v>郑浩</c:v>
                </c:pt>
                <c:pt idx="17">
                  <c:v>周佩</c:v>
                </c:pt>
                <c:pt idx="18">
                  <c:v>李文斌</c:v>
                </c:pt>
                <c:pt idx="19">
                  <c:v>孙定彬</c:v>
                </c:pt>
                <c:pt idx="20">
                  <c:v>李嘉诚</c:v>
                </c:pt>
                <c:pt idx="21">
                  <c:v>张乐奇</c:v>
                </c:pt>
                <c:pt idx="22">
                  <c:v>张秋月</c:v>
                </c:pt>
                <c:pt idx="23">
                  <c:v>黄敏</c:v>
                </c:pt>
                <c:pt idx="24">
                  <c:v>陈皓睿</c:v>
                </c:pt>
                <c:pt idx="25">
                  <c:v>程硕</c:v>
                </c:pt>
                <c:pt idx="26">
                  <c:v>张雅慧</c:v>
                </c:pt>
                <c:pt idx="27">
                  <c:v>刘政豪</c:v>
                </c:pt>
                <c:pt idx="28">
                  <c:v>司方健</c:v>
                </c:pt>
                <c:pt idx="29">
                  <c:v>张聪</c:v>
                </c:pt>
                <c:pt idx="30">
                  <c:v>宜腾</c:v>
                </c:pt>
                <c:pt idx="31">
                  <c:v>俱帆</c:v>
                </c:pt>
                <c:pt idx="32">
                  <c:v>张泽群</c:v>
                </c:pt>
                <c:pt idx="33">
                  <c:v>谢容海</c:v>
                </c:pt>
                <c:pt idx="34">
                  <c:v>邓成运</c:v>
                </c:pt>
                <c:pt idx="35">
                  <c:v>秦滔</c:v>
                </c:pt>
                <c:pt idx="36">
                  <c:v>虞浩宇</c:v>
                </c:pt>
                <c:pt idx="37">
                  <c:v>章超</c:v>
                </c:pt>
                <c:pt idx="38">
                  <c:v>罗明霞</c:v>
                </c:pt>
                <c:pt idx="39">
                  <c:v>郑上游</c:v>
                </c:pt>
                <c:pt idx="40">
                  <c:v>史睿</c:v>
                </c:pt>
                <c:pt idx="41">
                  <c:v>李嘉麒</c:v>
                </c:pt>
                <c:pt idx="42">
                  <c:v>吴天浩</c:v>
                </c:pt>
                <c:pt idx="43">
                  <c:v>仇健楠</c:v>
                </c:pt>
                <c:pt idx="44">
                  <c:v>赵振宁</c:v>
                </c:pt>
                <c:pt idx="45">
                  <c:v>徐子涵</c:v>
                </c:pt>
                <c:pt idx="46">
                  <c:v>张知宇</c:v>
                </c:pt>
                <c:pt idx="47">
                  <c:v>郭健祥</c:v>
                </c:pt>
                <c:pt idx="48">
                  <c:v>杨智博</c:v>
                </c:pt>
                <c:pt idx="49">
                  <c:v>马爱民</c:v>
                </c:pt>
                <c:pt idx="50">
                  <c:v>陈浩</c:v>
                </c:pt>
                <c:pt idx="51">
                  <c:v>马聪</c:v>
                </c:pt>
                <c:pt idx="52">
                  <c:v>乔一凡</c:v>
                </c:pt>
                <c:pt idx="53">
                  <c:v>杜雨</c:v>
                </c:pt>
                <c:pt idx="54">
                  <c:v>李晨</c:v>
                </c:pt>
                <c:pt idx="55">
                  <c:v>罗振航</c:v>
                </c:pt>
                <c:pt idx="56">
                  <c:v>严育新</c:v>
                </c:pt>
                <c:pt idx="57">
                  <c:v>尹佃龙</c:v>
                </c:pt>
                <c:pt idx="58">
                  <c:v>周君</c:v>
                </c:pt>
                <c:pt idx="59">
                  <c:v>梁强强</c:v>
                </c:pt>
                <c:pt idx="60">
                  <c:v>欧阳康</c:v>
                </c:pt>
                <c:pt idx="61">
                  <c:v>武新明</c:v>
                </c:pt>
                <c:pt idx="62">
                  <c:v>陈清清</c:v>
                </c:pt>
                <c:pt idx="63">
                  <c:v>陈泽冰</c:v>
                </c:pt>
                <c:pt idx="64">
                  <c:v>陈志庭</c:v>
                </c:pt>
                <c:pt idx="65">
                  <c:v>成泓宇</c:v>
                </c:pt>
                <c:pt idx="66">
                  <c:v>邓继儒</c:v>
                </c:pt>
                <c:pt idx="67">
                  <c:v>杜康</c:v>
                </c:pt>
                <c:pt idx="68">
                  <c:v>范文同</c:v>
                </c:pt>
                <c:pt idx="69">
                  <c:v>耿淇浩</c:v>
                </c:pt>
                <c:pt idx="70">
                  <c:v>顾凯杰</c:v>
                </c:pt>
                <c:pt idx="71">
                  <c:v>郭首辰</c:v>
                </c:pt>
                <c:pt idx="72">
                  <c:v>何芷莹</c:v>
                </c:pt>
                <c:pt idx="73">
                  <c:v>黑玲艺</c:v>
                </c:pt>
                <c:pt idx="74">
                  <c:v>贾睿吉</c:v>
                </c:pt>
                <c:pt idx="75">
                  <c:v>蓝宏健</c:v>
                </c:pt>
                <c:pt idx="76">
                  <c:v>李浩然</c:v>
                </c:pt>
                <c:pt idx="77">
                  <c:v>李星泽</c:v>
                </c:pt>
                <c:pt idx="78">
                  <c:v>零宗谕</c:v>
                </c:pt>
                <c:pt idx="79">
                  <c:v>刘功贤</c:v>
                </c:pt>
                <c:pt idx="80">
                  <c:v>刘信良</c:v>
                </c:pt>
                <c:pt idx="81">
                  <c:v>路文轩</c:v>
                </c:pt>
                <c:pt idx="82">
                  <c:v>南靖尧</c:v>
                </c:pt>
                <c:pt idx="83">
                  <c:v>邱东岳</c:v>
                </c:pt>
                <c:pt idx="84">
                  <c:v>申嘉揆</c:v>
                </c:pt>
                <c:pt idx="85">
                  <c:v>史宝琳</c:v>
                </c:pt>
                <c:pt idx="86">
                  <c:v>舒帆</c:v>
                </c:pt>
                <c:pt idx="87">
                  <c:v>王文煜</c:v>
                </c:pt>
                <c:pt idx="88">
                  <c:v>王晓英</c:v>
                </c:pt>
                <c:pt idx="89">
                  <c:v>卫森昊</c:v>
                </c:pt>
                <c:pt idx="90">
                  <c:v>温泽林</c:v>
                </c:pt>
                <c:pt idx="91">
                  <c:v>萧鸿骏</c:v>
                </c:pt>
                <c:pt idx="92">
                  <c:v>杨童伟</c:v>
                </c:pt>
                <c:pt idx="93">
                  <c:v>易忪旸</c:v>
                </c:pt>
                <c:pt idx="94">
                  <c:v>张成</c:v>
                </c:pt>
                <c:pt idx="95">
                  <c:v>张艺林</c:v>
                </c:pt>
                <c:pt idx="96">
                  <c:v>张云康</c:v>
                </c:pt>
                <c:pt idx="97">
                  <c:v>张哲</c:v>
                </c:pt>
                <c:pt idx="98">
                  <c:v>周都兰</c:v>
                </c:pt>
              </c:strCache>
            </c:strRef>
          </c:cat>
          <c:val>
            <c:numRef>
              <c:f>王琨积分!$B$2:$B$106</c:f>
              <c:numCache>
                <c:formatCode>General</c:formatCode>
                <c:ptCount val="105"/>
                <c:pt idx="0">
                  <c:v>0</c:v>
                </c:pt>
                <c:pt idx="1">
                  <c:v>27</c:v>
                </c:pt>
                <c:pt idx="2">
                  <c:v>30</c:v>
                </c:pt>
                <c:pt idx="3">
                  <c:v>30</c:v>
                </c:pt>
                <c:pt idx="4">
                  <c:v>33</c:v>
                </c:pt>
                <c:pt idx="5">
                  <c:v>39</c:v>
                </c:pt>
                <c:pt idx="6">
                  <c:v>42</c:v>
                </c:pt>
                <c:pt idx="7">
                  <c:v>51</c:v>
                </c:pt>
                <c:pt idx="8">
                  <c:v>60</c:v>
                </c:pt>
                <c:pt idx="9">
                  <c:v>60</c:v>
                </c:pt>
                <c:pt idx="10">
                  <c:v>63</c:v>
                </c:pt>
                <c:pt idx="11">
                  <c:v>63</c:v>
                </c:pt>
                <c:pt idx="12">
                  <c:v>66</c:v>
                </c:pt>
                <c:pt idx="13">
                  <c:v>69</c:v>
                </c:pt>
                <c:pt idx="14">
                  <c:v>72</c:v>
                </c:pt>
                <c:pt idx="15">
                  <c:v>72</c:v>
                </c:pt>
                <c:pt idx="16">
                  <c:v>72</c:v>
                </c:pt>
                <c:pt idx="17">
                  <c:v>75</c:v>
                </c:pt>
                <c:pt idx="18">
                  <c:v>75</c:v>
                </c:pt>
                <c:pt idx="19">
                  <c:v>75</c:v>
                </c:pt>
                <c:pt idx="20">
                  <c:v>75</c:v>
                </c:pt>
                <c:pt idx="21">
                  <c:v>75</c:v>
                </c:pt>
                <c:pt idx="22">
                  <c:v>78</c:v>
                </c:pt>
                <c:pt idx="23">
                  <c:v>81</c:v>
                </c:pt>
                <c:pt idx="24">
                  <c:v>81</c:v>
                </c:pt>
                <c:pt idx="25">
                  <c:v>84</c:v>
                </c:pt>
                <c:pt idx="26">
                  <c:v>84</c:v>
                </c:pt>
                <c:pt idx="27">
                  <c:v>87</c:v>
                </c:pt>
                <c:pt idx="28">
                  <c:v>87</c:v>
                </c:pt>
                <c:pt idx="29">
                  <c:v>88.5</c:v>
                </c:pt>
                <c:pt idx="30">
                  <c:v>90</c:v>
                </c:pt>
                <c:pt idx="31">
                  <c:v>90</c:v>
                </c:pt>
                <c:pt idx="32">
                  <c:v>90</c:v>
                </c:pt>
                <c:pt idx="33">
                  <c:v>91.5</c:v>
                </c:pt>
                <c:pt idx="34">
                  <c:v>92</c:v>
                </c:pt>
                <c:pt idx="35">
                  <c:v>96</c:v>
                </c:pt>
                <c:pt idx="36">
                  <c:v>96</c:v>
                </c:pt>
                <c:pt idx="37">
                  <c:v>96</c:v>
                </c:pt>
                <c:pt idx="38">
                  <c:v>96.5</c:v>
                </c:pt>
                <c:pt idx="39">
                  <c:v>98</c:v>
                </c:pt>
                <c:pt idx="40">
                  <c:v>98</c:v>
                </c:pt>
                <c:pt idx="41">
                  <c:v>98</c:v>
                </c:pt>
                <c:pt idx="42">
                  <c:v>99</c:v>
                </c:pt>
                <c:pt idx="43">
                  <c:v>99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0E-4D98-A9F8-8F81603F8929}"/>
            </c:ext>
          </c:extLst>
        </c:ser>
        <c:ser>
          <c:idx val="1"/>
          <c:order val="1"/>
          <c:tx>
            <c:strRef>
              <c:f>王琨积分!$J$1</c:f>
              <c:strCache>
                <c:ptCount val="1"/>
                <c:pt idx="0">
                  <c:v>在线测试积分归一化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王琨积分!$A$2:$A$106</c:f>
              <c:strCache>
                <c:ptCount val="99"/>
                <c:pt idx="0">
                  <c:v>周小龙</c:v>
                </c:pt>
                <c:pt idx="1">
                  <c:v>冉津铭</c:v>
                </c:pt>
                <c:pt idx="2">
                  <c:v>巨敬雄</c:v>
                </c:pt>
                <c:pt idx="3">
                  <c:v>李泽昊</c:v>
                </c:pt>
                <c:pt idx="4">
                  <c:v>易传义</c:v>
                </c:pt>
                <c:pt idx="5">
                  <c:v>乞林永</c:v>
                </c:pt>
                <c:pt idx="6">
                  <c:v>王昀天</c:v>
                </c:pt>
                <c:pt idx="7">
                  <c:v>施雨贝</c:v>
                </c:pt>
                <c:pt idx="8">
                  <c:v>邵远</c:v>
                </c:pt>
                <c:pt idx="9">
                  <c:v>陈灿灿</c:v>
                </c:pt>
                <c:pt idx="10">
                  <c:v>马聪鑫</c:v>
                </c:pt>
                <c:pt idx="11">
                  <c:v>岳云凡</c:v>
                </c:pt>
                <c:pt idx="12">
                  <c:v>葛凯旋</c:v>
                </c:pt>
                <c:pt idx="13">
                  <c:v>林玉娜</c:v>
                </c:pt>
                <c:pt idx="14">
                  <c:v>付维彬</c:v>
                </c:pt>
                <c:pt idx="15">
                  <c:v>甘宇霖</c:v>
                </c:pt>
                <c:pt idx="16">
                  <c:v>郑浩</c:v>
                </c:pt>
                <c:pt idx="17">
                  <c:v>周佩</c:v>
                </c:pt>
                <c:pt idx="18">
                  <c:v>李文斌</c:v>
                </c:pt>
                <c:pt idx="19">
                  <c:v>孙定彬</c:v>
                </c:pt>
                <c:pt idx="20">
                  <c:v>李嘉诚</c:v>
                </c:pt>
                <c:pt idx="21">
                  <c:v>张乐奇</c:v>
                </c:pt>
                <c:pt idx="22">
                  <c:v>张秋月</c:v>
                </c:pt>
                <c:pt idx="23">
                  <c:v>黄敏</c:v>
                </c:pt>
                <c:pt idx="24">
                  <c:v>陈皓睿</c:v>
                </c:pt>
                <c:pt idx="25">
                  <c:v>程硕</c:v>
                </c:pt>
                <c:pt idx="26">
                  <c:v>张雅慧</c:v>
                </c:pt>
                <c:pt idx="27">
                  <c:v>刘政豪</c:v>
                </c:pt>
                <c:pt idx="28">
                  <c:v>司方健</c:v>
                </c:pt>
                <c:pt idx="29">
                  <c:v>张聪</c:v>
                </c:pt>
                <c:pt idx="30">
                  <c:v>宜腾</c:v>
                </c:pt>
                <c:pt idx="31">
                  <c:v>俱帆</c:v>
                </c:pt>
                <c:pt idx="32">
                  <c:v>张泽群</c:v>
                </c:pt>
                <c:pt idx="33">
                  <c:v>谢容海</c:v>
                </c:pt>
                <c:pt idx="34">
                  <c:v>邓成运</c:v>
                </c:pt>
                <c:pt idx="35">
                  <c:v>秦滔</c:v>
                </c:pt>
                <c:pt idx="36">
                  <c:v>虞浩宇</c:v>
                </c:pt>
                <c:pt idx="37">
                  <c:v>章超</c:v>
                </c:pt>
                <c:pt idx="38">
                  <c:v>罗明霞</c:v>
                </c:pt>
                <c:pt idx="39">
                  <c:v>郑上游</c:v>
                </c:pt>
                <c:pt idx="40">
                  <c:v>史睿</c:v>
                </c:pt>
                <c:pt idx="41">
                  <c:v>李嘉麒</c:v>
                </c:pt>
                <c:pt idx="42">
                  <c:v>吴天浩</c:v>
                </c:pt>
                <c:pt idx="43">
                  <c:v>仇健楠</c:v>
                </c:pt>
                <c:pt idx="44">
                  <c:v>赵振宁</c:v>
                </c:pt>
                <c:pt idx="45">
                  <c:v>徐子涵</c:v>
                </c:pt>
                <c:pt idx="46">
                  <c:v>张知宇</c:v>
                </c:pt>
                <c:pt idx="47">
                  <c:v>郭健祥</c:v>
                </c:pt>
                <c:pt idx="48">
                  <c:v>杨智博</c:v>
                </c:pt>
                <c:pt idx="49">
                  <c:v>马爱民</c:v>
                </c:pt>
                <c:pt idx="50">
                  <c:v>陈浩</c:v>
                </c:pt>
                <c:pt idx="51">
                  <c:v>马聪</c:v>
                </c:pt>
                <c:pt idx="52">
                  <c:v>乔一凡</c:v>
                </c:pt>
                <c:pt idx="53">
                  <c:v>杜雨</c:v>
                </c:pt>
                <c:pt idx="54">
                  <c:v>李晨</c:v>
                </c:pt>
                <c:pt idx="55">
                  <c:v>罗振航</c:v>
                </c:pt>
                <c:pt idx="56">
                  <c:v>严育新</c:v>
                </c:pt>
                <c:pt idx="57">
                  <c:v>尹佃龙</c:v>
                </c:pt>
                <c:pt idx="58">
                  <c:v>周君</c:v>
                </c:pt>
                <c:pt idx="59">
                  <c:v>梁强强</c:v>
                </c:pt>
                <c:pt idx="60">
                  <c:v>欧阳康</c:v>
                </c:pt>
                <c:pt idx="61">
                  <c:v>武新明</c:v>
                </c:pt>
                <c:pt idx="62">
                  <c:v>陈清清</c:v>
                </c:pt>
                <c:pt idx="63">
                  <c:v>陈泽冰</c:v>
                </c:pt>
                <c:pt idx="64">
                  <c:v>陈志庭</c:v>
                </c:pt>
                <c:pt idx="65">
                  <c:v>成泓宇</c:v>
                </c:pt>
                <c:pt idx="66">
                  <c:v>邓继儒</c:v>
                </c:pt>
                <c:pt idx="67">
                  <c:v>杜康</c:v>
                </c:pt>
                <c:pt idx="68">
                  <c:v>范文同</c:v>
                </c:pt>
                <c:pt idx="69">
                  <c:v>耿淇浩</c:v>
                </c:pt>
                <c:pt idx="70">
                  <c:v>顾凯杰</c:v>
                </c:pt>
                <c:pt idx="71">
                  <c:v>郭首辰</c:v>
                </c:pt>
                <c:pt idx="72">
                  <c:v>何芷莹</c:v>
                </c:pt>
                <c:pt idx="73">
                  <c:v>黑玲艺</c:v>
                </c:pt>
                <c:pt idx="74">
                  <c:v>贾睿吉</c:v>
                </c:pt>
                <c:pt idx="75">
                  <c:v>蓝宏健</c:v>
                </c:pt>
                <c:pt idx="76">
                  <c:v>李浩然</c:v>
                </c:pt>
                <c:pt idx="77">
                  <c:v>李星泽</c:v>
                </c:pt>
                <c:pt idx="78">
                  <c:v>零宗谕</c:v>
                </c:pt>
                <c:pt idx="79">
                  <c:v>刘功贤</c:v>
                </c:pt>
                <c:pt idx="80">
                  <c:v>刘信良</c:v>
                </c:pt>
                <c:pt idx="81">
                  <c:v>路文轩</c:v>
                </c:pt>
                <c:pt idx="82">
                  <c:v>南靖尧</c:v>
                </c:pt>
                <c:pt idx="83">
                  <c:v>邱东岳</c:v>
                </c:pt>
                <c:pt idx="84">
                  <c:v>申嘉揆</c:v>
                </c:pt>
                <c:pt idx="85">
                  <c:v>史宝琳</c:v>
                </c:pt>
                <c:pt idx="86">
                  <c:v>舒帆</c:v>
                </c:pt>
                <c:pt idx="87">
                  <c:v>王文煜</c:v>
                </c:pt>
                <c:pt idx="88">
                  <c:v>王晓英</c:v>
                </c:pt>
                <c:pt idx="89">
                  <c:v>卫森昊</c:v>
                </c:pt>
                <c:pt idx="90">
                  <c:v>温泽林</c:v>
                </c:pt>
                <c:pt idx="91">
                  <c:v>萧鸿骏</c:v>
                </c:pt>
                <c:pt idx="92">
                  <c:v>杨童伟</c:v>
                </c:pt>
                <c:pt idx="93">
                  <c:v>易忪旸</c:v>
                </c:pt>
                <c:pt idx="94">
                  <c:v>张成</c:v>
                </c:pt>
                <c:pt idx="95">
                  <c:v>张艺林</c:v>
                </c:pt>
                <c:pt idx="96">
                  <c:v>张云康</c:v>
                </c:pt>
                <c:pt idx="97">
                  <c:v>张哲</c:v>
                </c:pt>
                <c:pt idx="98">
                  <c:v>周都兰</c:v>
                </c:pt>
              </c:strCache>
            </c:strRef>
          </c:cat>
          <c:val>
            <c:numRef>
              <c:f>王琨积分!$J$2:$J$106</c:f>
              <c:numCache>
                <c:formatCode>General</c:formatCode>
                <c:ptCount val="105"/>
                <c:pt idx="0">
                  <c:v>6.3383715260848366</c:v>
                </c:pt>
                <c:pt idx="1">
                  <c:v>8.1423695758166748</c:v>
                </c:pt>
                <c:pt idx="2">
                  <c:v>14.870794734275963</c:v>
                </c:pt>
                <c:pt idx="3">
                  <c:v>0</c:v>
                </c:pt>
                <c:pt idx="4">
                  <c:v>15.065821550463188</c:v>
                </c:pt>
                <c:pt idx="5">
                  <c:v>36.079960994636764</c:v>
                </c:pt>
                <c:pt idx="6">
                  <c:v>17.844953681131155</c:v>
                </c:pt>
                <c:pt idx="7">
                  <c:v>34.828538898098493</c:v>
                </c:pt>
                <c:pt idx="8">
                  <c:v>7.3135056070209643</c:v>
                </c:pt>
                <c:pt idx="9">
                  <c:v>39.005363237445152</c:v>
                </c:pt>
                <c:pt idx="10">
                  <c:v>6.3383715260848366</c:v>
                </c:pt>
                <c:pt idx="11">
                  <c:v>54.266211584592881</c:v>
                </c:pt>
                <c:pt idx="12">
                  <c:v>24.37835202340322</c:v>
                </c:pt>
                <c:pt idx="13">
                  <c:v>52.852267186738175</c:v>
                </c:pt>
                <c:pt idx="14">
                  <c:v>23.939541686981961</c:v>
                </c:pt>
                <c:pt idx="15">
                  <c:v>35.884934178449534</c:v>
                </c:pt>
                <c:pt idx="16">
                  <c:v>31.691857630424181</c:v>
                </c:pt>
                <c:pt idx="17">
                  <c:v>41.930765480253534</c:v>
                </c:pt>
                <c:pt idx="18">
                  <c:v>14.870794734275963</c:v>
                </c:pt>
                <c:pt idx="19">
                  <c:v>54.753778644563624</c:v>
                </c:pt>
                <c:pt idx="20">
                  <c:v>34.227206240858116</c:v>
                </c:pt>
                <c:pt idx="21">
                  <c:v>18.527547537786447</c:v>
                </c:pt>
                <c:pt idx="22">
                  <c:v>57.874207703559243</c:v>
                </c:pt>
                <c:pt idx="23">
                  <c:v>60.214529497805948</c:v>
                </c:pt>
                <c:pt idx="24">
                  <c:v>38.469039492930278</c:v>
                </c:pt>
                <c:pt idx="25">
                  <c:v>17.633674617259874</c:v>
                </c:pt>
                <c:pt idx="26">
                  <c:v>21.940516821062896</c:v>
                </c:pt>
                <c:pt idx="27">
                  <c:v>14.139444173573867</c:v>
                </c:pt>
                <c:pt idx="28">
                  <c:v>57.045343734763534</c:v>
                </c:pt>
                <c:pt idx="29">
                  <c:v>44.319843978547055</c:v>
                </c:pt>
                <c:pt idx="30">
                  <c:v>68.273316138469042</c:v>
                </c:pt>
                <c:pt idx="31">
                  <c:v>15.943442223305704</c:v>
                </c:pt>
                <c:pt idx="32">
                  <c:v>41.58946855192589</c:v>
                </c:pt>
                <c:pt idx="33">
                  <c:v>91.634742632862014</c:v>
                </c:pt>
                <c:pt idx="34">
                  <c:v>54.119941491955146</c:v>
                </c:pt>
                <c:pt idx="35">
                  <c:v>28.522671867381767</c:v>
                </c:pt>
                <c:pt idx="36">
                  <c:v>49.000487567040466</c:v>
                </c:pt>
                <c:pt idx="37">
                  <c:v>59.970745977571916</c:v>
                </c:pt>
                <c:pt idx="38">
                  <c:v>39.49293027791321</c:v>
                </c:pt>
                <c:pt idx="39">
                  <c:v>44.417357386640667</c:v>
                </c:pt>
                <c:pt idx="40">
                  <c:v>64.017552413456841</c:v>
                </c:pt>
                <c:pt idx="41">
                  <c:v>40.923126903949296</c:v>
                </c:pt>
                <c:pt idx="42">
                  <c:v>39.102876645538757</c:v>
                </c:pt>
                <c:pt idx="43">
                  <c:v>35.104826913700634</c:v>
                </c:pt>
                <c:pt idx="44">
                  <c:v>53.144807411019016</c:v>
                </c:pt>
                <c:pt idx="45">
                  <c:v>42.369575816674789</c:v>
                </c:pt>
                <c:pt idx="46">
                  <c:v>49.488054607508531</c:v>
                </c:pt>
                <c:pt idx="47">
                  <c:v>37.59141882008776</c:v>
                </c:pt>
                <c:pt idx="48">
                  <c:v>57.045343734763534</c:v>
                </c:pt>
                <c:pt idx="49">
                  <c:v>36.079960994636764</c:v>
                </c:pt>
                <c:pt idx="50">
                  <c:v>43.881033642125793</c:v>
                </c:pt>
                <c:pt idx="51">
                  <c:v>38.517796196977081</c:v>
                </c:pt>
                <c:pt idx="52">
                  <c:v>75.329107752315934</c:v>
                </c:pt>
                <c:pt idx="53">
                  <c:v>35.397367137981476</c:v>
                </c:pt>
                <c:pt idx="54">
                  <c:v>66.097838478790834</c:v>
                </c:pt>
                <c:pt idx="55">
                  <c:v>29.546562652364699</c:v>
                </c:pt>
                <c:pt idx="56">
                  <c:v>46.221355436372505</c:v>
                </c:pt>
                <c:pt idx="57">
                  <c:v>64.163822525597269</c:v>
                </c:pt>
                <c:pt idx="58">
                  <c:v>87.32325694783033</c:v>
                </c:pt>
                <c:pt idx="59">
                  <c:v>72.793759141882006</c:v>
                </c:pt>
                <c:pt idx="60">
                  <c:v>82.25255972696246</c:v>
                </c:pt>
                <c:pt idx="61">
                  <c:v>49.293027791321308</c:v>
                </c:pt>
                <c:pt idx="62">
                  <c:v>78.44953681131156</c:v>
                </c:pt>
                <c:pt idx="63">
                  <c:v>92.686494392979029</c:v>
                </c:pt>
                <c:pt idx="64">
                  <c:v>50.706972208678692</c:v>
                </c:pt>
                <c:pt idx="65">
                  <c:v>57.581667479278394</c:v>
                </c:pt>
                <c:pt idx="66">
                  <c:v>89.03670687469527</c:v>
                </c:pt>
                <c:pt idx="67">
                  <c:v>40.029254022428084</c:v>
                </c:pt>
                <c:pt idx="68">
                  <c:v>94.246708922476842</c:v>
                </c:pt>
                <c:pt idx="69">
                  <c:v>52.705997074597754</c:v>
                </c:pt>
                <c:pt idx="70">
                  <c:v>53.924914675767923</c:v>
                </c:pt>
                <c:pt idx="71">
                  <c:v>33.593369088249638</c:v>
                </c:pt>
                <c:pt idx="72">
                  <c:v>95.075572891272557</c:v>
                </c:pt>
                <c:pt idx="73">
                  <c:v>72.354948805460751</c:v>
                </c:pt>
                <c:pt idx="74">
                  <c:v>100</c:v>
                </c:pt>
                <c:pt idx="75">
                  <c:v>46.075085324232084</c:v>
                </c:pt>
                <c:pt idx="76">
                  <c:v>49.488054607508531</c:v>
                </c:pt>
                <c:pt idx="77">
                  <c:v>58.069234519746459</c:v>
                </c:pt>
                <c:pt idx="78">
                  <c:v>36.567528035104829</c:v>
                </c:pt>
                <c:pt idx="79">
                  <c:v>66.7641800487567</c:v>
                </c:pt>
                <c:pt idx="80">
                  <c:v>41.979522184300336</c:v>
                </c:pt>
                <c:pt idx="81">
                  <c:v>47.489029741589469</c:v>
                </c:pt>
                <c:pt idx="82">
                  <c:v>39.785470502194052</c:v>
                </c:pt>
                <c:pt idx="83">
                  <c:v>61.092150170648466</c:v>
                </c:pt>
                <c:pt idx="84">
                  <c:v>52.510970258410531</c:v>
                </c:pt>
                <c:pt idx="85">
                  <c:v>75.670404680643585</c:v>
                </c:pt>
                <c:pt idx="86">
                  <c:v>57.045343734763534</c:v>
                </c:pt>
                <c:pt idx="87">
                  <c:v>71.526084836665035</c:v>
                </c:pt>
                <c:pt idx="88">
                  <c:v>43.637250121891761</c:v>
                </c:pt>
                <c:pt idx="89">
                  <c:v>45.58751828376402</c:v>
                </c:pt>
                <c:pt idx="90">
                  <c:v>59.267256392003901</c:v>
                </c:pt>
                <c:pt idx="91">
                  <c:v>39.005363237445152</c:v>
                </c:pt>
                <c:pt idx="92">
                  <c:v>33.154558751828375</c:v>
                </c:pt>
                <c:pt idx="93">
                  <c:v>46.806435884934174</c:v>
                </c:pt>
                <c:pt idx="94">
                  <c:v>40.955631399317404</c:v>
                </c:pt>
                <c:pt idx="95">
                  <c:v>56.313993174061437</c:v>
                </c:pt>
                <c:pt idx="96">
                  <c:v>90.589956118966356</c:v>
                </c:pt>
                <c:pt idx="97">
                  <c:v>48.512920526572408</c:v>
                </c:pt>
                <c:pt idx="98">
                  <c:v>68.990736226231107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B0E-4D98-A9F8-8F81603F89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2615936"/>
        <c:axId val="212617472"/>
      </c:lineChart>
      <c:catAx>
        <c:axId val="212615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617472"/>
        <c:crosses val="autoZero"/>
        <c:auto val="1"/>
        <c:lblAlgn val="ctr"/>
        <c:lblOffset val="100"/>
        <c:noMultiLvlLbl val="0"/>
      </c:catAx>
      <c:valAx>
        <c:axId val="212617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615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baseline="0" dirty="0" smtClean="0"/>
              <a:t>B </a:t>
            </a:r>
            <a:r>
              <a:rPr lang="zh-CN" altLang="en-US" sz="1800" b="1" i="0" baseline="0" dirty="0" smtClean="0"/>
              <a:t>班级</a:t>
            </a:r>
            <a:endParaRPr lang="zh-CN" altLang="en-US" sz="1800" b="1" i="0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赵元哲积分!$B$1</c:f>
              <c:strCache>
                <c:ptCount val="1"/>
                <c:pt idx="0">
                  <c:v>期末成绩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赵元哲积分!$A$2:$A$104</c:f>
              <c:strCache>
                <c:ptCount val="99"/>
                <c:pt idx="0">
                  <c:v>申奥</c:v>
                </c:pt>
                <c:pt idx="1">
                  <c:v>童新宇</c:v>
                </c:pt>
                <c:pt idx="2">
                  <c:v>钱珈萱</c:v>
                </c:pt>
                <c:pt idx="3">
                  <c:v>李德涵</c:v>
                </c:pt>
                <c:pt idx="4">
                  <c:v>赵瑞龙</c:v>
                </c:pt>
                <c:pt idx="5">
                  <c:v>陆峰绵</c:v>
                </c:pt>
                <c:pt idx="6">
                  <c:v>席沐天</c:v>
                </c:pt>
                <c:pt idx="7">
                  <c:v>罗洪拉提</c:v>
                </c:pt>
                <c:pt idx="8">
                  <c:v>张芳浦</c:v>
                </c:pt>
                <c:pt idx="9">
                  <c:v>陈家程</c:v>
                </c:pt>
                <c:pt idx="10">
                  <c:v>张富康</c:v>
                </c:pt>
                <c:pt idx="11">
                  <c:v>刘行</c:v>
                </c:pt>
                <c:pt idx="12">
                  <c:v>刘丹阳</c:v>
                </c:pt>
                <c:pt idx="13">
                  <c:v>张鹏</c:v>
                </c:pt>
                <c:pt idx="14">
                  <c:v>尹博楠</c:v>
                </c:pt>
                <c:pt idx="15">
                  <c:v>杨堃</c:v>
                </c:pt>
                <c:pt idx="16">
                  <c:v>木拉提·卡哈尔</c:v>
                </c:pt>
                <c:pt idx="17">
                  <c:v>王艺涵</c:v>
                </c:pt>
                <c:pt idx="18">
                  <c:v>张溢鑫</c:v>
                </c:pt>
                <c:pt idx="19">
                  <c:v>袁彤阳</c:v>
                </c:pt>
                <c:pt idx="20">
                  <c:v>陈子舒</c:v>
                </c:pt>
                <c:pt idx="21">
                  <c:v>陈晓虎</c:v>
                </c:pt>
                <c:pt idx="22">
                  <c:v>王嘉惠</c:v>
                </c:pt>
                <c:pt idx="23">
                  <c:v>侯睿智</c:v>
                </c:pt>
                <c:pt idx="24">
                  <c:v>谢盘古</c:v>
                </c:pt>
                <c:pt idx="25">
                  <c:v>王子涵</c:v>
                </c:pt>
                <c:pt idx="26">
                  <c:v>王灿</c:v>
                </c:pt>
                <c:pt idx="27">
                  <c:v>田涛</c:v>
                </c:pt>
                <c:pt idx="28">
                  <c:v>刘子扬</c:v>
                </c:pt>
                <c:pt idx="29">
                  <c:v>任航</c:v>
                </c:pt>
                <c:pt idx="30">
                  <c:v>汪涛</c:v>
                </c:pt>
                <c:pt idx="31">
                  <c:v>吴恒宇</c:v>
                </c:pt>
                <c:pt idx="32">
                  <c:v>杨正宏志</c:v>
                </c:pt>
                <c:pt idx="33">
                  <c:v>韩乐</c:v>
                </c:pt>
                <c:pt idx="34">
                  <c:v>陈家骏</c:v>
                </c:pt>
                <c:pt idx="35">
                  <c:v>普建军</c:v>
                </c:pt>
                <c:pt idx="36">
                  <c:v>卓壮</c:v>
                </c:pt>
                <c:pt idx="37">
                  <c:v>李天路</c:v>
                </c:pt>
                <c:pt idx="38">
                  <c:v>高静</c:v>
                </c:pt>
                <c:pt idx="39">
                  <c:v>邵钰韦</c:v>
                </c:pt>
                <c:pt idx="40">
                  <c:v>沈奕轩</c:v>
                </c:pt>
                <c:pt idx="41">
                  <c:v>郗琳</c:v>
                </c:pt>
                <c:pt idx="42">
                  <c:v>周楠</c:v>
                </c:pt>
                <c:pt idx="43">
                  <c:v>苗毅</c:v>
                </c:pt>
                <c:pt idx="44">
                  <c:v>梅班照</c:v>
                </c:pt>
                <c:pt idx="45">
                  <c:v>张彭威</c:v>
                </c:pt>
                <c:pt idx="46">
                  <c:v>谭茜茜</c:v>
                </c:pt>
                <c:pt idx="47">
                  <c:v>卢慧姝</c:v>
                </c:pt>
                <c:pt idx="48">
                  <c:v>杨航</c:v>
                </c:pt>
                <c:pt idx="49">
                  <c:v>罗治钧</c:v>
                </c:pt>
                <c:pt idx="50">
                  <c:v>王茜茜</c:v>
                </c:pt>
                <c:pt idx="51">
                  <c:v>王玉龙</c:v>
                </c:pt>
                <c:pt idx="52">
                  <c:v>鲁云</c:v>
                </c:pt>
                <c:pt idx="53">
                  <c:v>齐阁</c:v>
                </c:pt>
                <c:pt idx="54">
                  <c:v>秦琴</c:v>
                </c:pt>
                <c:pt idx="55">
                  <c:v>孙跃</c:v>
                </c:pt>
                <c:pt idx="56">
                  <c:v>赵晴晴</c:v>
                </c:pt>
                <c:pt idx="57">
                  <c:v>张子恒</c:v>
                </c:pt>
                <c:pt idx="58">
                  <c:v>蔡羽宁</c:v>
                </c:pt>
                <c:pt idx="59">
                  <c:v>万世杰</c:v>
                </c:pt>
                <c:pt idx="60">
                  <c:v>周天祺</c:v>
                </c:pt>
                <c:pt idx="61">
                  <c:v>胡畅</c:v>
                </c:pt>
                <c:pt idx="62">
                  <c:v>杨佳奇</c:v>
                </c:pt>
                <c:pt idx="63">
                  <c:v>王扶摇</c:v>
                </c:pt>
                <c:pt idx="64">
                  <c:v>董双齐</c:v>
                </c:pt>
                <c:pt idx="65">
                  <c:v>冯敏</c:v>
                </c:pt>
                <c:pt idx="66">
                  <c:v>高瑞邦</c:v>
                </c:pt>
                <c:pt idx="67">
                  <c:v>郭阳阳</c:v>
                </c:pt>
                <c:pt idx="68">
                  <c:v>和桓宇</c:v>
                </c:pt>
                <c:pt idx="69">
                  <c:v>贺康</c:v>
                </c:pt>
                <c:pt idx="70">
                  <c:v>黄军祥</c:v>
                </c:pt>
                <c:pt idx="71">
                  <c:v>姜霁航</c:v>
                </c:pt>
                <c:pt idx="72">
                  <c:v>李博凌</c:v>
                </c:pt>
                <c:pt idx="73">
                  <c:v>李学妮</c:v>
                </c:pt>
                <c:pt idx="74">
                  <c:v>刘晋菁</c:v>
                </c:pt>
                <c:pt idx="75">
                  <c:v>刘思怡</c:v>
                </c:pt>
                <c:pt idx="76">
                  <c:v>刘谭仁</c:v>
                </c:pt>
                <c:pt idx="77">
                  <c:v>陆晓晨</c:v>
                </c:pt>
                <c:pt idx="78">
                  <c:v>罗锐</c:v>
                </c:pt>
                <c:pt idx="79">
                  <c:v>穆长春</c:v>
                </c:pt>
                <c:pt idx="80">
                  <c:v>庞坤全</c:v>
                </c:pt>
                <c:pt idx="81">
                  <c:v>曲涵石</c:v>
                </c:pt>
                <c:pt idx="82">
                  <c:v>谭升阳</c:v>
                </c:pt>
                <c:pt idx="83">
                  <c:v>王创</c:v>
                </c:pt>
                <c:pt idx="84">
                  <c:v>王鸿飞</c:v>
                </c:pt>
                <c:pt idx="85">
                  <c:v>王心怡</c:v>
                </c:pt>
                <c:pt idx="86">
                  <c:v>王宇</c:v>
                </c:pt>
                <c:pt idx="87">
                  <c:v>相萱</c:v>
                </c:pt>
                <c:pt idx="88">
                  <c:v>谢丛锶</c:v>
                </c:pt>
                <c:pt idx="89">
                  <c:v>谢朋</c:v>
                </c:pt>
                <c:pt idx="90">
                  <c:v>辛成武</c:v>
                </c:pt>
                <c:pt idx="91">
                  <c:v>薛舒天</c:v>
                </c:pt>
                <c:pt idx="92">
                  <c:v>阳长江</c:v>
                </c:pt>
                <c:pt idx="93">
                  <c:v>杨雪琳</c:v>
                </c:pt>
                <c:pt idx="94">
                  <c:v>杨艺</c:v>
                </c:pt>
                <c:pt idx="95">
                  <c:v>易港豪</c:v>
                </c:pt>
                <c:pt idx="96">
                  <c:v>易杨</c:v>
                </c:pt>
                <c:pt idx="97">
                  <c:v>张璟</c:v>
                </c:pt>
                <c:pt idx="98">
                  <c:v>钟龙广</c:v>
                </c:pt>
              </c:strCache>
            </c:strRef>
          </c:cat>
          <c:val>
            <c:numRef>
              <c:f>赵元哲积分!$B$2:$B$104</c:f>
              <c:numCache>
                <c:formatCode>General</c:formatCode>
                <c:ptCount val="103"/>
                <c:pt idx="0">
                  <c:v>0</c:v>
                </c:pt>
                <c:pt idx="1">
                  <c:v>21</c:v>
                </c:pt>
                <c:pt idx="2">
                  <c:v>30</c:v>
                </c:pt>
                <c:pt idx="3">
                  <c:v>30</c:v>
                </c:pt>
                <c:pt idx="4">
                  <c:v>48</c:v>
                </c:pt>
                <c:pt idx="5">
                  <c:v>60</c:v>
                </c:pt>
                <c:pt idx="6">
                  <c:v>60</c:v>
                </c:pt>
                <c:pt idx="7">
                  <c:v>63</c:v>
                </c:pt>
                <c:pt idx="8">
                  <c:v>63</c:v>
                </c:pt>
                <c:pt idx="9">
                  <c:v>63</c:v>
                </c:pt>
                <c:pt idx="10">
                  <c:v>63</c:v>
                </c:pt>
                <c:pt idx="11">
                  <c:v>69</c:v>
                </c:pt>
                <c:pt idx="12">
                  <c:v>71</c:v>
                </c:pt>
                <c:pt idx="13">
                  <c:v>72</c:v>
                </c:pt>
                <c:pt idx="14">
                  <c:v>72</c:v>
                </c:pt>
                <c:pt idx="15">
                  <c:v>74</c:v>
                </c:pt>
                <c:pt idx="16">
                  <c:v>75</c:v>
                </c:pt>
                <c:pt idx="17">
                  <c:v>84</c:v>
                </c:pt>
                <c:pt idx="18">
                  <c:v>84</c:v>
                </c:pt>
                <c:pt idx="19">
                  <c:v>84</c:v>
                </c:pt>
                <c:pt idx="20">
                  <c:v>86</c:v>
                </c:pt>
                <c:pt idx="21">
                  <c:v>86</c:v>
                </c:pt>
                <c:pt idx="22">
                  <c:v>87</c:v>
                </c:pt>
                <c:pt idx="23">
                  <c:v>88</c:v>
                </c:pt>
                <c:pt idx="24">
                  <c:v>90</c:v>
                </c:pt>
                <c:pt idx="25">
                  <c:v>90</c:v>
                </c:pt>
                <c:pt idx="26">
                  <c:v>90</c:v>
                </c:pt>
                <c:pt idx="27">
                  <c:v>90</c:v>
                </c:pt>
                <c:pt idx="28">
                  <c:v>90</c:v>
                </c:pt>
                <c:pt idx="29">
                  <c:v>90</c:v>
                </c:pt>
                <c:pt idx="30">
                  <c:v>91</c:v>
                </c:pt>
                <c:pt idx="31">
                  <c:v>92</c:v>
                </c:pt>
                <c:pt idx="32">
                  <c:v>95</c:v>
                </c:pt>
                <c:pt idx="33">
                  <c:v>95</c:v>
                </c:pt>
                <c:pt idx="34">
                  <c:v>96</c:v>
                </c:pt>
                <c:pt idx="35">
                  <c:v>96</c:v>
                </c:pt>
                <c:pt idx="36">
                  <c:v>96</c:v>
                </c:pt>
                <c:pt idx="37">
                  <c:v>98</c:v>
                </c:pt>
                <c:pt idx="38">
                  <c:v>98</c:v>
                </c:pt>
                <c:pt idx="39">
                  <c:v>98</c:v>
                </c:pt>
                <c:pt idx="40">
                  <c:v>98</c:v>
                </c:pt>
                <c:pt idx="41">
                  <c:v>98</c:v>
                </c:pt>
                <c:pt idx="42">
                  <c:v>98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67-49F4-ADB2-32273808412E}"/>
            </c:ext>
          </c:extLst>
        </c:ser>
        <c:ser>
          <c:idx val="1"/>
          <c:order val="1"/>
          <c:tx>
            <c:strRef>
              <c:f>赵元哲积分!$C$1</c:f>
              <c:strCache>
                <c:ptCount val="1"/>
                <c:pt idx="0">
                  <c:v>期中成绩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赵元哲积分!$A$2:$A$104</c:f>
              <c:strCache>
                <c:ptCount val="99"/>
                <c:pt idx="0">
                  <c:v>申奥</c:v>
                </c:pt>
                <c:pt idx="1">
                  <c:v>童新宇</c:v>
                </c:pt>
                <c:pt idx="2">
                  <c:v>钱珈萱</c:v>
                </c:pt>
                <c:pt idx="3">
                  <c:v>李德涵</c:v>
                </c:pt>
                <c:pt idx="4">
                  <c:v>赵瑞龙</c:v>
                </c:pt>
                <c:pt idx="5">
                  <c:v>陆峰绵</c:v>
                </c:pt>
                <c:pt idx="6">
                  <c:v>席沐天</c:v>
                </c:pt>
                <c:pt idx="7">
                  <c:v>罗洪拉提</c:v>
                </c:pt>
                <c:pt idx="8">
                  <c:v>张芳浦</c:v>
                </c:pt>
                <c:pt idx="9">
                  <c:v>陈家程</c:v>
                </c:pt>
                <c:pt idx="10">
                  <c:v>张富康</c:v>
                </c:pt>
                <c:pt idx="11">
                  <c:v>刘行</c:v>
                </c:pt>
                <c:pt idx="12">
                  <c:v>刘丹阳</c:v>
                </c:pt>
                <c:pt idx="13">
                  <c:v>张鹏</c:v>
                </c:pt>
                <c:pt idx="14">
                  <c:v>尹博楠</c:v>
                </c:pt>
                <c:pt idx="15">
                  <c:v>杨堃</c:v>
                </c:pt>
                <c:pt idx="16">
                  <c:v>木拉提·卡哈尔</c:v>
                </c:pt>
                <c:pt idx="17">
                  <c:v>王艺涵</c:v>
                </c:pt>
                <c:pt idx="18">
                  <c:v>张溢鑫</c:v>
                </c:pt>
                <c:pt idx="19">
                  <c:v>袁彤阳</c:v>
                </c:pt>
                <c:pt idx="20">
                  <c:v>陈子舒</c:v>
                </c:pt>
                <c:pt idx="21">
                  <c:v>陈晓虎</c:v>
                </c:pt>
                <c:pt idx="22">
                  <c:v>王嘉惠</c:v>
                </c:pt>
                <c:pt idx="23">
                  <c:v>侯睿智</c:v>
                </c:pt>
                <c:pt idx="24">
                  <c:v>谢盘古</c:v>
                </c:pt>
                <c:pt idx="25">
                  <c:v>王子涵</c:v>
                </c:pt>
                <c:pt idx="26">
                  <c:v>王灿</c:v>
                </c:pt>
                <c:pt idx="27">
                  <c:v>田涛</c:v>
                </c:pt>
                <c:pt idx="28">
                  <c:v>刘子扬</c:v>
                </c:pt>
                <c:pt idx="29">
                  <c:v>任航</c:v>
                </c:pt>
                <c:pt idx="30">
                  <c:v>汪涛</c:v>
                </c:pt>
                <c:pt idx="31">
                  <c:v>吴恒宇</c:v>
                </c:pt>
                <c:pt idx="32">
                  <c:v>杨正宏志</c:v>
                </c:pt>
                <c:pt idx="33">
                  <c:v>韩乐</c:v>
                </c:pt>
                <c:pt idx="34">
                  <c:v>陈家骏</c:v>
                </c:pt>
                <c:pt idx="35">
                  <c:v>普建军</c:v>
                </c:pt>
                <c:pt idx="36">
                  <c:v>卓壮</c:v>
                </c:pt>
                <c:pt idx="37">
                  <c:v>李天路</c:v>
                </c:pt>
                <c:pt idx="38">
                  <c:v>高静</c:v>
                </c:pt>
                <c:pt idx="39">
                  <c:v>邵钰韦</c:v>
                </c:pt>
                <c:pt idx="40">
                  <c:v>沈奕轩</c:v>
                </c:pt>
                <c:pt idx="41">
                  <c:v>郗琳</c:v>
                </c:pt>
                <c:pt idx="42">
                  <c:v>周楠</c:v>
                </c:pt>
                <c:pt idx="43">
                  <c:v>苗毅</c:v>
                </c:pt>
                <c:pt idx="44">
                  <c:v>梅班照</c:v>
                </c:pt>
                <c:pt idx="45">
                  <c:v>张彭威</c:v>
                </c:pt>
                <c:pt idx="46">
                  <c:v>谭茜茜</c:v>
                </c:pt>
                <c:pt idx="47">
                  <c:v>卢慧姝</c:v>
                </c:pt>
                <c:pt idx="48">
                  <c:v>杨航</c:v>
                </c:pt>
                <c:pt idx="49">
                  <c:v>罗治钧</c:v>
                </c:pt>
                <c:pt idx="50">
                  <c:v>王茜茜</c:v>
                </c:pt>
                <c:pt idx="51">
                  <c:v>王玉龙</c:v>
                </c:pt>
                <c:pt idx="52">
                  <c:v>鲁云</c:v>
                </c:pt>
                <c:pt idx="53">
                  <c:v>齐阁</c:v>
                </c:pt>
                <c:pt idx="54">
                  <c:v>秦琴</c:v>
                </c:pt>
                <c:pt idx="55">
                  <c:v>孙跃</c:v>
                </c:pt>
                <c:pt idx="56">
                  <c:v>赵晴晴</c:v>
                </c:pt>
                <c:pt idx="57">
                  <c:v>张子恒</c:v>
                </c:pt>
                <c:pt idx="58">
                  <c:v>蔡羽宁</c:v>
                </c:pt>
                <c:pt idx="59">
                  <c:v>万世杰</c:v>
                </c:pt>
                <c:pt idx="60">
                  <c:v>周天祺</c:v>
                </c:pt>
                <c:pt idx="61">
                  <c:v>胡畅</c:v>
                </c:pt>
                <c:pt idx="62">
                  <c:v>杨佳奇</c:v>
                </c:pt>
                <c:pt idx="63">
                  <c:v>王扶摇</c:v>
                </c:pt>
                <c:pt idx="64">
                  <c:v>董双齐</c:v>
                </c:pt>
                <c:pt idx="65">
                  <c:v>冯敏</c:v>
                </c:pt>
                <c:pt idx="66">
                  <c:v>高瑞邦</c:v>
                </c:pt>
                <c:pt idx="67">
                  <c:v>郭阳阳</c:v>
                </c:pt>
                <c:pt idx="68">
                  <c:v>和桓宇</c:v>
                </c:pt>
                <c:pt idx="69">
                  <c:v>贺康</c:v>
                </c:pt>
                <c:pt idx="70">
                  <c:v>黄军祥</c:v>
                </c:pt>
                <c:pt idx="71">
                  <c:v>姜霁航</c:v>
                </c:pt>
                <c:pt idx="72">
                  <c:v>李博凌</c:v>
                </c:pt>
                <c:pt idx="73">
                  <c:v>李学妮</c:v>
                </c:pt>
                <c:pt idx="74">
                  <c:v>刘晋菁</c:v>
                </c:pt>
                <c:pt idx="75">
                  <c:v>刘思怡</c:v>
                </c:pt>
                <c:pt idx="76">
                  <c:v>刘谭仁</c:v>
                </c:pt>
                <c:pt idx="77">
                  <c:v>陆晓晨</c:v>
                </c:pt>
                <c:pt idx="78">
                  <c:v>罗锐</c:v>
                </c:pt>
                <c:pt idx="79">
                  <c:v>穆长春</c:v>
                </c:pt>
                <c:pt idx="80">
                  <c:v>庞坤全</c:v>
                </c:pt>
                <c:pt idx="81">
                  <c:v>曲涵石</c:v>
                </c:pt>
                <c:pt idx="82">
                  <c:v>谭升阳</c:v>
                </c:pt>
                <c:pt idx="83">
                  <c:v>王创</c:v>
                </c:pt>
                <c:pt idx="84">
                  <c:v>王鸿飞</c:v>
                </c:pt>
                <c:pt idx="85">
                  <c:v>王心怡</c:v>
                </c:pt>
                <c:pt idx="86">
                  <c:v>王宇</c:v>
                </c:pt>
                <c:pt idx="87">
                  <c:v>相萱</c:v>
                </c:pt>
                <c:pt idx="88">
                  <c:v>谢丛锶</c:v>
                </c:pt>
                <c:pt idx="89">
                  <c:v>谢朋</c:v>
                </c:pt>
                <c:pt idx="90">
                  <c:v>辛成武</c:v>
                </c:pt>
                <c:pt idx="91">
                  <c:v>薛舒天</c:v>
                </c:pt>
                <c:pt idx="92">
                  <c:v>阳长江</c:v>
                </c:pt>
                <c:pt idx="93">
                  <c:v>杨雪琳</c:v>
                </c:pt>
                <c:pt idx="94">
                  <c:v>杨艺</c:v>
                </c:pt>
                <c:pt idx="95">
                  <c:v>易港豪</c:v>
                </c:pt>
                <c:pt idx="96">
                  <c:v>易杨</c:v>
                </c:pt>
                <c:pt idx="97">
                  <c:v>张璟</c:v>
                </c:pt>
                <c:pt idx="98">
                  <c:v>钟龙广</c:v>
                </c:pt>
              </c:strCache>
            </c:strRef>
          </c:cat>
          <c:val>
            <c:numRef>
              <c:f>赵元哲积分!$C$2:$C$104</c:f>
              <c:numCache>
                <c:formatCode>General</c:formatCode>
                <c:ptCount val="103"/>
                <c:pt idx="0">
                  <c:v>0</c:v>
                </c:pt>
                <c:pt idx="1">
                  <c:v>71</c:v>
                </c:pt>
                <c:pt idx="2">
                  <c:v>67</c:v>
                </c:pt>
                <c:pt idx="3">
                  <c:v>90</c:v>
                </c:pt>
                <c:pt idx="4">
                  <c:v>78.5</c:v>
                </c:pt>
                <c:pt idx="5">
                  <c:v>65</c:v>
                </c:pt>
                <c:pt idx="6">
                  <c:v>90</c:v>
                </c:pt>
                <c:pt idx="7">
                  <c:v>29.3</c:v>
                </c:pt>
                <c:pt idx="8">
                  <c:v>66</c:v>
                </c:pt>
                <c:pt idx="9">
                  <c:v>71</c:v>
                </c:pt>
                <c:pt idx="10">
                  <c:v>87</c:v>
                </c:pt>
                <c:pt idx="11">
                  <c:v>75</c:v>
                </c:pt>
                <c:pt idx="12">
                  <c:v>45.5</c:v>
                </c:pt>
                <c:pt idx="13">
                  <c:v>60</c:v>
                </c:pt>
                <c:pt idx="14">
                  <c:v>97.5</c:v>
                </c:pt>
                <c:pt idx="15">
                  <c:v>71</c:v>
                </c:pt>
                <c:pt idx="16">
                  <c:v>90</c:v>
                </c:pt>
                <c:pt idx="17">
                  <c:v>71</c:v>
                </c:pt>
                <c:pt idx="18">
                  <c:v>75</c:v>
                </c:pt>
                <c:pt idx="19">
                  <c:v>87</c:v>
                </c:pt>
                <c:pt idx="20">
                  <c:v>50</c:v>
                </c:pt>
                <c:pt idx="21">
                  <c:v>75</c:v>
                </c:pt>
                <c:pt idx="22">
                  <c:v>52.8</c:v>
                </c:pt>
                <c:pt idx="23">
                  <c:v>100</c:v>
                </c:pt>
                <c:pt idx="24">
                  <c:v>30</c:v>
                </c:pt>
                <c:pt idx="25">
                  <c:v>55</c:v>
                </c:pt>
                <c:pt idx="26">
                  <c:v>82.5</c:v>
                </c:pt>
                <c:pt idx="27">
                  <c:v>84</c:v>
                </c:pt>
                <c:pt idx="28">
                  <c:v>90</c:v>
                </c:pt>
                <c:pt idx="29">
                  <c:v>100</c:v>
                </c:pt>
                <c:pt idx="30">
                  <c:v>90</c:v>
                </c:pt>
                <c:pt idx="31">
                  <c:v>92</c:v>
                </c:pt>
                <c:pt idx="32">
                  <c:v>70</c:v>
                </c:pt>
                <c:pt idx="33">
                  <c:v>90</c:v>
                </c:pt>
                <c:pt idx="34">
                  <c:v>75</c:v>
                </c:pt>
                <c:pt idx="35">
                  <c:v>84</c:v>
                </c:pt>
                <c:pt idx="36">
                  <c:v>98</c:v>
                </c:pt>
                <c:pt idx="37">
                  <c:v>90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70</c:v>
                </c:pt>
                <c:pt idx="44">
                  <c:v>71</c:v>
                </c:pt>
                <c:pt idx="45">
                  <c:v>71</c:v>
                </c:pt>
                <c:pt idx="46">
                  <c:v>75</c:v>
                </c:pt>
                <c:pt idx="47">
                  <c:v>79</c:v>
                </c:pt>
                <c:pt idx="48">
                  <c:v>82.5</c:v>
                </c:pt>
                <c:pt idx="49">
                  <c:v>86.3</c:v>
                </c:pt>
                <c:pt idx="50">
                  <c:v>88.3</c:v>
                </c:pt>
                <c:pt idx="51">
                  <c:v>89</c:v>
                </c:pt>
                <c:pt idx="52">
                  <c:v>90</c:v>
                </c:pt>
                <c:pt idx="53">
                  <c:v>90</c:v>
                </c:pt>
                <c:pt idx="54">
                  <c:v>90</c:v>
                </c:pt>
                <c:pt idx="55">
                  <c:v>90</c:v>
                </c:pt>
                <c:pt idx="56">
                  <c:v>90</c:v>
                </c:pt>
                <c:pt idx="57">
                  <c:v>92</c:v>
                </c:pt>
                <c:pt idx="58">
                  <c:v>92.3</c:v>
                </c:pt>
                <c:pt idx="59">
                  <c:v>94</c:v>
                </c:pt>
                <c:pt idx="60">
                  <c:v>94</c:v>
                </c:pt>
                <c:pt idx="61">
                  <c:v>96</c:v>
                </c:pt>
                <c:pt idx="62">
                  <c:v>97.5</c:v>
                </c:pt>
                <c:pt idx="63">
                  <c:v>98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B67-49F4-ADB2-32273808412E}"/>
            </c:ext>
          </c:extLst>
        </c:ser>
        <c:ser>
          <c:idx val="2"/>
          <c:order val="2"/>
          <c:tx>
            <c:strRef>
              <c:f>赵元哲积分!$I$1</c:f>
              <c:strCache>
                <c:ptCount val="1"/>
                <c:pt idx="0">
                  <c:v>总积分归一化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赵元哲积分!$A$2:$A$104</c:f>
              <c:strCache>
                <c:ptCount val="99"/>
                <c:pt idx="0">
                  <c:v>申奥</c:v>
                </c:pt>
                <c:pt idx="1">
                  <c:v>童新宇</c:v>
                </c:pt>
                <c:pt idx="2">
                  <c:v>钱珈萱</c:v>
                </c:pt>
                <c:pt idx="3">
                  <c:v>李德涵</c:v>
                </c:pt>
                <c:pt idx="4">
                  <c:v>赵瑞龙</c:v>
                </c:pt>
                <c:pt idx="5">
                  <c:v>陆峰绵</c:v>
                </c:pt>
                <c:pt idx="6">
                  <c:v>席沐天</c:v>
                </c:pt>
                <c:pt idx="7">
                  <c:v>罗洪拉提</c:v>
                </c:pt>
                <c:pt idx="8">
                  <c:v>张芳浦</c:v>
                </c:pt>
                <c:pt idx="9">
                  <c:v>陈家程</c:v>
                </c:pt>
                <c:pt idx="10">
                  <c:v>张富康</c:v>
                </c:pt>
                <c:pt idx="11">
                  <c:v>刘行</c:v>
                </c:pt>
                <c:pt idx="12">
                  <c:v>刘丹阳</c:v>
                </c:pt>
                <c:pt idx="13">
                  <c:v>张鹏</c:v>
                </c:pt>
                <c:pt idx="14">
                  <c:v>尹博楠</c:v>
                </c:pt>
                <c:pt idx="15">
                  <c:v>杨堃</c:v>
                </c:pt>
                <c:pt idx="16">
                  <c:v>木拉提·卡哈尔</c:v>
                </c:pt>
                <c:pt idx="17">
                  <c:v>王艺涵</c:v>
                </c:pt>
                <c:pt idx="18">
                  <c:v>张溢鑫</c:v>
                </c:pt>
                <c:pt idx="19">
                  <c:v>袁彤阳</c:v>
                </c:pt>
                <c:pt idx="20">
                  <c:v>陈子舒</c:v>
                </c:pt>
                <c:pt idx="21">
                  <c:v>陈晓虎</c:v>
                </c:pt>
                <c:pt idx="22">
                  <c:v>王嘉惠</c:v>
                </c:pt>
                <c:pt idx="23">
                  <c:v>侯睿智</c:v>
                </c:pt>
                <c:pt idx="24">
                  <c:v>谢盘古</c:v>
                </c:pt>
                <c:pt idx="25">
                  <c:v>王子涵</c:v>
                </c:pt>
                <c:pt idx="26">
                  <c:v>王灿</c:v>
                </c:pt>
                <c:pt idx="27">
                  <c:v>田涛</c:v>
                </c:pt>
                <c:pt idx="28">
                  <c:v>刘子扬</c:v>
                </c:pt>
                <c:pt idx="29">
                  <c:v>任航</c:v>
                </c:pt>
                <c:pt idx="30">
                  <c:v>汪涛</c:v>
                </c:pt>
                <c:pt idx="31">
                  <c:v>吴恒宇</c:v>
                </c:pt>
                <c:pt idx="32">
                  <c:v>杨正宏志</c:v>
                </c:pt>
                <c:pt idx="33">
                  <c:v>韩乐</c:v>
                </c:pt>
                <c:pt idx="34">
                  <c:v>陈家骏</c:v>
                </c:pt>
                <c:pt idx="35">
                  <c:v>普建军</c:v>
                </c:pt>
                <c:pt idx="36">
                  <c:v>卓壮</c:v>
                </c:pt>
                <c:pt idx="37">
                  <c:v>李天路</c:v>
                </c:pt>
                <c:pt idx="38">
                  <c:v>高静</c:v>
                </c:pt>
                <c:pt idx="39">
                  <c:v>邵钰韦</c:v>
                </c:pt>
                <c:pt idx="40">
                  <c:v>沈奕轩</c:v>
                </c:pt>
                <c:pt idx="41">
                  <c:v>郗琳</c:v>
                </c:pt>
                <c:pt idx="42">
                  <c:v>周楠</c:v>
                </c:pt>
                <c:pt idx="43">
                  <c:v>苗毅</c:v>
                </c:pt>
                <c:pt idx="44">
                  <c:v>梅班照</c:v>
                </c:pt>
                <c:pt idx="45">
                  <c:v>张彭威</c:v>
                </c:pt>
                <c:pt idx="46">
                  <c:v>谭茜茜</c:v>
                </c:pt>
                <c:pt idx="47">
                  <c:v>卢慧姝</c:v>
                </c:pt>
                <c:pt idx="48">
                  <c:v>杨航</c:v>
                </c:pt>
                <c:pt idx="49">
                  <c:v>罗治钧</c:v>
                </c:pt>
                <c:pt idx="50">
                  <c:v>王茜茜</c:v>
                </c:pt>
                <c:pt idx="51">
                  <c:v>王玉龙</c:v>
                </c:pt>
                <c:pt idx="52">
                  <c:v>鲁云</c:v>
                </c:pt>
                <c:pt idx="53">
                  <c:v>齐阁</c:v>
                </c:pt>
                <c:pt idx="54">
                  <c:v>秦琴</c:v>
                </c:pt>
                <c:pt idx="55">
                  <c:v>孙跃</c:v>
                </c:pt>
                <c:pt idx="56">
                  <c:v>赵晴晴</c:v>
                </c:pt>
                <c:pt idx="57">
                  <c:v>张子恒</c:v>
                </c:pt>
                <c:pt idx="58">
                  <c:v>蔡羽宁</c:v>
                </c:pt>
                <c:pt idx="59">
                  <c:v>万世杰</c:v>
                </c:pt>
                <c:pt idx="60">
                  <c:v>周天祺</c:v>
                </c:pt>
                <c:pt idx="61">
                  <c:v>胡畅</c:v>
                </c:pt>
                <c:pt idx="62">
                  <c:v>杨佳奇</c:v>
                </c:pt>
                <c:pt idx="63">
                  <c:v>王扶摇</c:v>
                </c:pt>
                <c:pt idx="64">
                  <c:v>董双齐</c:v>
                </c:pt>
                <c:pt idx="65">
                  <c:v>冯敏</c:v>
                </c:pt>
                <c:pt idx="66">
                  <c:v>高瑞邦</c:v>
                </c:pt>
                <c:pt idx="67">
                  <c:v>郭阳阳</c:v>
                </c:pt>
                <c:pt idx="68">
                  <c:v>和桓宇</c:v>
                </c:pt>
                <c:pt idx="69">
                  <c:v>贺康</c:v>
                </c:pt>
                <c:pt idx="70">
                  <c:v>黄军祥</c:v>
                </c:pt>
                <c:pt idx="71">
                  <c:v>姜霁航</c:v>
                </c:pt>
                <c:pt idx="72">
                  <c:v>李博凌</c:v>
                </c:pt>
                <c:pt idx="73">
                  <c:v>李学妮</c:v>
                </c:pt>
                <c:pt idx="74">
                  <c:v>刘晋菁</c:v>
                </c:pt>
                <c:pt idx="75">
                  <c:v>刘思怡</c:v>
                </c:pt>
                <c:pt idx="76">
                  <c:v>刘谭仁</c:v>
                </c:pt>
                <c:pt idx="77">
                  <c:v>陆晓晨</c:v>
                </c:pt>
                <c:pt idx="78">
                  <c:v>罗锐</c:v>
                </c:pt>
                <c:pt idx="79">
                  <c:v>穆长春</c:v>
                </c:pt>
                <c:pt idx="80">
                  <c:v>庞坤全</c:v>
                </c:pt>
                <c:pt idx="81">
                  <c:v>曲涵石</c:v>
                </c:pt>
                <c:pt idx="82">
                  <c:v>谭升阳</c:v>
                </c:pt>
                <c:pt idx="83">
                  <c:v>王创</c:v>
                </c:pt>
                <c:pt idx="84">
                  <c:v>王鸿飞</c:v>
                </c:pt>
                <c:pt idx="85">
                  <c:v>王心怡</c:v>
                </c:pt>
                <c:pt idx="86">
                  <c:v>王宇</c:v>
                </c:pt>
                <c:pt idx="87">
                  <c:v>相萱</c:v>
                </c:pt>
                <c:pt idx="88">
                  <c:v>谢丛锶</c:v>
                </c:pt>
                <c:pt idx="89">
                  <c:v>谢朋</c:v>
                </c:pt>
                <c:pt idx="90">
                  <c:v>辛成武</c:v>
                </c:pt>
                <c:pt idx="91">
                  <c:v>薛舒天</c:v>
                </c:pt>
                <c:pt idx="92">
                  <c:v>阳长江</c:v>
                </c:pt>
                <c:pt idx="93">
                  <c:v>杨雪琳</c:v>
                </c:pt>
                <c:pt idx="94">
                  <c:v>杨艺</c:v>
                </c:pt>
                <c:pt idx="95">
                  <c:v>易港豪</c:v>
                </c:pt>
                <c:pt idx="96">
                  <c:v>易杨</c:v>
                </c:pt>
                <c:pt idx="97">
                  <c:v>张璟</c:v>
                </c:pt>
                <c:pt idx="98">
                  <c:v>钟龙广</c:v>
                </c:pt>
              </c:strCache>
            </c:strRef>
          </c:cat>
          <c:val>
            <c:numRef>
              <c:f>赵元哲积分!$I$2:$I$104</c:f>
              <c:numCache>
                <c:formatCode>General</c:formatCode>
                <c:ptCount val="103"/>
                <c:pt idx="0">
                  <c:v>13.089906992766103</c:v>
                </c:pt>
                <c:pt idx="1">
                  <c:v>7.2683430933517048</c:v>
                </c:pt>
                <c:pt idx="2">
                  <c:v>0</c:v>
                </c:pt>
                <c:pt idx="3">
                  <c:v>12.745435756114365</c:v>
                </c:pt>
                <c:pt idx="4">
                  <c:v>9.3581352531863597</c:v>
                </c:pt>
                <c:pt idx="5">
                  <c:v>20.392697209782984</c:v>
                </c:pt>
                <c:pt idx="6">
                  <c:v>1.3778849466069583</c:v>
                </c:pt>
                <c:pt idx="7">
                  <c:v>12.986565621770582</c:v>
                </c:pt>
                <c:pt idx="8">
                  <c:v>34.274888046848091</c:v>
                </c:pt>
                <c:pt idx="9">
                  <c:v>26.868756458835684</c:v>
                </c:pt>
                <c:pt idx="10">
                  <c:v>83.649098615225626</c:v>
                </c:pt>
                <c:pt idx="11">
                  <c:v>29.555632104719255</c:v>
                </c:pt>
                <c:pt idx="12">
                  <c:v>6.889424733034792</c:v>
                </c:pt>
                <c:pt idx="13">
                  <c:v>36.720633827075439</c:v>
                </c:pt>
                <c:pt idx="14">
                  <c:v>24.044092318291423</c:v>
                </c:pt>
                <c:pt idx="15">
                  <c:v>11.023079572855666</c:v>
                </c:pt>
                <c:pt idx="16">
                  <c:v>43.219657816052361</c:v>
                </c:pt>
                <c:pt idx="17">
                  <c:v>40.992077161557013</c:v>
                </c:pt>
                <c:pt idx="18">
                  <c:v>39.063038236307271</c:v>
                </c:pt>
                <c:pt idx="19">
                  <c:v>37.616259042369961</c:v>
                </c:pt>
                <c:pt idx="20">
                  <c:v>34.412676541508787</c:v>
                </c:pt>
                <c:pt idx="21">
                  <c:v>28.074405787116774</c:v>
                </c:pt>
                <c:pt idx="22">
                  <c:v>24.193363169135377</c:v>
                </c:pt>
                <c:pt idx="23">
                  <c:v>25.766448501550123</c:v>
                </c:pt>
                <c:pt idx="24">
                  <c:v>53.863819056148813</c:v>
                </c:pt>
                <c:pt idx="25">
                  <c:v>33.241474336892871</c:v>
                </c:pt>
                <c:pt idx="26">
                  <c:v>28.160523596279713</c:v>
                </c:pt>
                <c:pt idx="27">
                  <c:v>24.698587667929729</c:v>
                </c:pt>
                <c:pt idx="28">
                  <c:v>18.463658284533242</c:v>
                </c:pt>
                <c:pt idx="29">
                  <c:v>30.27902170168791</c:v>
                </c:pt>
                <c:pt idx="30">
                  <c:v>32.552531863589387</c:v>
                </c:pt>
                <c:pt idx="31">
                  <c:v>40.544264553909748</c:v>
                </c:pt>
                <c:pt idx="32">
                  <c:v>22.390630382363071</c:v>
                </c:pt>
                <c:pt idx="33">
                  <c:v>32.208060626937652</c:v>
                </c:pt>
                <c:pt idx="34">
                  <c:v>40.016075315191188</c:v>
                </c:pt>
                <c:pt idx="35">
                  <c:v>47.582960137788497</c:v>
                </c:pt>
                <c:pt idx="36">
                  <c:v>44.609025146400278</c:v>
                </c:pt>
                <c:pt idx="37">
                  <c:v>14.812263176024802</c:v>
                </c:pt>
                <c:pt idx="38">
                  <c:v>57.526696520840517</c:v>
                </c:pt>
                <c:pt idx="39">
                  <c:v>22.046159145711332</c:v>
                </c:pt>
                <c:pt idx="40">
                  <c:v>45.470203238029626</c:v>
                </c:pt>
                <c:pt idx="41">
                  <c:v>37.202893558387871</c:v>
                </c:pt>
                <c:pt idx="42">
                  <c:v>33.448157078883909</c:v>
                </c:pt>
                <c:pt idx="43">
                  <c:v>40.303134688253536</c:v>
                </c:pt>
                <c:pt idx="44">
                  <c:v>41.715466758525665</c:v>
                </c:pt>
                <c:pt idx="45">
                  <c:v>31.588012400964523</c:v>
                </c:pt>
                <c:pt idx="46">
                  <c:v>36.904351801584568</c:v>
                </c:pt>
                <c:pt idx="47">
                  <c:v>35.308301756803303</c:v>
                </c:pt>
                <c:pt idx="48">
                  <c:v>39.028591112642097</c:v>
                </c:pt>
                <c:pt idx="49">
                  <c:v>61.9014812263176</c:v>
                </c:pt>
                <c:pt idx="50">
                  <c:v>36.789528074405787</c:v>
                </c:pt>
                <c:pt idx="51">
                  <c:v>68.170857733379265</c:v>
                </c:pt>
                <c:pt idx="52">
                  <c:v>25.697554254219774</c:v>
                </c:pt>
                <c:pt idx="53">
                  <c:v>45.986910093007232</c:v>
                </c:pt>
                <c:pt idx="54">
                  <c:v>53.220806062693761</c:v>
                </c:pt>
                <c:pt idx="55">
                  <c:v>37.891836031691355</c:v>
                </c:pt>
                <c:pt idx="56">
                  <c:v>57.182225284188767</c:v>
                </c:pt>
                <c:pt idx="57">
                  <c:v>45.125732001377884</c:v>
                </c:pt>
                <c:pt idx="58">
                  <c:v>33.999311057526697</c:v>
                </c:pt>
                <c:pt idx="59">
                  <c:v>44.953496383052013</c:v>
                </c:pt>
                <c:pt idx="60">
                  <c:v>39.614192214950052</c:v>
                </c:pt>
                <c:pt idx="61">
                  <c:v>40.417958415432317</c:v>
                </c:pt>
                <c:pt idx="62">
                  <c:v>38.0985187736824</c:v>
                </c:pt>
                <c:pt idx="63">
                  <c:v>28.492692318291425</c:v>
                </c:pt>
                <c:pt idx="64">
                  <c:v>35.898823906303825</c:v>
                </c:pt>
                <c:pt idx="65">
                  <c:v>57.698932139166381</c:v>
                </c:pt>
                <c:pt idx="66">
                  <c:v>51.429555632104716</c:v>
                </c:pt>
                <c:pt idx="67">
                  <c:v>69.014812263176026</c:v>
                </c:pt>
                <c:pt idx="68">
                  <c:v>59.421288322425085</c:v>
                </c:pt>
                <c:pt idx="69">
                  <c:v>30.095303699621084</c:v>
                </c:pt>
                <c:pt idx="70">
                  <c:v>47.950396141922148</c:v>
                </c:pt>
                <c:pt idx="71">
                  <c:v>19.462624870823287</c:v>
                </c:pt>
                <c:pt idx="72">
                  <c:v>40.636123568722013</c:v>
                </c:pt>
                <c:pt idx="73">
                  <c:v>45.607991732690323</c:v>
                </c:pt>
                <c:pt idx="74">
                  <c:v>56.49328281088529</c:v>
                </c:pt>
                <c:pt idx="75">
                  <c:v>82.845332414743368</c:v>
                </c:pt>
                <c:pt idx="76">
                  <c:v>62.177058215638993</c:v>
                </c:pt>
                <c:pt idx="77">
                  <c:v>43.035939813985536</c:v>
                </c:pt>
                <c:pt idx="78">
                  <c:v>35.916867599035477</c:v>
                </c:pt>
                <c:pt idx="79">
                  <c:v>44.195659662418194</c:v>
                </c:pt>
                <c:pt idx="80">
                  <c:v>47.605924905270406</c:v>
                </c:pt>
                <c:pt idx="81">
                  <c:v>12.056493282810886</c:v>
                </c:pt>
                <c:pt idx="82">
                  <c:v>51.486967523251806</c:v>
                </c:pt>
                <c:pt idx="83">
                  <c:v>48.708232862555981</c:v>
                </c:pt>
                <c:pt idx="84">
                  <c:v>28.568147874612471</c:v>
                </c:pt>
                <c:pt idx="85">
                  <c:v>56.516247578367206</c:v>
                </c:pt>
                <c:pt idx="86">
                  <c:v>47.789642879779542</c:v>
                </c:pt>
                <c:pt idx="87">
                  <c:v>23.182914226662074</c:v>
                </c:pt>
                <c:pt idx="88">
                  <c:v>32.380296245263516</c:v>
                </c:pt>
                <c:pt idx="89">
                  <c:v>40.785394419565968</c:v>
                </c:pt>
                <c:pt idx="90">
                  <c:v>33.907452042714439</c:v>
                </c:pt>
                <c:pt idx="91">
                  <c:v>40.440923182914226</c:v>
                </c:pt>
                <c:pt idx="92">
                  <c:v>57.113331036858419</c:v>
                </c:pt>
                <c:pt idx="93">
                  <c:v>44.05787116775749</c:v>
                </c:pt>
                <c:pt idx="94">
                  <c:v>100</c:v>
                </c:pt>
                <c:pt idx="95">
                  <c:v>46.090251464002755</c:v>
                </c:pt>
                <c:pt idx="96">
                  <c:v>17.705821563899416</c:v>
                </c:pt>
                <c:pt idx="97">
                  <c:v>50.02214460902514</c:v>
                </c:pt>
                <c:pt idx="98">
                  <c:v>63.623837409576304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B67-49F4-ADB2-322738084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2672896"/>
        <c:axId val="212674432"/>
      </c:lineChart>
      <c:catAx>
        <c:axId val="212672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674432"/>
        <c:crosses val="autoZero"/>
        <c:auto val="1"/>
        <c:lblAlgn val="ctr"/>
        <c:lblOffset val="100"/>
        <c:noMultiLvlLbl val="0"/>
      </c:catAx>
      <c:valAx>
        <c:axId val="212674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672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baseline="0" dirty="0" smtClean="0"/>
              <a:t>B </a:t>
            </a:r>
            <a:r>
              <a:rPr lang="zh-CN" altLang="en-US" sz="1800" b="1" i="0" baseline="0" dirty="0" smtClean="0"/>
              <a:t>班级</a:t>
            </a:r>
            <a:endParaRPr lang="zh-CN" altLang="en-US" sz="1800" b="1" i="0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赵元哲积分!$B$1</c:f>
              <c:strCache>
                <c:ptCount val="1"/>
                <c:pt idx="0">
                  <c:v>期末成绩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赵元哲积分!$A$2:$A$105</c:f>
              <c:strCache>
                <c:ptCount val="99"/>
                <c:pt idx="0">
                  <c:v>申奥</c:v>
                </c:pt>
                <c:pt idx="1">
                  <c:v>童新宇</c:v>
                </c:pt>
                <c:pt idx="2">
                  <c:v>钱珈萱</c:v>
                </c:pt>
                <c:pt idx="3">
                  <c:v>李德涵</c:v>
                </c:pt>
                <c:pt idx="4">
                  <c:v>赵瑞龙</c:v>
                </c:pt>
                <c:pt idx="5">
                  <c:v>陆峰绵</c:v>
                </c:pt>
                <c:pt idx="6">
                  <c:v>席沐天</c:v>
                </c:pt>
                <c:pt idx="7">
                  <c:v>罗洪拉提</c:v>
                </c:pt>
                <c:pt idx="8">
                  <c:v>张芳浦</c:v>
                </c:pt>
                <c:pt idx="9">
                  <c:v>陈家程</c:v>
                </c:pt>
                <c:pt idx="10">
                  <c:v>张富康</c:v>
                </c:pt>
                <c:pt idx="11">
                  <c:v>刘行</c:v>
                </c:pt>
                <c:pt idx="12">
                  <c:v>刘丹阳</c:v>
                </c:pt>
                <c:pt idx="13">
                  <c:v>张鹏</c:v>
                </c:pt>
                <c:pt idx="14">
                  <c:v>尹博楠</c:v>
                </c:pt>
                <c:pt idx="15">
                  <c:v>杨堃</c:v>
                </c:pt>
                <c:pt idx="16">
                  <c:v>木拉提·卡哈尔</c:v>
                </c:pt>
                <c:pt idx="17">
                  <c:v>王艺涵</c:v>
                </c:pt>
                <c:pt idx="18">
                  <c:v>张溢鑫</c:v>
                </c:pt>
                <c:pt idx="19">
                  <c:v>袁彤阳</c:v>
                </c:pt>
                <c:pt idx="20">
                  <c:v>陈子舒</c:v>
                </c:pt>
                <c:pt idx="21">
                  <c:v>陈晓虎</c:v>
                </c:pt>
                <c:pt idx="22">
                  <c:v>王嘉惠</c:v>
                </c:pt>
                <c:pt idx="23">
                  <c:v>侯睿智</c:v>
                </c:pt>
                <c:pt idx="24">
                  <c:v>谢盘古</c:v>
                </c:pt>
                <c:pt idx="25">
                  <c:v>王子涵</c:v>
                </c:pt>
                <c:pt idx="26">
                  <c:v>王灿</c:v>
                </c:pt>
                <c:pt idx="27">
                  <c:v>田涛</c:v>
                </c:pt>
                <c:pt idx="28">
                  <c:v>刘子扬</c:v>
                </c:pt>
                <c:pt idx="29">
                  <c:v>任航</c:v>
                </c:pt>
                <c:pt idx="30">
                  <c:v>汪涛</c:v>
                </c:pt>
                <c:pt idx="31">
                  <c:v>吴恒宇</c:v>
                </c:pt>
                <c:pt idx="32">
                  <c:v>杨正宏志</c:v>
                </c:pt>
                <c:pt idx="33">
                  <c:v>韩乐</c:v>
                </c:pt>
                <c:pt idx="34">
                  <c:v>陈家骏</c:v>
                </c:pt>
                <c:pt idx="35">
                  <c:v>普建军</c:v>
                </c:pt>
                <c:pt idx="36">
                  <c:v>卓壮</c:v>
                </c:pt>
                <c:pt idx="37">
                  <c:v>李天路</c:v>
                </c:pt>
                <c:pt idx="38">
                  <c:v>高静</c:v>
                </c:pt>
                <c:pt idx="39">
                  <c:v>邵钰韦</c:v>
                </c:pt>
                <c:pt idx="40">
                  <c:v>沈奕轩</c:v>
                </c:pt>
                <c:pt idx="41">
                  <c:v>郗琳</c:v>
                </c:pt>
                <c:pt idx="42">
                  <c:v>周楠</c:v>
                </c:pt>
                <c:pt idx="43">
                  <c:v>苗毅</c:v>
                </c:pt>
                <c:pt idx="44">
                  <c:v>梅班照</c:v>
                </c:pt>
                <c:pt idx="45">
                  <c:v>张彭威</c:v>
                </c:pt>
                <c:pt idx="46">
                  <c:v>谭茜茜</c:v>
                </c:pt>
                <c:pt idx="47">
                  <c:v>卢慧姝</c:v>
                </c:pt>
                <c:pt idx="48">
                  <c:v>杨航</c:v>
                </c:pt>
                <c:pt idx="49">
                  <c:v>罗治钧</c:v>
                </c:pt>
                <c:pt idx="50">
                  <c:v>王茜茜</c:v>
                </c:pt>
                <c:pt idx="51">
                  <c:v>王玉龙</c:v>
                </c:pt>
                <c:pt idx="52">
                  <c:v>鲁云</c:v>
                </c:pt>
                <c:pt idx="53">
                  <c:v>齐阁</c:v>
                </c:pt>
                <c:pt idx="54">
                  <c:v>秦琴</c:v>
                </c:pt>
                <c:pt idx="55">
                  <c:v>孙跃</c:v>
                </c:pt>
                <c:pt idx="56">
                  <c:v>赵晴晴</c:v>
                </c:pt>
                <c:pt idx="57">
                  <c:v>张子恒</c:v>
                </c:pt>
                <c:pt idx="58">
                  <c:v>蔡羽宁</c:v>
                </c:pt>
                <c:pt idx="59">
                  <c:v>万世杰</c:v>
                </c:pt>
                <c:pt idx="60">
                  <c:v>周天祺</c:v>
                </c:pt>
                <c:pt idx="61">
                  <c:v>胡畅</c:v>
                </c:pt>
                <c:pt idx="62">
                  <c:v>杨佳奇</c:v>
                </c:pt>
                <c:pt idx="63">
                  <c:v>王扶摇</c:v>
                </c:pt>
                <c:pt idx="64">
                  <c:v>董双齐</c:v>
                </c:pt>
                <c:pt idx="65">
                  <c:v>冯敏</c:v>
                </c:pt>
                <c:pt idx="66">
                  <c:v>高瑞邦</c:v>
                </c:pt>
                <c:pt idx="67">
                  <c:v>郭阳阳</c:v>
                </c:pt>
                <c:pt idx="68">
                  <c:v>和桓宇</c:v>
                </c:pt>
                <c:pt idx="69">
                  <c:v>贺康</c:v>
                </c:pt>
                <c:pt idx="70">
                  <c:v>黄军祥</c:v>
                </c:pt>
                <c:pt idx="71">
                  <c:v>姜霁航</c:v>
                </c:pt>
                <c:pt idx="72">
                  <c:v>李博凌</c:v>
                </c:pt>
                <c:pt idx="73">
                  <c:v>李学妮</c:v>
                </c:pt>
                <c:pt idx="74">
                  <c:v>刘晋菁</c:v>
                </c:pt>
                <c:pt idx="75">
                  <c:v>刘思怡</c:v>
                </c:pt>
                <c:pt idx="76">
                  <c:v>刘谭仁</c:v>
                </c:pt>
                <c:pt idx="77">
                  <c:v>陆晓晨</c:v>
                </c:pt>
                <c:pt idx="78">
                  <c:v>罗锐</c:v>
                </c:pt>
                <c:pt idx="79">
                  <c:v>穆长春</c:v>
                </c:pt>
                <c:pt idx="80">
                  <c:v>庞坤全</c:v>
                </c:pt>
                <c:pt idx="81">
                  <c:v>曲涵石</c:v>
                </c:pt>
                <c:pt idx="82">
                  <c:v>谭升阳</c:v>
                </c:pt>
                <c:pt idx="83">
                  <c:v>王创</c:v>
                </c:pt>
                <c:pt idx="84">
                  <c:v>王鸿飞</c:v>
                </c:pt>
                <c:pt idx="85">
                  <c:v>王心怡</c:v>
                </c:pt>
                <c:pt idx="86">
                  <c:v>王宇</c:v>
                </c:pt>
                <c:pt idx="87">
                  <c:v>相萱</c:v>
                </c:pt>
                <c:pt idx="88">
                  <c:v>谢丛锶</c:v>
                </c:pt>
                <c:pt idx="89">
                  <c:v>谢朋</c:v>
                </c:pt>
                <c:pt idx="90">
                  <c:v>辛成武</c:v>
                </c:pt>
                <c:pt idx="91">
                  <c:v>薛舒天</c:v>
                </c:pt>
                <c:pt idx="92">
                  <c:v>阳长江</c:v>
                </c:pt>
                <c:pt idx="93">
                  <c:v>杨雪琳</c:v>
                </c:pt>
                <c:pt idx="94">
                  <c:v>杨艺</c:v>
                </c:pt>
                <c:pt idx="95">
                  <c:v>易港豪</c:v>
                </c:pt>
                <c:pt idx="96">
                  <c:v>易杨</c:v>
                </c:pt>
                <c:pt idx="97">
                  <c:v>张璟</c:v>
                </c:pt>
                <c:pt idx="98">
                  <c:v>钟龙广</c:v>
                </c:pt>
              </c:strCache>
            </c:strRef>
          </c:cat>
          <c:val>
            <c:numRef>
              <c:f>赵元哲积分!$B$2:$B$105</c:f>
              <c:numCache>
                <c:formatCode>General</c:formatCode>
                <c:ptCount val="104"/>
                <c:pt idx="0">
                  <c:v>0</c:v>
                </c:pt>
                <c:pt idx="1">
                  <c:v>21</c:v>
                </c:pt>
                <c:pt idx="2">
                  <c:v>30</c:v>
                </c:pt>
                <c:pt idx="3">
                  <c:v>30</c:v>
                </c:pt>
                <c:pt idx="4">
                  <c:v>48</c:v>
                </c:pt>
                <c:pt idx="5">
                  <c:v>60</c:v>
                </c:pt>
                <c:pt idx="6">
                  <c:v>60</c:v>
                </c:pt>
                <c:pt idx="7">
                  <c:v>63</c:v>
                </c:pt>
                <c:pt idx="8">
                  <c:v>63</c:v>
                </c:pt>
                <c:pt idx="9">
                  <c:v>63</c:v>
                </c:pt>
                <c:pt idx="10">
                  <c:v>63</c:v>
                </c:pt>
                <c:pt idx="11">
                  <c:v>69</c:v>
                </c:pt>
                <c:pt idx="12">
                  <c:v>71</c:v>
                </c:pt>
                <c:pt idx="13">
                  <c:v>72</c:v>
                </c:pt>
                <c:pt idx="14">
                  <c:v>72</c:v>
                </c:pt>
                <c:pt idx="15">
                  <c:v>74</c:v>
                </c:pt>
                <c:pt idx="16">
                  <c:v>75</c:v>
                </c:pt>
                <c:pt idx="17">
                  <c:v>84</c:v>
                </c:pt>
                <c:pt idx="18">
                  <c:v>84</c:v>
                </c:pt>
                <c:pt idx="19">
                  <c:v>84</c:v>
                </c:pt>
                <c:pt idx="20">
                  <c:v>86</c:v>
                </c:pt>
                <c:pt idx="21">
                  <c:v>86</c:v>
                </c:pt>
                <c:pt idx="22">
                  <c:v>87</c:v>
                </c:pt>
                <c:pt idx="23">
                  <c:v>88</c:v>
                </c:pt>
                <c:pt idx="24">
                  <c:v>90</c:v>
                </c:pt>
                <c:pt idx="25">
                  <c:v>90</c:v>
                </c:pt>
                <c:pt idx="26">
                  <c:v>90</c:v>
                </c:pt>
                <c:pt idx="27">
                  <c:v>90</c:v>
                </c:pt>
                <c:pt idx="28">
                  <c:v>90</c:v>
                </c:pt>
                <c:pt idx="29">
                  <c:v>90</c:v>
                </c:pt>
                <c:pt idx="30">
                  <c:v>91</c:v>
                </c:pt>
                <c:pt idx="31">
                  <c:v>92</c:v>
                </c:pt>
                <c:pt idx="32">
                  <c:v>95</c:v>
                </c:pt>
                <c:pt idx="33">
                  <c:v>95</c:v>
                </c:pt>
                <c:pt idx="34">
                  <c:v>96</c:v>
                </c:pt>
                <c:pt idx="35">
                  <c:v>96</c:v>
                </c:pt>
                <c:pt idx="36">
                  <c:v>96</c:v>
                </c:pt>
                <c:pt idx="37">
                  <c:v>98</c:v>
                </c:pt>
                <c:pt idx="38">
                  <c:v>98</c:v>
                </c:pt>
                <c:pt idx="39">
                  <c:v>98</c:v>
                </c:pt>
                <c:pt idx="40">
                  <c:v>98</c:v>
                </c:pt>
                <c:pt idx="41">
                  <c:v>98</c:v>
                </c:pt>
                <c:pt idx="42">
                  <c:v>98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13-40EC-8B83-97C954207ED4}"/>
            </c:ext>
          </c:extLst>
        </c:ser>
        <c:ser>
          <c:idx val="1"/>
          <c:order val="1"/>
          <c:tx>
            <c:strRef>
              <c:f>赵元哲积分!$J$1</c:f>
              <c:strCache>
                <c:ptCount val="1"/>
                <c:pt idx="0">
                  <c:v>在线测试积分归一化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赵元哲积分!$A$2:$A$105</c:f>
              <c:strCache>
                <c:ptCount val="99"/>
                <c:pt idx="0">
                  <c:v>申奥</c:v>
                </c:pt>
                <c:pt idx="1">
                  <c:v>童新宇</c:v>
                </c:pt>
                <c:pt idx="2">
                  <c:v>钱珈萱</c:v>
                </c:pt>
                <c:pt idx="3">
                  <c:v>李德涵</c:v>
                </c:pt>
                <c:pt idx="4">
                  <c:v>赵瑞龙</c:v>
                </c:pt>
                <c:pt idx="5">
                  <c:v>陆峰绵</c:v>
                </c:pt>
                <c:pt idx="6">
                  <c:v>席沐天</c:v>
                </c:pt>
                <c:pt idx="7">
                  <c:v>罗洪拉提</c:v>
                </c:pt>
                <c:pt idx="8">
                  <c:v>张芳浦</c:v>
                </c:pt>
                <c:pt idx="9">
                  <c:v>陈家程</c:v>
                </c:pt>
                <c:pt idx="10">
                  <c:v>张富康</c:v>
                </c:pt>
                <c:pt idx="11">
                  <c:v>刘行</c:v>
                </c:pt>
                <c:pt idx="12">
                  <c:v>刘丹阳</c:v>
                </c:pt>
                <c:pt idx="13">
                  <c:v>张鹏</c:v>
                </c:pt>
                <c:pt idx="14">
                  <c:v>尹博楠</c:v>
                </c:pt>
                <c:pt idx="15">
                  <c:v>杨堃</c:v>
                </c:pt>
                <c:pt idx="16">
                  <c:v>木拉提·卡哈尔</c:v>
                </c:pt>
                <c:pt idx="17">
                  <c:v>王艺涵</c:v>
                </c:pt>
                <c:pt idx="18">
                  <c:v>张溢鑫</c:v>
                </c:pt>
                <c:pt idx="19">
                  <c:v>袁彤阳</c:v>
                </c:pt>
                <c:pt idx="20">
                  <c:v>陈子舒</c:v>
                </c:pt>
                <c:pt idx="21">
                  <c:v>陈晓虎</c:v>
                </c:pt>
                <c:pt idx="22">
                  <c:v>王嘉惠</c:v>
                </c:pt>
                <c:pt idx="23">
                  <c:v>侯睿智</c:v>
                </c:pt>
                <c:pt idx="24">
                  <c:v>谢盘古</c:v>
                </c:pt>
                <c:pt idx="25">
                  <c:v>王子涵</c:v>
                </c:pt>
                <c:pt idx="26">
                  <c:v>王灿</c:v>
                </c:pt>
                <c:pt idx="27">
                  <c:v>田涛</c:v>
                </c:pt>
                <c:pt idx="28">
                  <c:v>刘子扬</c:v>
                </c:pt>
                <c:pt idx="29">
                  <c:v>任航</c:v>
                </c:pt>
                <c:pt idx="30">
                  <c:v>汪涛</c:v>
                </c:pt>
                <c:pt idx="31">
                  <c:v>吴恒宇</c:v>
                </c:pt>
                <c:pt idx="32">
                  <c:v>杨正宏志</c:v>
                </c:pt>
                <c:pt idx="33">
                  <c:v>韩乐</c:v>
                </c:pt>
                <c:pt idx="34">
                  <c:v>陈家骏</c:v>
                </c:pt>
                <c:pt idx="35">
                  <c:v>普建军</c:v>
                </c:pt>
                <c:pt idx="36">
                  <c:v>卓壮</c:v>
                </c:pt>
                <c:pt idx="37">
                  <c:v>李天路</c:v>
                </c:pt>
                <c:pt idx="38">
                  <c:v>高静</c:v>
                </c:pt>
                <c:pt idx="39">
                  <c:v>邵钰韦</c:v>
                </c:pt>
                <c:pt idx="40">
                  <c:v>沈奕轩</c:v>
                </c:pt>
                <c:pt idx="41">
                  <c:v>郗琳</c:v>
                </c:pt>
                <c:pt idx="42">
                  <c:v>周楠</c:v>
                </c:pt>
                <c:pt idx="43">
                  <c:v>苗毅</c:v>
                </c:pt>
                <c:pt idx="44">
                  <c:v>梅班照</c:v>
                </c:pt>
                <c:pt idx="45">
                  <c:v>张彭威</c:v>
                </c:pt>
                <c:pt idx="46">
                  <c:v>谭茜茜</c:v>
                </c:pt>
                <c:pt idx="47">
                  <c:v>卢慧姝</c:v>
                </c:pt>
                <c:pt idx="48">
                  <c:v>杨航</c:v>
                </c:pt>
                <c:pt idx="49">
                  <c:v>罗治钧</c:v>
                </c:pt>
                <c:pt idx="50">
                  <c:v>王茜茜</c:v>
                </c:pt>
                <c:pt idx="51">
                  <c:v>王玉龙</c:v>
                </c:pt>
                <c:pt idx="52">
                  <c:v>鲁云</c:v>
                </c:pt>
                <c:pt idx="53">
                  <c:v>齐阁</c:v>
                </c:pt>
                <c:pt idx="54">
                  <c:v>秦琴</c:v>
                </c:pt>
                <c:pt idx="55">
                  <c:v>孙跃</c:v>
                </c:pt>
                <c:pt idx="56">
                  <c:v>赵晴晴</c:v>
                </c:pt>
                <c:pt idx="57">
                  <c:v>张子恒</c:v>
                </c:pt>
                <c:pt idx="58">
                  <c:v>蔡羽宁</c:v>
                </c:pt>
                <c:pt idx="59">
                  <c:v>万世杰</c:v>
                </c:pt>
                <c:pt idx="60">
                  <c:v>周天祺</c:v>
                </c:pt>
                <c:pt idx="61">
                  <c:v>胡畅</c:v>
                </c:pt>
                <c:pt idx="62">
                  <c:v>杨佳奇</c:v>
                </c:pt>
                <c:pt idx="63">
                  <c:v>王扶摇</c:v>
                </c:pt>
                <c:pt idx="64">
                  <c:v>董双齐</c:v>
                </c:pt>
                <c:pt idx="65">
                  <c:v>冯敏</c:v>
                </c:pt>
                <c:pt idx="66">
                  <c:v>高瑞邦</c:v>
                </c:pt>
                <c:pt idx="67">
                  <c:v>郭阳阳</c:v>
                </c:pt>
                <c:pt idx="68">
                  <c:v>和桓宇</c:v>
                </c:pt>
                <c:pt idx="69">
                  <c:v>贺康</c:v>
                </c:pt>
                <c:pt idx="70">
                  <c:v>黄军祥</c:v>
                </c:pt>
                <c:pt idx="71">
                  <c:v>姜霁航</c:v>
                </c:pt>
                <c:pt idx="72">
                  <c:v>李博凌</c:v>
                </c:pt>
                <c:pt idx="73">
                  <c:v>李学妮</c:v>
                </c:pt>
                <c:pt idx="74">
                  <c:v>刘晋菁</c:v>
                </c:pt>
                <c:pt idx="75">
                  <c:v>刘思怡</c:v>
                </c:pt>
                <c:pt idx="76">
                  <c:v>刘谭仁</c:v>
                </c:pt>
                <c:pt idx="77">
                  <c:v>陆晓晨</c:v>
                </c:pt>
                <c:pt idx="78">
                  <c:v>罗锐</c:v>
                </c:pt>
                <c:pt idx="79">
                  <c:v>穆长春</c:v>
                </c:pt>
                <c:pt idx="80">
                  <c:v>庞坤全</c:v>
                </c:pt>
                <c:pt idx="81">
                  <c:v>曲涵石</c:v>
                </c:pt>
                <c:pt idx="82">
                  <c:v>谭升阳</c:v>
                </c:pt>
                <c:pt idx="83">
                  <c:v>王创</c:v>
                </c:pt>
                <c:pt idx="84">
                  <c:v>王鸿飞</c:v>
                </c:pt>
                <c:pt idx="85">
                  <c:v>王心怡</c:v>
                </c:pt>
                <c:pt idx="86">
                  <c:v>王宇</c:v>
                </c:pt>
                <c:pt idx="87">
                  <c:v>相萱</c:v>
                </c:pt>
                <c:pt idx="88">
                  <c:v>谢丛锶</c:v>
                </c:pt>
                <c:pt idx="89">
                  <c:v>谢朋</c:v>
                </c:pt>
                <c:pt idx="90">
                  <c:v>辛成武</c:v>
                </c:pt>
                <c:pt idx="91">
                  <c:v>薛舒天</c:v>
                </c:pt>
                <c:pt idx="92">
                  <c:v>阳长江</c:v>
                </c:pt>
                <c:pt idx="93">
                  <c:v>杨雪琳</c:v>
                </c:pt>
                <c:pt idx="94">
                  <c:v>杨艺</c:v>
                </c:pt>
                <c:pt idx="95">
                  <c:v>易港豪</c:v>
                </c:pt>
                <c:pt idx="96">
                  <c:v>易杨</c:v>
                </c:pt>
                <c:pt idx="97">
                  <c:v>张璟</c:v>
                </c:pt>
                <c:pt idx="98">
                  <c:v>钟龙广</c:v>
                </c:pt>
              </c:strCache>
            </c:strRef>
          </c:cat>
          <c:val>
            <c:numRef>
              <c:f>赵元哲积分!$J$2:$J$105</c:f>
              <c:numCache>
                <c:formatCode>General</c:formatCode>
                <c:ptCount val="104"/>
                <c:pt idx="0">
                  <c:v>2.0335536349771224</c:v>
                </c:pt>
                <c:pt idx="1">
                  <c:v>10.72699542450432</c:v>
                </c:pt>
                <c:pt idx="2">
                  <c:v>3.0503304524656838</c:v>
                </c:pt>
                <c:pt idx="3">
                  <c:v>8.6426029486527707</c:v>
                </c:pt>
                <c:pt idx="4">
                  <c:v>13.811218423995934</c:v>
                </c:pt>
                <c:pt idx="5">
                  <c:v>29.079816980172851</c:v>
                </c:pt>
                <c:pt idx="6">
                  <c:v>0</c:v>
                </c:pt>
                <c:pt idx="7">
                  <c:v>20.081342145399084</c:v>
                </c:pt>
                <c:pt idx="8">
                  <c:v>14.997458057956278</c:v>
                </c:pt>
                <c:pt idx="9">
                  <c:v>35.587188612099645</c:v>
                </c:pt>
                <c:pt idx="10">
                  <c:v>44.755126222674122</c:v>
                </c:pt>
                <c:pt idx="11">
                  <c:v>30.40162684290798</c:v>
                </c:pt>
                <c:pt idx="12">
                  <c:v>5.0838840874428062</c:v>
                </c:pt>
                <c:pt idx="13">
                  <c:v>31.825114387391967</c:v>
                </c:pt>
                <c:pt idx="14">
                  <c:v>32.435180477885105</c:v>
                </c:pt>
                <c:pt idx="15">
                  <c:v>23.385866802236912</c:v>
                </c:pt>
                <c:pt idx="16">
                  <c:v>56.668361281138793</c:v>
                </c:pt>
                <c:pt idx="17">
                  <c:v>56.431113370615151</c:v>
                </c:pt>
                <c:pt idx="18">
                  <c:v>31.215048296898829</c:v>
                </c:pt>
                <c:pt idx="19">
                  <c:v>56.532791052364004</c:v>
                </c:pt>
                <c:pt idx="20">
                  <c:v>35.332994407727504</c:v>
                </c:pt>
                <c:pt idx="21">
                  <c:v>24.14844941535333</c:v>
                </c:pt>
                <c:pt idx="22">
                  <c:v>40.789696634468733</c:v>
                </c:pt>
                <c:pt idx="23">
                  <c:v>29.893238434163699</c:v>
                </c:pt>
                <c:pt idx="24">
                  <c:v>74.411116786985261</c:v>
                </c:pt>
                <c:pt idx="25">
                  <c:v>51.093035078800206</c:v>
                </c:pt>
                <c:pt idx="26">
                  <c:v>18.174885612608033</c:v>
                </c:pt>
                <c:pt idx="27">
                  <c:v>34.417895271987796</c:v>
                </c:pt>
                <c:pt idx="28">
                  <c:v>21.148957803762077</c:v>
                </c:pt>
                <c:pt idx="29">
                  <c:v>43.67056431113371</c:v>
                </c:pt>
                <c:pt idx="30">
                  <c:v>49.059481443823081</c:v>
                </c:pt>
                <c:pt idx="31">
                  <c:v>68.886629384850025</c:v>
                </c:pt>
                <c:pt idx="32">
                  <c:v>32.028469750889684</c:v>
                </c:pt>
                <c:pt idx="33">
                  <c:v>35.332994407727504</c:v>
                </c:pt>
                <c:pt idx="34">
                  <c:v>53.973902714794107</c:v>
                </c:pt>
                <c:pt idx="35">
                  <c:v>58.93916282663956</c:v>
                </c:pt>
                <c:pt idx="36">
                  <c:v>35.332994407727504</c:v>
                </c:pt>
                <c:pt idx="37">
                  <c:v>23.894255210981189</c:v>
                </c:pt>
                <c:pt idx="38">
                  <c:v>72.699542450432133</c:v>
                </c:pt>
                <c:pt idx="39">
                  <c:v>35.587188612099645</c:v>
                </c:pt>
                <c:pt idx="40">
                  <c:v>54.905948144382307</c:v>
                </c:pt>
                <c:pt idx="41">
                  <c:v>49.822064056939503</c:v>
                </c:pt>
                <c:pt idx="42">
                  <c:v>44.280630401626844</c:v>
                </c:pt>
                <c:pt idx="43">
                  <c:v>55.414336553126589</c:v>
                </c:pt>
                <c:pt idx="44">
                  <c:v>31.062531774275548</c:v>
                </c:pt>
                <c:pt idx="45">
                  <c:v>48.652770716827661</c:v>
                </c:pt>
                <c:pt idx="46">
                  <c:v>50.29655987798678</c:v>
                </c:pt>
                <c:pt idx="47">
                  <c:v>49.059481443823081</c:v>
                </c:pt>
                <c:pt idx="48">
                  <c:v>51.499745805795627</c:v>
                </c:pt>
                <c:pt idx="49">
                  <c:v>67.97153024911033</c:v>
                </c:pt>
                <c:pt idx="50">
                  <c:v>55.007625826131168</c:v>
                </c:pt>
                <c:pt idx="51">
                  <c:v>88.408744280630401</c:v>
                </c:pt>
                <c:pt idx="52">
                  <c:v>37.92577529232333</c:v>
                </c:pt>
                <c:pt idx="53">
                  <c:v>58.718861209964416</c:v>
                </c:pt>
                <c:pt idx="54">
                  <c:v>76.512455516014228</c:v>
                </c:pt>
                <c:pt idx="55">
                  <c:v>59.989832231825112</c:v>
                </c:pt>
                <c:pt idx="56">
                  <c:v>57.956278596847987</c:v>
                </c:pt>
                <c:pt idx="57">
                  <c:v>37.112353838332481</c:v>
                </c:pt>
                <c:pt idx="58">
                  <c:v>34.926283680732077</c:v>
                </c:pt>
                <c:pt idx="59">
                  <c:v>72.445348246059993</c:v>
                </c:pt>
                <c:pt idx="60">
                  <c:v>44.22979156075241</c:v>
                </c:pt>
                <c:pt idx="61">
                  <c:v>58.634129781392986</c:v>
                </c:pt>
                <c:pt idx="62">
                  <c:v>44.026436197254704</c:v>
                </c:pt>
                <c:pt idx="63">
                  <c:v>45.101314590747336</c:v>
                </c:pt>
                <c:pt idx="64">
                  <c:v>50.947781291306562</c:v>
                </c:pt>
                <c:pt idx="65">
                  <c:v>72.953736654804274</c:v>
                </c:pt>
                <c:pt idx="66">
                  <c:v>82.003050330452467</c:v>
                </c:pt>
                <c:pt idx="67">
                  <c:v>91.687849517031012</c:v>
                </c:pt>
                <c:pt idx="68">
                  <c:v>70.411794611082868</c:v>
                </c:pt>
                <c:pt idx="69">
                  <c:v>49.50008471784443</c:v>
                </c:pt>
                <c:pt idx="70">
                  <c:v>64.667005592272503</c:v>
                </c:pt>
                <c:pt idx="71">
                  <c:v>32.791052364006099</c:v>
                </c:pt>
                <c:pt idx="72">
                  <c:v>54.48229116420945</c:v>
                </c:pt>
                <c:pt idx="73">
                  <c:v>59.176410777834263</c:v>
                </c:pt>
                <c:pt idx="74">
                  <c:v>72.191154041687852</c:v>
                </c:pt>
                <c:pt idx="75">
                  <c:v>89.730554143365524</c:v>
                </c:pt>
                <c:pt idx="76">
                  <c:v>79.562785968479915</c:v>
                </c:pt>
                <c:pt idx="77">
                  <c:v>65.548212140315201</c:v>
                </c:pt>
                <c:pt idx="78">
                  <c:v>44.87375019827148</c:v>
                </c:pt>
                <c:pt idx="79">
                  <c:v>74.377224199288264</c:v>
                </c:pt>
                <c:pt idx="80">
                  <c:v>78.39349262836808</c:v>
                </c:pt>
                <c:pt idx="81">
                  <c:v>22.877478393492627</c:v>
                </c:pt>
                <c:pt idx="82">
                  <c:v>84.121335394001022</c:v>
                </c:pt>
                <c:pt idx="83">
                  <c:v>74.936451448906965</c:v>
                </c:pt>
                <c:pt idx="84">
                  <c:v>50.29655987798678</c:v>
                </c:pt>
                <c:pt idx="85">
                  <c:v>60.023724819522108</c:v>
                </c:pt>
                <c:pt idx="86">
                  <c:v>72.563972180986283</c:v>
                </c:pt>
                <c:pt idx="87">
                  <c:v>36.248093543467206</c:v>
                </c:pt>
                <c:pt idx="88">
                  <c:v>52.872394509405183</c:v>
                </c:pt>
                <c:pt idx="89">
                  <c:v>63.243518047788505</c:v>
                </c:pt>
                <c:pt idx="90">
                  <c:v>52.075919308591764</c:v>
                </c:pt>
                <c:pt idx="91">
                  <c:v>54.60091509913574</c:v>
                </c:pt>
                <c:pt idx="92">
                  <c:v>84.290798169801732</c:v>
                </c:pt>
                <c:pt idx="93">
                  <c:v>64.006100660904934</c:v>
                </c:pt>
                <c:pt idx="94">
                  <c:v>81.291306558210479</c:v>
                </c:pt>
                <c:pt idx="95">
                  <c:v>74.123029994916109</c:v>
                </c:pt>
                <c:pt idx="96">
                  <c:v>32.231825114387391</c:v>
                </c:pt>
                <c:pt idx="97">
                  <c:v>72.808482867310616</c:v>
                </c:pt>
                <c:pt idx="9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13-40EC-8B83-97C954207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2721664"/>
        <c:axId val="212723200"/>
      </c:lineChart>
      <c:catAx>
        <c:axId val="212721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723200"/>
        <c:crosses val="autoZero"/>
        <c:auto val="1"/>
        <c:lblAlgn val="ctr"/>
        <c:lblOffset val="100"/>
        <c:noMultiLvlLbl val="0"/>
      </c:catAx>
      <c:valAx>
        <c:axId val="212723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721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baseline="0" dirty="0" smtClean="0"/>
              <a:t>C </a:t>
            </a:r>
            <a:r>
              <a:rPr lang="zh-CN" altLang="en-US" sz="1800" b="1" i="0" baseline="0" dirty="0" smtClean="0"/>
              <a:t>班级</a:t>
            </a:r>
            <a:endParaRPr lang="zh-CN" altLang="en-US" sz="1800" b="1" i="0" baseline="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王义峰积分!$B$1</c:f>
              <c:strCache>
                <c:ptCount val="1"/>
                <c:pt idx="0">
                  <c:v>期末成绩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王义峰积分!$A$2:$A$101</c:f>
              <c:strCache>
                <c:ptCount val="96"/>
                <c:pt idx="0">
                  <c:v>高海纳</c:v>
                </c:pt>
                <c:pt idx="1">
                  <c:v>艾拜都拉·艾麦尔艾力</c:v>
                </c:pt>
                <c:pt idx="2">
                  <c:v>夏乐贤</c:v>
                </c:pt>
                <c:pt idx="3">
                  <c:v>郭又瑜</c:v>
                </c:pt>
                <c:pt idx="4">
                  <c:v>谢嘉昕</c:v>
                </c:pt>
                <c:pt idx="5">
                  <c:v>张震</c:v>
                </c:pt>
                <c:pt idx="6">
                  <c:v>李康伟</c:v>
                </c:pt>
                <c:pt idx="7">
                  <c:v>赛菲耶·艾散江</c:v>
                </c:pt>
                <c:pt idx="8">
                  <c:v>胡霁亭</c:v>
                </c:pt>
                <c:pt idx="9">
                  <c:v>张自源</c:v>
                </c:pt>
                <c:pt idx="10">
                  <c:v>俸玮</c:v>
                </c:pt>
                <c:pt idx="11">
                  <c:v>赵亚锋</c:v>
                </c:pt>
                <c:pt idx="12">
                  <c:v>李雪姣</c:v>
                </c:pt>
                <c:pt idx="13">
                  <c:v>陈玉京</c:v>
                </c:pt>
                <c:pt idx="14">
                  <c:v>郭震方</c:v>
                </c:pt>
                <c:pt idx="15">
                  <c:v>李泽源</c:v>
                </c:pt>
                <c:pt idx="16">
                  <c:v>李鹏博</c:v>
                </c:pt>
                <c:pt idx="17">
                  <c:v>杨帆</c:v>
                </c:pt>
                <c:pt idx="18">
                  <c:v>贾卓多杰</c:v>
                </c:pt>
                <c:pt idx="19">
                  <c:v>李宗睿</c:v>
                </c:pt>
                <c:pt idx="20">
                  <c:v>程玥</c:v>
                </c:pt>
                <c:pt idx="21">
                  <c:v>江浩辉</c:v>
                </c:pt>
                <c:pt idx="22">
                  <c:v>张广天</c:v>
                </c:pt>
                <c:pt idx="23">
                  <c:v>王昶</c:v>
                </c:pt>
                <c:pt idx="24">
                  <c:v>周若瑜</c:v>
                </c:pt>
                <c:pt idx="25">
                  <c:v>赵一帆</c:v>
                </c:pt>
                <c:pt idx="26">
                  <c:v>王子权</c:v>
                </c:pt>
                <c:pt idx="27">
                  <c:v>肖仕杰</c:v>
                </c:pt>
                <c:pt idx="28">
                  <c:v>熊傲</c:v>
                </c:pt>
                <c:pt idx="29">
                  <c:v>王旭洋</c:v>
                </c:pt>
                <c:pt idx="30">
                  <c:v>曹瑞晨</c:v>
                </c:pt>
                <c:pt idx="31">
                  <c:v>陈腾</c:v>
                </c:pt>
                <c:pt idx="32">
                  <c:v>王宗杰</c:v>
                </c:pt>
                <c:pt idx="33">
                  <c:v>刘鸿儒</c:v>
                </c:pt>
                <c:pt idx="34">
                  <c:v>苏海鹏</c:v>
                </c:pt>
                <c:pt idx="35">
                  <c:v>董津玮</c:v>
                </c:pt>
                <c:pt idx="36">
                  <c:v>高培涵</c:v>
                </c:pt>
                <c:pt idx="37">
                  <c:v>程哲瀚</c:v>
                </c:pt>
                <c:pt idx="38">
                  <c:v>刘杨</c:v>
                </c:pt>
                <c:pt idx="39">
                  <c:v>吕晨</c:v>
                </c:pt>
                <c:pt idx="40">
                  <c:v>徐浩东</c:v>
                </c:pt>
                <c:pt idx="41">
                  <c:v>周易</c:v>
                </c:pt>
                <c:pt idx="42">
                  <c:v>曹雨薇</c:v>
                </c:pt>
                <c:pt idx="43">
                  <c:v>马志勇</c:v>
                </c:pt>
                <c:pt idx="44">
                  <c:v>赵立东</c:v>
                </c:pt>
                <c:pt idx="45">
                  <c:v>陈泽华</c:v>
                </c:pt>
                <c:pt idx="46">
                  <c:v>刘远哲</c:v>
                </c:pt>
                <c:pt idx="47">
                  <c:v>马子穆</c:v>
                </c:pt>
                <c:pt idx="48">
                  <c:v>宋志元</c:v>
                </c:pt>
                <c:pt idx="49">
                  <c:v>刘治睿</c:v>
                </c:pt>
                <c:pt idx="50">
                  <c:v>任炫炫</c:v>
                </c:pt>
                <c:pt idx="51">
                  <c:v>周祖铨</c:v>
                </c:pt>
                <c:pt idx="52">
                  <c:v>李明泽</c:v>
                </c:pt>
                <c:pt idx="53">
                  <c:v>李晨羲</c:v>
                </c:pt>
                <c:pt idx="54">
                  <c:v>袁天龙</c:v>
                </c:pt>
                <c:pt idx="55">
                  <c:v>郭彧宁</c:v>
                </c:pt>
                <c:pt idx="56">
                  <c:v>王一丹</c:v>
                </c:pt>
                <c:pt idx="57">
                  <c:v>叶沛昶</c:v>
                </c:pt>
                <c:pt idx="58">
                  <c:v>谢铭松</c:v>
                </c:pt>
                <c:pt idx="59">
                  <c:v>陈啸煜</c:v>
                </c:pt>
                <c:pt idx="60">
                  <c:v>毕文静</c:v>
                </c:pt>
                <c:pt idx="61">
                  <c:v>蔡卓奇</c:v>
                </c:pt>
                <c:pt idx="62">
                  <c:v>杜舟恒</c:v>
                </c:pt>
                <c:pt idx="63">
                  <c:v>李安琪</c:v>
                </c:pt>
                <c:pt idx="64">
                  <c:v>李容齐</c:v>
                </c:pt>
                <c:pt idx="65">
                  <c:v>粟优</c:v>
                </c:pt>
                <c:pt idx="66">
                  <c:v>袁俊豪</c:v>
                </c:pt>
                <c:pt idx="67">
                  <c:v>张琳凯</c:v>
                </c:pt>
                <c:pt idx="68">
                  <c:v>赵宇盛</c:v>
                </c:pt>
                <c:pt idx="69">
                  <c:v>郑凯</c:v>
                </c:pt>
                <c:pt idx="70">
                  <c:v>陈芷若</c:v>
                </c:pt>
                <c:pt idx="71">
                  <c:v>康凯悦</c:v>
                </c:pt>
                <c:pt idx="72">
                  <c:v>韩一鸣</c:v>
                </c:pt>
                <c:pt idx="73">
                  <c:v>唐欣杰</c:v>
                </c:pt>
                <c:pt idx="74">
                  <c:v>许棋</c:v>
                </c:pt>
                <c:pt idx="75">
                  <c:v>蒋思媛</c:v>
                </c:pt>
                <c:pt idx="76">
                  <c:v>李芷璇</c:v>
                </c:pt>
                <c:pt idx="77">
                  <c:v>梅东</c:v>
                </c:pt>
                <c:pt idx="78">
                  <c:v>严浩</c:v>
                </c:pt>
                <c:pt idx="79">
                  <c:v>杨佳琪</c:v>
                </c:pt>
                <c:pt idx="80">
                  <c:v>于凡</c:v>
                </c:pt>
                <c:pt idx="81">
                  <c:v>袁艳雪</c:v>
                </c:pt>
                <c:pt idx="82">
                  <c:v>赵佳宁</c:v>
                </c:pt>
                <c:pt idx="83">
                  <c:v>陈德创</c:v>
                </c:pt>
                <c:pt idx="84">
                  <c:v>陈伟</c:v>
                </c:pt>
                <c:pt idx="85">
                  <c:v>陈永鑫</c:v>
                </c:pt>
                <c:pt idx="86">
                  <c:v>崔又天</c:v>
                </c:pt>
                <c:pt idx="87">
                  <c:v>戴文勋</c:v>
                </c:pt>
                <c:pt idx="88">
                  <c:v>何之洲</c:v>
                </c:pt>
                <c:pt idx="89">
                  <c:v>李烁程</c:v>
                </c:pt>
                <c:pt idx="90">
                  <c:v>蔺昊哲</c:v>
                </c:pt>
                <c:pt idx="91">
                  <c:v>刘渊博</c:v>
                </c:pt>
                <c:pt idx="92">
                  <c:v>罗凡</c:v>
                </c:pt>
                <c:pt idx="93">
                  <c:v>盛昊楠</c:v>
                </c:pt>
                <c:pt idx="94">
                  <c:v>吴泽凯</c:v>
                </c:pt>
                <c:pt idx="95">
                  <c:v>张智皓</c:v>
                </c:pt>
              </c:strCache>
            </c:strRef>
          </c:cat>
          <c:val>
            <c:numRef>
              <c:f>王义峰积分!$B$2:$B$101</c:f>
              <c:numCache>
                <c:formatCode>General</c:formatCode>
                <c:ptCount val="100"/>
                <c:pt idx="0">
                  <c:v>0</c:v>
                </c:pt>
                <c:pt idx="1">
                  <c:v>54</c:v>
                </c:pt>
                <c:pt idx="2">
                  <c:v>60</c:v>
                </c:pt>
                <c:pt idx="3">
                  <c:v>60</c:v>
                </c:pt>
                <c:pt idx="4">
                  <c:v>60</c:v>
                </c:pt>
                <c:pt idx="5">
                  <c:v>60</c:v>
                </c:pt>
                <c:pt idx="6">
                  <c:v>70</c:v>
                </c:pt>
                <c:pt idx="7">
                  <c:v>72</c:v>
                </c:pt>
                <c:pt idx="8">
                  <c:v>72</c:v>
                </c:pt>
                <c:pt idx="9">
                  <c:v>72</c:v>
                </c:pt>
                <c:pt idx="10">
                  <c:v>72</c:v>
                </c:pt>
                <c:pt idx="11">
                  <c:v>75</c:v>
                </c:pt>
                <c:pt idx="12">
                  <c:v>75</c:v>
                </c:pt>
                <c:pt idx="13">
                  <c:v>75</c:v>
                </c:pt>
                <c:pt idx="14">
                  <c:v>75</c:v>
                </c:pt>
                <c:pt idx="15">
                  <c:v>75</c:v>
                </c:pt>
                <c:pt idx="16">
                  <c:v>75</c:v>
                </c:pt>
                <c:pt idx="17">
                  <c:v>75</c:v>
                </c:pt>
                <c:pt idx="18">
                  <c:v>78</c:v>
                </c:pt>
                <c:pt idx="19">
                  <c:v>78</c:v>
                </c:pt>
                <c:pt idx="20">
                  <c:v>81</c:v>
                </c:pt>
                <c:pt idx="21">
                  <c:v>81</c:v>
                </c:pt>
                <c:pt idx="22">
                  <c:v>81</c:v>
                </c:pt>
                <c:pt idx="23">
                  <c:v>81</c:v>
                </c:pt>
                <c:pt idx="24">
                  <c:v>81</c:v>
                </c:pt>
                <c:pt idx="25">
                  <c:v>84</c:v>
                </c:pt>
                <c:pt idx="26">
                  <c:v>84</c:v>
                </c:pt>
                <c:pt idx="27">
                  <c:v>85</c:v>
                </c:pt>
                <c:pt idx="28">
                  <c:v>85</c:v>
                </c:pt>
                <c:pt idx="29">
                  <c:v>86</c:v>
                </c:pt>
                <c:pt idx="30">
                  <c:v>90</c:v>
                </c:pt>
                <c:pt idx="31">
                  <c:v>90</c:v>
                </c:pt>
                <c:pt idx="32">
                  <c:v>90</c:v>
                </c:pt>
                <c:pt idx="33">
                  <c:v>90</c:v>
                </c:pt>
                <c:pt idx="34">
                  <c:v>90</c:v>
                </c:pt>
                <c:pt idx="35">
                  <c:v>91</c:v>
                </c:pt>
                <c:pt idx="36">
                  <c:v>94</c:v>
                </c:pt>
                <c:pt idx="37">
                  <c:v>96</c:v>
                </c:pt>
                <c:pt idx="38">
                  <c:v>96</c:v>
                </c:pt>
                <c:pt idx="39">
                  <c:v>96</c:v>
                </c:pt>
                <c:pt idx="40">
                  <c:v>98</c:v>
                </c:pt>
                <c:pt idx="41">
                  <c:v>98</c:v>
                </c:pt>
                <c:pt idx="42">
                  <c:v>98</c:v>
                </c:pt>
                <c:pt idx="43">
                  <c:v>98</c:v>
                </c:pt>
                <c:pt idx="44">
                  <c:v>98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E3-4F03-A064-31AE72F6D737}"/>
            </c:ext>
          </c:extLst>
        </c:ser>
        <c:ser>
          <c:idx val="1"/>
          <c:order val="1"/>
          <c:tx>
            <c:strRef>
              <c:f>王义峰积分!$C$1</c:f>
              <c:strCache>
                <c:ptCount val="1"/>
                <c:pt idx="0">
                  <c:v>期中成绩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王义峰积分!$A$2:$A$101</c:f>
              <c:strCache>
                <c:ptCount val="96"/>
                <c:pt idx="0">
                  <c:v>高海纳</c:v>
                </c:pt>
                <c:pt idx="1">
                  <c:v>艾拜都拉·艾麦尔艾力</c:v>
                </c:pt>
                <c:pt idx="2">
                  <c:v>夏乐贤</c:v>
                </c:pt>
                <c:pt idx="3">
                  <c:v>郭又瑜</c:v>
                </c:pt>
                <c:pt idx="4">
                  <c:v>谢嘉昕</c:v>
                </c:pt>
                <c:pt idx="5">
                  <c:v>张震</c:v>
                </c:pt>
                <c:pt idx="6">
                  <c:v>李康伟</c:v>
                </c:pt>
                <c:pt idx="7">
                  <c:v>赛菲耶·艾散江</c:v>
                </c:pt>
                <c:pt idx="8">
                  <c:v>胡霁亭</c:v>
                </c:pt>
                <c:pt idx="9">
                  <c:v>张自源</c:v>
                </c:pt>
                <c:pt idx="10">
                  <c:v>俸玮</c:v>
                </c:pt>
                <c:pt idx="11">
                  <c:v>赵亚锋</c:v>
                </c:pt>
                <c:pt idx="12">
                  <c:v>李雪姣</c:v>
                </c:pt>
                <c:pt idx="13">
                  <c:v>陈玉京</c:v>
                </c:pt>
                <c:pt idx="14">
                  <c:v>郭震方</c:v>
                </c:pt>
                <c:pt idx="15">
                  <c:v>李泽源</c:v>
                </c:pt>
                <c:pt idx="16">
                  <c:v>李鹏博</c:v>
                </c:pt>
                <c:pt idx="17">
                  <c:v>杨帆</c:v>
                </c:pt>
                <c:pt idx="18">
                  <c:v>贾卓多杰</c:v>
                </c:pt>
                <c:pt idx="19">
                  <c:v>李宗睿</c:v>
                </c:pt>
                <c:pt idx="20">
                  <c:v>程玥</c:v>
                </c:pt>
                <c:pt idx="21">
                  <c:v>江浩辉</c:v>
                </c:pt>
                <c:pt idx="22">
                  <c:v>张广天</c:v>
                </c:pt>
                <c:pt idx="23">
                  <c:v>王昶</c:v>
                </c:pt>
                <c:pt idx="24">
                  <c:v>周若瑜</c:v>
                </c:pt>
                <c:pt idx="25">
                  <c:v>赵一帆</c:v>
                </c:pt>
                <c:pt idx="26">
                  <c:v>王子权</c:v>
                </c:pt>
                <c:pt idx="27">
                  <c:v>肖仕杰</c:v>
                </c:pt>
                <c:pt idx="28">
                  <c:v>熊傲</c:v>
                </c:pt>
                <c:pt idx="29">
                  <c:v>王旭洋</c:v>
                </c:pt>
                <c:pt idx="30">
                  <c:v>曹瑞晨</c:v>
                </c:pt>
                <c:pt idx="31">
                  <c:v>陈腾</c:v>
                </c:pt>
                <c:pt idx="32">
                  <c:v>王宗杰</c:v>
                </c:pt>
                <c:pt idx="33">
                  <c:v>刘鸿儒</c:v>
                </c:pt>
                <c:pt idx="34">
                  <c:v>苏海鹏</c:v>
                </c:pt>
                <c:pt idx="35">
                  <c:v>董津玮</c:v>
                </c:pt>
                <c:pt idx="36">
                  <c:v>高培涵</c:v>
                </c:pt>
                <c:pt idx="37">
                  <c:v>程哲瀚</c:v>
                </c:pt>
                <c:pt idx="38">
                  <c:v>刘杨</c:v>
                </c:pt>
                <c:pt idx="39">
                  <c:v>吕晨</c:v>
                </c:pt>
                <c:pt idx="40">
                  <c:v>徐浩东</c:v>
                </c:pt>
                <c:pt idx="41">
                  <c:v>周易</c:v>
                </c:pt>
                <c:pt idx="42">
                  <c:v>曹雨薇</c:v>
                </c:pt>
                <c:pt idx="43">
                  <c:v>马志勇</c:v>
                </c:pt>
                <c:pt idx="44">
                  <c:v>赵立东</c:v>
                </c:pt>
                <c:pt idx="45">
                  <c:v>陈泽华</c:v>
                </c:pt>
                <c:pt idx="46">
                  <c:v>刘远哲</c:v>
                </c:pt>
                <c:pt idx="47">
                  <c:v>马子穆</c:v>
                </c:pt>
                <c:pt idx="48">
                  <c:v>宋志元</c:v>
                </c:pt>
                <c:pt idx="49">
                  <c:v>刘治睿</c:v>
                </c:pt>
                <c:pt idx="50">
                  <c:v>任炫炫</c:v>
                </c:pt>
                <c:pt idx="51">
                  <c:v>周祖铨</c:v>
                </c:pt>
                <c:pt idx="52">
                  <c:v>李明泽</c:v>
                </c:pt>
                <c:pt idx="53">
                  <c:v>李晨羲</c:v>
                </c:pt>
                <c:pt idx="54">
                  <c:v>袁天龙</c:v>
                </c:pt>
                <c:pt idx="55">
                  <c:v>郭彧宁</c:v>
                </c:pt>
                <c:pt idx="56">
                  <c:v>王一丹</c:v>
                </c:pt>
                <c:pt idx="57">
                  <c:v>叶沛昶</c:v>
                </c:pt>
                <c:pt idx="58">
                  <c:v>谢铭松</c:v>
                </c:pt>
                <c:pt idx="59">
                  <c:v>陈啸煜</c:v>
                </c:pt>
                <c:pt idx="60">
                  <c:v>毕文静</c:v>
                </c:pt>
                <c:pt idx="61">
                  <c:v>蔡卓奇</c:v>
                </c:pt>
                <c:pt idx="62">
                  <c:v>杜舟恒</c:v>
                </c:pt>
                <c:pt idx="63">
                  <c:v>李安琪</c:v>
                </c:pt>
                <c:pt idx="64">
                  <c:v>李容齐</c:v>
                </c:pt>
                <c:pt idx="65">
                  <c:v>粟优</c:v>
                </c:pt>
                <c:pt idx="66">
                  <c:v>袁俊豪</c:v>
                </c:pt>
                <c:pt idx="67">
                  <c:v>张琳凯</c:v>
                </c:pt>
                <c:pt idx="68">
                  <c:v>赵宇盛</c:v>
                </c:pt>
                <c:pt idx="69">
                  <c:v>郑凯</c:v>
                </c:pt>
                <c:pt idx="70">
                  <c:v>陈芷若</c:v>
                </c:pt>
                <c:pt idx="71">
                  <c:v>康凯悦</c:v>
                </c:pt>
                <c:pt idx="72">
                  <c:v>韩一鸣</c:v>
                </c:pt>
                <c:pt idx="73">
                  <c:v>唐欣杰</c:v>
                </c:pt>
                <c:pt idx="74">
                  <c:v>许棋</c:v>
                </c:pt>
                <c:pt idx="75">
                  <c:v>蒋思媛</c:v>
                </c:pt>
                <c:pt idx="76">
                  <c:v>李芷璇</c:v>
                </c:pt>
                <c:pt idx="77">
                  <c:v>梅东</c:v>
                </c:pt>
                <c:pt idx="78">
                  <c:v>严浩</c:v>
                </c:pt>
                <c:pt idx="79">
                  <c:v>杨佳琪</c:v>
                </c:pt>
                <c:pt idx="80">
                  <c:v>于凡</c:v>
                </c:pt>
                <c:pt idx="81">
                  <c:v>袁艳雪</c:v>
                </c:pt>
                <c:pt idx="82">
                  <c:v>赵佳宁</c:v>
                </c:pt>
                <c:pt idx="83">
                  <c:v>陈德创</c:v>
                </c:pt>
                <c:pt idx="84">
                  <c:v>陈伟</c:v>
                </c:pt>
                <c:pt idx="85">
                  <c:v>陈永鑫</c:v>
                </c:pt>
                <c:pt idx="86">
                  <c:v>崔又天</c:v>
                </c:pt>
                <c:pt idx="87">
                  <c:v>戴文勋</c:v>
                </c:pt>
                <c:pt idx="88">
                  <c:v>何之洲</c:v>
                </c:pt>
                <c:pt idx="89">
                  <c:v>李烁程</c:v>
                </c:pt>
                <c:pt idx="90">
                  <c:v>蔺昊哲</c:v>
                </c:pt>
                <c:pt idx="91">
                  <c:v>刘渊博</c:v>
                </c:pt>
                <c:pt idx="92">
                  <c:v>罗凡</c:v>
                </c:pt>
                <c:pt idx="93">
                  <c:v>盛昊楠</c:v>
                </c:pt>
                <c:pt idx="94">
                  <c:v>吴泽凯</c:v>
                </c:pt>
                <c:pt idx="95">
                  <c:v>张智皓</c:v>
                </c:pt>
              </c:strCache>
            </c:strRef>
          </c:cat>
          <c:val>
            <c:numRef>
              <c:f>王义峰积分!$C$2:$C$101</c:f>
              <c:numCache>
                <c:formatCode>General</c:formatCode>
                <c:ptCount val="100"/>
                <c:pt idx="0">
                  <c:v>63</c:v>
                </c:pt>
                <c:pt idx="1">
                  <c:v>55</c:v>
                </c:pt>
                <c:pt idx="2">
                  <c:v>63</c:v>
                </c:pt>
                <c:pt idx="3">
                  <c:v>75</c:v>
                </c:pt>
                <c:pt idx="4">
                  <c:v>75</c:v>
                </c:pt>
                <c:pt idx="5">
                  <c:v>87</c:v>
                </c:pt>
                <c:pt idx="6">
                  <c:v>81</c:v>
                </c:pt>
                <c:pt idx="7">
                  <c:v>0</c:v>
                </c:pt>
                <c:pt idx="8">
                  <c:v>71</c:v>
                </c:pt>
                <c:pt idx="9">
                  <c:v>83</c:v>
                </c:pt>
                <c:pt idx="10">
                  <c:v>87</c:v>
                </c:pt>
                <c:pt idx="11">
                  <c:v>6</c:v>
                </c:pt>
                <c:pt idx="12">
                  <c:v>30</c:v>
                </c:pt>
                <c:pt idx="13">
                  <c:v>78</c:v>
                </c:pt>
                <c:pt idx="14">
                  <c:v>78</c:v>
                </c:pt>
                <c:pt idx="15">
                  <c:v>78</c:v>
                </c:pt>
                <c:pt idx="16">
                  <c:v>81</c:v>
                </c:pt>
                <c:pt idx="17">
                  <c:v>87</c:v>
                </c:pt>
                <c:pt idx="18">
                  <c:v>75</c:v>
                </c:pt>
                <c:pt idx="19">
                  <c:v>87</c:v>
                </c:pt>
                <c:pt idx="20">
                  <c:v>63</c:v>
                </c:pt>
                <c:pt idx="21">
                  <c:v>74</c:v>
                </c:pt>
                <c:pt idx="22">
                  <c:v>74</c:v>
                </c:pt>
                <c:pt idx="23">
                  <c:v>90</c:v>
                </c:pt>
                <c:pt idx="24">
                  <c:v>90</c:v>
                </c:pt>
                <c:pt idx="25">
                  <c:v>59</c:v>
                </c:pt>
                <c:pt idx="26">
                  <c:v>75</c:v>
                </c:pt>
                <c:pt idx="27">
                  <c:v>90</c:v>
                </c:pt>
                <c:pt idx="28">
                  <c:v>97.5</c:v>
                </c:pt>
                <c:pt idx="29">
                  <c:v>86.5</c:v>
                </c:pt>
                <c:pt idx="30">
                  <c:v>81</c:v>
                </c:pt>
                <c:pt idx="31">
                  <c:v>81</c:v>
                </c:pt>
                <c:pt idx="32">
                  <c:v>81</c:v>
                </c:pt>
                <c:pt idx="33">
                  <c:v>90</c:v>
                </c:pt>
                <c:pt idx="34">
                  <c:v>90</c:v>
                </c:pt>
                <c:pt idx="35">
                  <c:v>0</c:v>
                </c:pt>
                <c:pt idx="36">
                  <c:v>75</c:v>
                </c:pt>
                <c:pt idx="37">
                  <c:v>78</c:v>
                </c:pt>
                <c:pt idx="38">
                  <c:v>90</c:v>
                </c:pt>
                <c:pt idx="39">
                  <c:v>90</c:v>
                </c:pt>
                <c:pt idx="40">
                  <c:v>87</c:v>
                </c:pt>
                <c:pt idx="41">
                  <c:v>92.5</c:v>
                </c:pt>
                <c:pt idx="42">
                  <c:v>95</c:v>
                </c:pt>
                <c:pt idx="43">
                  <c:v>95</c:v>
                </c:pt>
                <c:pt idx="44">
                  <c:v>97.5</c:v>
                </c:pt>
                <c:pt idx="45">
                  <c:v>49</c:v>
                </c:pt>
                <c:pt idx="46">
                  <c:v>75</c:v>
                </c:pt>
                <c:pt idx="47">
                  <c:v>75</c:v>
                </c:pt>
                <c:pt idx="48">
                  <c:v>75</c:v>
                </c:pt>
                <c:pt idx="49">
                  <c:v>81</c:v>
                </c:pt>
                <c:pt idx="50">
                  <c:v>81</c:v>
                </c:pt>
                <c:pt idx="51">
                  <c:v>81</c:v>
                </c:pt>
                <c:pt idx="52">
                  <c:v>84</c:v>
                </c:pt>
                <c:pt idx="53">
                  <c:v>86</c:v>
                </c:pt>
                <c:pt idx="54">
                  <c:v>86.5</c:v>
                </c:pt>
                <c:pt idx="55">
                  <c:v>87</c:v>
                </c:pt>
                <c:pt idx="56">
                  <c:v>87</c:v>
                </c:pt>
                <c:pt idx="57">
                  <c:v>87</c:v>
                </c:pt>
                <c:pt idx="58">
                  <c:v>88</c:v>
                </c:pt>
                <c:pt idx="59">
                  <c:v>89.5</c:v>
                </c:pt>
                <c:pt idx="60">
                  <c:v>90</c:v>
                </c:pt>
                <c:pt idx="61">
                  <c:v>90</c:v>
                </c:pt>
                <c:pt idx="62">
                  <c:v>90</c:v>
                </c:pt>
                <c:pt idx="63">
                  <c:v>90</c:v>
                </c:pt>
                <c:pt idx="64">
                  <c:v>90</c:v>
                </c:pt>
                <c:pt idx="65">
                  <c:v>90</c:v>
                </c:pt>
                <c:pt idx="66">
                  <c:v>90</c:v>
                </c:pt>
                <c:pt idx="67">
                  <c:v>90</c:v>
                </c:pt>
                <c:pt idx="68">
                  <c:v>90</c:v>
                </c:pt>
                <c:pt idx="69">
                  <c:v>90</c:v>
                </c:pt>
                <c:pt idx="70">
                  <c:v>92.5</c:v>
                </c:pt>
                <c:pt idx="71">
                  <c:v>92.5</c:v>
                </c:pt>
                <c:pt idx="72">
                  <c:v>95</c:v>
                </c:pt>
                <c:pt idx="73">
                  <c:v>95</c:v>
                </c:pt>
                <c:pt idx="74">
                  <c:v>95</c:v>
                </c:pt>
                <c:pt idx="75">
                  <c:v>97.5</c:v>
                </c:pt>
                <c:pt idx="76">
                  <c:v>97.5</c:v>
                </c:pt>
                <c:pt idx="77">
                  <c:v>97.5</c:v>
                </c:pt>
                <c:pt idx="78">
                  <c:v>97.5</c:v>
                </c:pt>
                <c:pt idx="79">
                  <c:v>97.5</c:v>
                </c:pt>
                <c:pt idx="80">
                  <c:v>97.5</c:v>
                </c:pt>
                <c:pt idx="81">
                  <c:v>97.5</c:v>
                </c:pt>
                <c:pt idx="82">
                  <c:v>97.5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E3-4F03-A064-31AE72F6D737}"/>
            </c:ext>
          </c:extLst>
        </c:ser>
        <c:ser>
          <c:idx val="2"/>
          <c:order val="2"/>
          <c:tx>
            <c:strRef>
              <c:f>王义峰积分!$I$1</c:f>
              <c:strCache>
                <c:ptCount val="1"/>
                <c:pt idx="0">
                  <c:v>总积分归一化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王义峰积分!$A$2:$A$101</c:f>
              <c:strCache>
                <c:ptCount val="96"/>
                <c:pt idx="0">
                  <c:v>高海纳</c:v>
                </c:pt>
                <c:pt idx="1">
                  <c:v>艾拜都拉·艾麦尔艾力</c:v>
                </c:pt>
                <c:pt idx="2">
                  <c:v>夏乐贤</c:v>
                </c:pt>
                <c:pt idx="3">
                  <c:v>郭又瑜</c:v>
                </c:pt>
                <c:pt idx="4">
                  <c:v>谢嘉昕</c:v>
                </c:pt>
                <c:pt idx="5">
                  <c:v>张震</c:v>
                </c:pt>
                <c:pt idx="6">
                  <c:v>李康伟</c:v>
                </c:pt>
                <c:pt idx="7">
                  <c:v>赛菲耶·艾散江</c:v>
                </c:pt>
                <c:pt idx="8">
                  <c:v>胡霁亭</c:v>
                </c:pt>
                <c:pt idx="9">
                  <c:v>张自源</c:v>
                </c:pt>
                <c:pt idx="10">
                  <c:v>俸玮</c:v>
                </c:pt>
                <c:pt idx="11">
                  <c:v>赵亚锋</c:v>
                </c:pt>
                <c:pt idx="12">
                  <c:v>李雪姣</c:v>
                </c:pt>
                <c:pt idx="13">
                  <c:v>陈玉京</c:v>
                </c:pt>
                <c:pt idx="14">
                  <c:v>郭震方</c:v>
                </c:pt>
                <c:pt idx="15">
                  <c:v>李泽源</c:v>
                </c:pt>
                <c:pt idx="16">
                  <c:v>李鹏博</c:v>
                </c:pt>
                <c:pt idx="17">
                  <c:v>杨帆</c:v>
                </c:pt>
                <c:pt idx="18">
                  <c:v>贾卓多杰</c:v>
                </c:pt>
                <c:pt idx="19">
                  <c:v>李宗睿</c:v>
                </c:pt>
                <c:pt idx="20">
                  <c:v>程玥</c:v>
                </c:pt>
                <c:pt idx="21">
                  <c:v>江浩辉</c:v>
                </c:pt>
                <c:pt idx="22">
                  <c:v>张广天</c:v>
                </c:pt>
                <c:pt idx="23">
                  <c:v>王昶</c:v>
                </c:pt>
                <c:pt idx="24">
                  <c:v>周若瑜</c:v>
                </c:pt>
                <c:pt idx="25">
                  <c:v>赵一帆</c:v>
                </c:pt>
                <c:pt idx="26">
                  <c:v>王子权</c:v>
                </c:pt>
                <c:pt idx="27">
                  <c:v>肖仕杰</c:v>
                </c:pt>
                <c:pt idx="28">
                  <c:v>熊傲</c:v>
                </c:pt>
                <c:pt idx="29">
                  <c:v>王旭洋</c:v>
                </c:pt>
                <c:pt idx="30">
                  <c:v>曹瑞晨</c:v>
                </c:pt>
                <c:pt idx="31">
                  <c:v>陈腾</c:v>
                </c:pt>
                <c:pt idx="32">
                  <c:v>王宗杰</c:v>
                </c:pt>
                <c:pt idx="33">
                  <c:v>刘鸿儒</c:v>
                </c:pt>
                <c:pt idx="34">
                  <c:v>苏海鹏</c:v>
                </c:pt>
                <c:pt idx="35">
                  <c:v>董津玮</c:v>
                </c:pt>
                <c:pt idx="36">
                  <c:v>高培涵</c:v>
                </c:pt>
                <c:pt idx="37">
                  <c:v>程哲瀚</c:v>
                </c:pt>
                <c:pt idx="38">
                  <c:v>刘杨</c:v>
                </c:pt>
                <c:pt idx="39">
                  <c:v>吕晨</c:v>
                </c:pt>
                <c:pt idx="40">
                  <c:v>徐浩东</c:v>
                </c:pt>
                <c:pt idx="41">
                  <c:v>周易</c:v>
                </c:pt>
                <c:pt idx="42">
                  <c:v>曹雨薇</c:v>
                </c:pt>
                <c:pt idx="43">
                  <c:v>马志勇</c:v>
                </c:pt>
                <c:pt idx="44">
                  <c:v>赵立东</c:v>
                </c:pt>
                <c:pt idx="45">
                  <c:v>陈泽华</c:v>
                </c:pt>
                <c:pt idx="46">
                  <c:v>刘远哲</c:v>
                </c:pt>
                <c:pt idx="47">
                  <c:v>马子穆</c:v>
                </c:pt>
                <c:pt idx="48">
                  <c:v>宋志元</c:v>
                </c:pt>
                <c:pt idx="49">
                  <c:v>刘治睿</c:v>
                </c:pt>
                <c:pt idx="50">
                  <c:v>任炫炫</c:v>
                </c:pt>
                <c:pt idx="51">
                  <c:v>周祖铨</c:v>
                </c:pt>
                <c:pt idx="52">
                  <c:v>李明泽</c:v>
                </c:pt>
                <c:pt idx="53">
                  <c:v>李晨羲</c:v>
                </c:pt>
                <c:pt idx="54">
                  <c:v>袁天龙</c:v>
                </c:pt>
                <c:pt idx="55">
                  <c:v>郭彧宁</c:v>
                </c:pt>
                <c:pt idx="56">
                  <c:v>王一丹</c:v>
                </c:pt>
                <c:pt idx="57">
                  <c:v>叶沛昶</c:v>
                </c:pt>
                <c:pt idx="58">
                  <c:v>谢铭松</c:v>
                </c:pt>
                <c:pt idx="59">
                  <c:v>陈啸煜</c:v>
                </c:pt>
                <c:pt idx="60">
                  <c:v>毕文静</c:v>
                </c:pt>
                <c:pt idx="61">
                  <c:v>蔡卓奇</c:v>
                </c:pt>
                <c:pt idx="62">
                  <c:v>杜舟恒</c:v>
                </c:pt>
                <c:pt idx="63">
                  <c:v>李安琪</c:v>
                </c:pt>
                <c:pt idx="64">
                  <c:v>李容齐</c:v>
                </c:pt>
                <c:pt idx="65">
                  <c:v>粟优</c:v>
                </c:pt>
                <c:pt idx="66">
                  <c:v>袁俊豪</c:v>
                </c:pt>
                <c:pt idx="67">
                  <c:v>张琳凯</c:v>
                </c:pt>
                <c:pt idx="68">
                  <c:v>赵宇盛</c:v>
                </c:pt>
                <c:pt idx="69">
                  <c:v>郑凯</c:v>
                </c:pt>
                <c:pt idx="70">
                  <c:v>陈芷若</c:v>
                </c:pt>
                <c:pt idx="71">
                  <c:v>康凯悦</c:v>
                </c:pt>
                <c:pt idx="72">
                  <c:v>韩一鸣</c:v>
                </c:pt>
                <c:pt idx="73">
                  <c:v>唐欣杰</c:v>
                </c:pt>
                <c:pt idx="74">
                  <c:v>许棋</c:v>
                </c:pt>
                <c:pt idx="75">
                  <c:v>蒋思媛</c:v>
                </c:pt>
                <c:pt idx="76">
                  <c:v>李芷璇</c:v>
                </c:pt>
                <c:pt idx="77">
                  <c:v>梅东</c:v>
                </c:pt>
                <c:pt idx="78">
                  <c:v>严浩</c:v>
                </c:pt>
                <c:pt idx="79">
                  <c:v>杨佳琪</c:v>
                </c:pt>
                <c:pt idx="80">
                  <c:v>于凡</c:v>
                </c:pt>
                <c:pt idx="81">
                  <c:v>袁艳雪</c:v>
                </c:pt>
                <c:pt idx="82">
                  <c:v>赵佳宁</c:v>
                </c:pt>
                <c:pt idx="83">
                  <c:v>陈德创</c:v>
                </c:pt>
                <c:pt idx="84">
                  <c:v>陈伟</c:v>
                </c:pt>
                <c:pt idx="85">
                  <c:v>陈永鑫</c:v>
                </c:pt>
                <c:pt idx="86">
                  <c:v>崔又天</c:v>
                </c:pt>
                <c:pt idx="87">
                  <c:v>戴文勋</c:v>
                </c:pt>
                <c:pt idx="88">
                  <c:v>何之洲</c:v>
                </c:pt>
                <c:pt idx="89">
                  <c:v>李烁程</c:v>
                </c:pt>
                <c:pt idx="90">
                  <c:v>蔺昊哲</c:v>
                </c:pt>
                <c:pt idx="91">
                  <c:v>刘渊博</c:v>
                </c:pt>
                <c:pt idx="92">
                  <c:v>罗凡</c:v>
                </c:pt>
                <c:pt idx="93">
                  <c:v>盛昊楠</c:v>
                </c:pt>
                <c:pt idx="94">
                  <c:v>吴泽凯</c:v>
                </c:pt>
                <c:pt idx="95">
                  <c:v>张智皓</c:v>
                </c:pt>
              </c:strCache>
            </c:strRef>
          </c:cat>
          <c:val>
            <c:numRef>
              <c:f>王义峰积分!$I$2:$I$101</c:f>
              <c:numCache>
                <c:formatCode>General</c:formatCode>
                <c:ptCount val="100"/>
                <c:pt idx="0">
                  <c:v>3.0983733539891558</c:v>
                </c:pt>
                <c:pt idx="1">
                  <c:v>44.39710816421379</c:v>
                </c:pt>
                <c:pt idx="2">
                  <c:v>42.254066615027106</c:v>
                </c:pt>
                <c:pt idx="3">
                  <c:v>2.3237800154918666</c:v>
                </c:pt>
                <c:pt idx="4">
                  <c:v>26.142525174283499</c:v>
                </c:pt>
                <c:pt idx="5">
                  <c:v>16.963594113090625</c:v>
                </c:pt>
                <c:pt idx="6">
                  <c:v>24.842314926413632</c:v>
                </c:pt>
                <c:pt idx="7">
                  <c:v>58.765814593338497</c:v>
                </c:pt>
                <c:pt idx="8">
                  <c:v>58.365608055770721</c:v>
                </c:pt>
                <c:pt idx="9">
                  <c:v>42.099147947327651</c:v>
                </c:pt>
                <c:pt idx="10">
                  <c:v>58.990815569326102</c:v>
                </c:pt>
                <c:pt idx="11">
                  <c:v>20.061967467079782</c:v>
                </c:pt>
                <c:pt idx="12">
                  <c:v>60.276271603408219</c:v>
                </c:pt>
                <c:pt idx="13">
                  <c:v>40.601600805577078</c:v>
                </c:pt>
                <c:pt idx="14">
                  <c:v>29.240898528272659</c:v>
                </c:pt>
                <c:pt idx="15">
                  <c:v>38.92884810224632</c:v>
                </c:pt>
                <c:pt idx="16">
                  <c:v>80.815904941905501</c:v>
                </c:pt>
                <c:pt idx="17">
                  <c:v>14.717273431448488</c:v>
                </c:pt>
                <c:pt idx="18">
                  <c:v>28.101139759876066</c:v>
                </c:pt>
                <c:pt idx="19">
                  <c:v>6.1967467079783116</c:v>
                </c:pt>
                <c:pt idx="20">
                  <c:v>10.069713400464755</c:v>
                </c:pt>
                <c:pt idx="21">
                  <c:v>58.033639481022462</c:v>
                </c:pt>
                <c:pt idx="22">
                  <c:v>27.846630518977538</c:v>
                </c:pt>
                <c:pt idx="23">
                  <c:v>55.189775367931837</c:v>
                </c:pt>
                <c:pt idx="24">
                  <c:v>47.986057319907047</c:v>
                </c:pt>
                <c:pt idx="25">
                  <c:v>0.19364833462432224</c:v>
                </c:pt>
                <c:pt idx="26">
                  <c:v>0</c:v>
                </c:pt>
                <c:pt idx="27">
                  <c:v>14.562354763749033</c:v>
                </c:pt>
                <c:pt idx="28">
                  <c:v>91.836339527498055</c:v>
                </c:pt>
                <c:pt idx="29">
                  <c:v>9.6049573973663822</c:v>
                </c:pt>
                <c:pt idx="30">
                  <c:v>35.992770441518203</c:v>
                </c:pt>
                <c:pt idx="31">
                  <c:v>42.060418280402786</c:v>
                </c:pt>
                <c:pt idx="32">
                  <c:v>39.865737134004647</c:v>
                </c:pt>
                <c:pt idx="33">
                  <c:v>1.1618900077459333</c:v>
                </c:pt>
                <c:pt idx="34">
                  <c:v>18.435321456235478</c:v>
                </c:pt>
                <c:pt idx="35">
                  <c:v>10.883036405886909</c:v>
                </c:pt>
                <c:pt idx="36">
                  <c:v>9.6824167312161116</c:v>
                </c:pt>
                <c:pt idx="37">
                  <c:v>34.159566227730444</c:v>
                </c:pt>
                <c:pt idx="38">
                  <c:v>40.020655801704109</c:v>
                </c:pt>
                <c:pt idx="39">
                  <c:v>65.646785437645235</c:v>
                </c:pt>
                <c:pt idx="40">
                  <c:v>81.87451587916344</c:v>
                </c:pt>
                <c:pt idx="41">
                  <c:v>22.850503485670025</c:v>
                </c:pt>
                <c:pt idx="42">
                  <c:v>81.996237722695582</c:v>
                </c:pt>
                <c:pt idx="43">
                  <c:v>5.5770720371804803</c:v>
                </c:pt>
                <c:pt idx="44">
                  <c:v>76.336173508907819</c:v>
                </c:pt>
                <c:pt idx="45">
                  <c:v>68.3633949651433</c:v>
                </c:pt>
                <c:pt idx="46">
                  <c:v>16.653756777691711</c:v>
                </c:pt>
                <c:pt idx="47">
                  <c:v>3.0983733539891558</c:v>
                </c:pt>
                <c:pt idx="48">
                  <c:v>71.14639814097599</c:v>
                </c:pt>
                <c:pt idx="49">
                  <c:v>59.101471727343146</c:v>
                </c:pt>
                <c:pt idx="50">
                  <c:v>40.356312935708758</c:v>
                </c:pt>
                <c:pt idx="51">
                  <c:v>82.106893880712633</c:v>
                </c:pt>
                <c:pt idx="52">
                  <c:v>33.268783888458557</c:v>
                </c:pt>
                <c:pt idx="53">
                  <c:v>55.073586367157247</c:v>
                </c:pt>
                <c:pt idx="54">
                  <c:v>91.103242215336948</c:v>
                </c:pt>
                <c:pt idx="55">
                  <c:v>33.42370255615802</c:v>
                </c:pt>
                <c:pt idx="56">
                  <c:v>57.176053989155697</c:v>
                </c:pt>
                <c:pt idx="57">
                  <c:v>66.808675445391174</c:v>
                </c:pt>
                <c:pt idx="58">
                  <c:v>90.937257939581713</c:v>
                </c:pt>
                <c:pt idx="59">
                  <c:v>58.455977257939587</c:v>
                </c:pt>
                <c:pt idx="60">
                  <c:v>100</c:v>
                </c:pt>
                <c:pt idx="61">
                  <c:v>50.987606506584051</c:v>
                </c:pt>
                <c:pt idx="62">
                  <c:v>73.108701285824935</c:v>
                </c:pt>
                <c:pt idx="63">
                  <c:v>68.667699457784664</c:v>
                </c:pt>
                <c:pt idx="64">
                  <c:v>56.558223578621224</c:v>
                </c:pt>
                <c:pt idx="65">
                  <c:v>94.035631293570873</c:v>
                </c:pt>
                <c:pt idx="66">
                  <c:v>55.70617090627421</c:v>
                </c:pt>
                <c:pt idx="67">
                  <c:v>14.175058094500386</c:v>
                </c:pt>
                <c:pt idx="68">
                  <c:v>93.26103795507359</c:v>
                </c:pt>
                <c:pt idx="69">
                  <c:v>61.469514252517435</c:v>
                </c:pt>
                <c:pt idx="70">
                  <c:v>97.017815646785436</c:v>
                </c:pt>
                <c:pt idx="71">
                  <c:v>60.030983733539891</c:v>
                </c:pt>
                <c:pt idx="72">
                  <c:v>52.297960216886139</c:v>
                </c:pt>
                <c:pt idx="73">
                  <c:v>88.381099922540656</c:v>
                </c:pt>
                <c:pt idx="74">
                  <c:v>87.255173175832695</c:v>
                </c:pt>
                <c:pt idx="75">
                  <c:v>79.191103237800149</c:v>
                </c:pt>
                <c:pt idx="76">
                  <c:v>35.28272656855151</c:v>
                </c:pt>
                <c:pt idx="77">
                  <c:v>16.266460108443066</c:v>
                </c:pt>
                <c:pt idx="78">
                  <c:v>54.337722695584823</c:v>
                </c:pt>
                <c:pt idx="79">
                  <c:v>90.930802974438421</c:v>
                </c:pt>
                <c:pt idx="80">
                  <c:v>49.845081332300545</c:v>
                </c:pt>
                <c:pt idx="81">
                  <c:v>88.400464756003089</c:v>
                </c:pt>
                <c:pt idx="82">
                  <c:v>64.756003098373355</c:v>
                </c:pt>
                <c:pt idx="83">
                  <c:v>23.625096824167315</c:v>
                </c:pt>
                <c:pt idx="84">
                  <c:v>65.491866769945787</c:v>
                </c:pt>
                <c:pt idx="85">
                  <c:v>61.580170410534471</c:v>
                </c:pt>
                <c:pt idx="86">
                  <c:v>33.733539891556937</c:v>
                </c:pt>
                <c:pt idx="87">
                  <c:v>55.383423702556158</c:v>
                </c:pt>
                <c:pt idx="88">
                  <c:v>97.753679318357868</c:v>
                </c:pt>
                <c:pt idx="89">
                  <c:v>98.76065065840433</c:v>
                </c:pt>
                <c:pt idx="90">
                  <c:v>38.845855925639036</c:v>
                </c:pt>
                <c:pt idx="91">
                  <c:v>82.364169558481791</c:v>
                </c:pt>
                <c:pt idx="92">
                  <c:v>92.757552285050352</c:v>
                </c:pt>
                <c:pt idx="93">
                  <c:v>80.596436870642918</c:v>
                </c:pt>
                <c:pt idx="94">
                  <c:v>0</c:v>
                </c:pt>
                <c:pt idx="95">
                  <c:v>59.411309062742056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5E3-4F03-A064-31AE72F6D7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2878080"/>
        <c:axId val="212879616"/>
      </c:lineChart>
      <c:catAx>
        <c:axId val="212878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879616"/>
        <c:crosses val="autoZero"/>
        <c:auto val="1"/>
        <c:lblAlgn val="ctr"/>
        <c:lblOffset val="100"/>
        <c:noMultiLvlLbl val="0"/>
      </c:catAx>
      <c:valAx>
        <c:axId val="212879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878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baseline="0" dirty="0" smtClean="0"/>
              <a:t>C </a:t>
            </a:r>
            <a:r>
              <a:rPr lang="zh-CN" altLang="en-US" sz="1800" b="1" i="0" baseline="0" dirty="0" smtClean="0"/>
              <a:t>班级</a:t>
            </a:r>
            <a:endParaRPr lang="zh-CN" altLang="en-US" sz="1800" b="1" i="0" baseline="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王义峰积分!$B$1</c:f>
              <c:strCache>
                <c:ptCount val="1"/>
                <c:pt idx="0">
                  <c:v>期末成绩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王义峰积分!$A$2:$A$102</c:f>
              <c:strCache>
                <c:ptCount val="96"/>
                <c:pt idx="0">
                  <c:v>高海纳</c:v>
                </c:pt>
                <c:pt idx="1">
                  <c:v>艾拜都拉·艾麦尔艾力</c:v>
                </c:pt>
                <c:pt idx="2">
                  <c:v>夏乐贤</c:v>
                </c:pt>
                <c:pt idx="3">
                  <c:v>郭又瑜</c:v>
                </c:pt>
                <c:pt idx="4">
                  <c:v>谢嘉昕</c:v>
                </c:pt>
                <c:pt idx="5">
                  <c:v>张震</c:v>
                </c:pt>
                <c:pt idx="6">
                  <c:v>李康伟</c:v>
                </c:pt>
                <c:pt idx="7">
                  <c:v>赛菲耶·艾散江</c:v>
                </c:pt>
                <c:pt idx="8">
                  <c:v>胡霁亭</c:v>
                </c:pt>
                <c:pt idx="9">
                  <c:v>张自源</c:v>
                </c:pt>
                <c:pt idx="10">
                  <c:v>俸玮</c:v>
                </c:pt>
                <c:pt idx="11">
                  <c:v>赵亚锋</c:v>
                </c:pt>
                <c:pt idx="12">
                  <c:v>李雪姣</c:v>
                </c:pt>
                <c:pt idx="13">
                  <c:v>陈玉京</c:v>
                </c:pt>
                <c:pt idx="14">
                  <c:v>郭震方</c:v>
                </c:pt>
                <c:pt idx="15">
                  <c:v>李泽源</c:v>
                </c:pt>
                <c:pt idx="16">
                  <c:v>李鹏博</c:v>
                </c:pt>
                <c:pt idx="17">
                  <c:v>杨帆</c:v>
                </c:pt>
                <c:pt idx="18">
                  <c:v>贾卓多杰</c:v>
                </c:pt>
                <c:pt idx="19">
                  <c:v>李宗睿</c:v>
                </c:pt>
                <c:pt idx="20">
                  <c:v>程玥</c:v>
                </c:pt>
                <c:pt idx="21">
                  <c:v>江浩辉</c:v>
                </c:pt>
                <c:pt idx="22">
                  <c:v>张广天</c:v>
                </c:pt>
                <c:pt idx="23">
                  <c:v>王昶</c:v>
                </c:pt>
                <c:pt idx="24">
                  <c:v>周若瑜</c:v>
                </c:pt>
                <c:pt idx="25">
                  <c:v>赵一帆</c:v>
                </c:pt>
                <c:pt idx="26">
                  <c:v>王子权</c:v>
                </c:pt>
                <c:pt idx="27">
                  <c:v>肖仕杰</c:v>
                </c:pt>
                <c:pt idx="28">
                  <c:v>熊傲</c:v>
                </c:pt>
                <c:pt idx="29">
                  <c:v>王旭洋</c:v>
                </c:pt>
                <c:pt idx="30">
                  <c:v>曹瑞晨</c:v>
                </c:pt>
                <c:pt idx="31">
                  <c:v>陈腾</c:v>
                </c:pt>
                <c:pt idx="32">
                  <c:v>王宗杰</c:v>
                </c:pt>
                <c:pt idx="33">
                  <c:v>刘鸿儒</c:v>
                </c:pt>
                <c:pt idx="34">
                  <c:v>苏海鹏</c:v>
                </c:pt>
                <c:pt idx="35">
                  <c:v>董津玮</c:v>
                </c:pt>
                <c:pt idx="36">
                  <c:v>高培涵</c:v>
                </c:pt>
                <c:pt idx="37">
                  <c:v>程哲瀚</c:v>
                </c:pt>
                <c:pt idx="38">
                  <c:v>刘杨</c:v>
                </c:pt>
                <c:pt idx="39">
                  <c:v>吕晨</c:v>
                </c:pt>
                <c:pt idx="40">
                  <c:v>徐浩东</c:v>
                </c:pt>
                <c:pt idx="41">
                  <c:v>周易</c:v>
                </c:pt>
                <c:pt idx="42">
                  <c:v>曹雨薇</c:v>
                </c:pt>
                <c:pt idx="43">
                  <c:v>马志勇</c:v>
                </c:pt>
                <c:pt idx="44">
                  <c:v>赵立东</c:v>
                </c:pt>
                <c:pt idx="45">
                  <c:v>陈泽华</c:v>
                </c:pt>
                <c:pt idx="46">
                  <c:v>刘远哲</c:v>
                </c:pt>
                <c:pt idx="47">
                  <c:v>马子穆</c:v>
                </c:pt>
                <c:pt idx="48">
                  <c:v>宋志元</c:v>
                </c:pt>
                <c:pt idx="49">
                  <c:v>刘治睿</c:v>
                </c:pt>
                <c:pt idx="50">
                  <c:v>任炫炫</c:v>
                </c:pt>
                <c:pt idx="51">
                  <c:v>周祖铨</c:v>
                </c:pt>
                <c:pt idx="52">
                  <c:v>李明泽</c:v>
                </c:pt>
                <c:pt idx="53">
                  <c:v>李晨羲</c:v>
                </c:pt>
                <c:pt idx="54">
                  <c:v>袁天龙</c:v>
                </c:pt>
                <c:pt idx="55">
                  <c:v>郭彧宁</c:v>
                </c:pt>
                <c:pt idx="56">
                  <c:v>王一丹</c:v>
                </c:pt>
                <c:pt idx="57">
                  <c:v>叶沛昶</c:v>
                </c:pt>
                <c:pt idx="58">
                  <c:v>谢铭松</c:v>
                </c:pt>
                <c:pt idx="59">
                  <c:v>陈啸煜</c:v>
                </c:pt>
                <c:pt idx="60">
                  <c:v>毕文静</c:v>
                </c:pt>
                <c:pt idx="61">
                  <c:v>蔡卓奇</c:v>
                </c:pt>
                <c:pt idx="62">
                  <c:v>杜舟恒</c:v>
                </c:pt>
                <c:pt idx="63">
                  <c:v>李安琪</c:v>
                </c:pt>
                <c:pt idx="64">
                  <c:v>李容齐</c:v>
                </c:pt>
                <c:pt idx="65">
                  <c:v>粟优</c:v>
                </c:pt>
                <c:pt idx="66">
                  <c:v>袁俊豪</c:v>
                </c:pt>
                <c:pt idx="67">
                  <c:v>张琳凯</c:v>
                </c:pt>
                <c:pt idx="68">
                  <c:v>赵宇盛</c:v>
                </c:pt>
                <c:pt idx="69">
                  <c:v>郑凯</c:v>
                </c:pt>
                <c:pt idx="70">
                  <c:v>陈芷若</c:v>
                </c:pt>
                <c:pt idx="71">
                  <c:v>康凯悦</c:v>
                </c:pt>
                <c:pt idx="72">
                  <c:v>韩一鸣</c:v>
                </c:pt>
                <c:pt idx="73">
                  <c:v>唐欣杰</c:v>
                </c:pt>
                <c:pt idx="74">
                  <c:v>许棋</c:v>
                </c:pt>
                <c:pt idx="75">
                  <c:v>蒋思媛</c:v>
                </c:pt>
                <c:pt idx="76">
                  <c:v>李芷璇</c:v>
                </c:pt>
                <c:pt idx="77">
                  <c:v>梅东</c:v>
                </c:pt>
                <c:pt idx="78">
                  <c:v>严浩</c:v>
                </c:pt>
                <c:pt idx="79">
                  <c:v>杨佳琪</c:v>
                </c:pt>
                <c:pt idx="80">
                  <c:v>于凡</c:v>
                </c:pt>
                <c:pt idx="81">
                  <c:v>袁艳雪</c:v>
                </c:pt>
                <c:pt idx="82">
                  <c:v>赵佳宁</c:v>
                </c:pt>
                <c:pt idx="83">
                  <c:v>陈德创</c:v>
                </c:pt>
                <c:pt idx="84">
                  <c:v>陈伟</c:v>
                </c:pt>
                <c:pt idx="85">
                  <c:v>陈永鑫</c:v>
                </c:pt>
                <c:pt idx="86">
                  <c:v>崔又天</c:v>
                </c:pt>
                <c:pt idx="87">
                  <c:v>戴文勋</c:v>
                </c:pt>
                <c:pt idx="88">
                  <c:v>何之洲</c:v>
                </c:pt>
                <c:pt idx="89">
                  <c:v>李烁程</c:v>
                </c:pt>
                <c:pt idx="90">
                  <c:v>蔺昊哲</c:v>
                </c:pt>
                <c:pt idx="91">
                  <c:v>刘渊博</c:v>
                </c:pt>
                <c:pt idx="92">
                  <c:v>罗凡</c:v>
                </c:pt>
                <c:pt idx="93">
                  <c:v>盛昊楠</c:v>
                </c:pt>
                <c:pt idx="94">
                  <c:v>吴泽凯</c:v>
                </c:pt>
                <c:pt idx="95">
                  <c:v>张智皓</c:v>
                </c:pt>
              </c:strCache>
            </c:strRef>
          </c:cat>
          <c:val>
            <c:numRef>
              <c:f>王义峰积分!$B$2:$B$102</c:f>
              <c:numCache>
                <c:formatCode>General</c:formatCode>
                <c:ptCount val="101"/>
                <c:pt idx="0">
                  <c:v>0</c:v>
                </c:pt>
                <c:pt idx="1">
                  <c:v>54</c:v>
                </c:pt>
                <c:pt idx="2">
                  <c:v>60</c:v>
                </c:pt>
                <c:pt idx="3">
                  <c:v>60</c:v>
                </c:pt>
                <c:pt idx="4">
                  <c:v>60</c:v>
                </c:pt>
                <c:pt idx="5">
                  <c:v>60</c:v>
                </c:pt>
                <c:pt idx="6">
                  <c:v>70</c:v>
                </c:pt>
                <c:pt idx="7">
                  <c:v>72</c:v>
                </c:pt>
                <c:pt idx="8">
                  <c:v>72</c:v>
                </c:pt>
                <c:pt idx="9">
                  <c:v>72</c:v>
                </c:pt>
                <c:pt idx="10">
                  <c:v>72</c:v>
                </c:pt>
                <c:pt idx="11">
                  <c:v>75</c:v>
                </c:pt>
                <c:pt idx="12">
                  <c:v>75</c:v>
                </c:pt>
                <c:pt idx="13">
                  <c:v>75</c:v>
                </c:pt>
                <c:pt idx="14">
                  <c:v>75</c:v>
                </c:pt>
                <c:pt idx="15">
                  <c:v>75</c:v>
                </c:pt>
                <c:pt idx="16">
                  <c:v>75</c:v>
                </c:pt>
                <c:pt idx="17">
                  <c:v>75</c:v>
                </c:pt>
                <c:pt idx="18">
                  <c:v>78</c:v>
                </c:pt>
                <c:pt idx="19">
                  <c:v>78</c:v>
                </c:pt>
                <c:pt idx="20">
                  <c:v>81</c:v>
                </c:pt>
                <c:pt idx="21">
                  <c:v>81</c:v>
                </c:pt>
                <c:pt idx="22">
                  <c:v>81</c:v>
                </c:pt>
                <c:pt idx="23">
                  <c:v>81</c:v>
                </c:pt>
                <c:pt idx="24">
                  <c:v>81</c:v>
                </c:pt>
                <c:pt idx="25">
                  <c:v>84</c:v>
                </c:pt>
                <c:pt idx="26">
                  <c:v>84</c:v>
                </c:pt>
                <c:pt idx="27">
                  <c:v>85</c:v>
                </c:pt>
                <c:pt idx="28">
                  <c:v>85</c:v>
                </c:pt>
                <c:pt idx="29">
                  <c:v>86</c:v>
                </c:pt>
                <c:pt idx="30">
                  <c:v>90</c:v>
                </c:pt>
                <c:pt idx="31">
                  <c:v>90</c:v>
                </c:pt>
                <c:pt idx="32">
                  <c:v>90</c:v>
                </c:pt>
                <c:pt idx="33">
                  <c:v>90</c:v>
                </c:pt>
                <c:pt idx="34">
                  <c:v>90</c:v>
                </c:pt>
                <c:pt idx="35">
                  <c:v>91</c:v>
                </c:pt>
                <c:pt idx="36">
                  <c:v>94</c:v>
                </c:pt>
                <c:pt idx="37">
                  <c:v>96</c:v>
                </c:pt>
                <c:pt idx="38">
                  <c:v>96</c:v>
                </c:pt>
                <c:pt idx="39">
                  <c:v>96</c:v>
                </c:pt>
                <c:pt idx="40">
                  <c:v>98</c:v>
                </c:pt>
                <c:pt idx="41">
                  <c:v>98</c:v>
                </c:pt>
                <c:pt idx="42">
                  <c:v>98</c:v>
                </c:pt>
                <c:pt idx="43">
                  <c:v>98</c:v>
                </c:pt>
                <c:pt idx="44">
                  <c:v>98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49-44EB-9FCF-EE1A33AB9483}"/>
            </c:ext>
          </c:extLst>
        </c:ser>
        <c:ser>
          <c:idx val="1"/>
          <c:order val="1"/>
          <c:tx>
            <c:strRef>
              <c:f>王义峰积分!$J$1</c:f>
              <c:strCache>
                <c:ptCount val="1"/>
                <c:pt idx="0">
                  <c:v>在线测试积分归一化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王义峰积分!$A$2:$A$102</c:f>
              <c:strCache>
                <c:ptCount val="96"/>
                <c:pt idx="0">
                  <c:v>高海纳</c:v>
                </c:pt>
                <c:pt idx="1">
                  <c:v>艾拜都拉·艾麦尔艾力</c:v>
                </c:pt>
                <c:pt idx="2">
                  <c:v>夏乐贤</c:v>
                </c:pt>
                <c:pt idx="3">
                  <c:v>郭又瑜</c:v>
                </c:pt>
                <c:pt idx="4">
                  <c:v>谢嘉昕</c:v>
                </c:pt>
                <c:pt idx="5">
                  <c:v>张震</c:v>
                </c:pt>
                <c:pt idx="6">
                  <c:v>李康伟</c:v>
                </c:pt>
                <c:pt idx="7">
                  <c:v>赛菲耶·艾散江</c:v>
                </c:pt>
                <c:pt idx="8">
                  <c:v>胡霁亭</c:v>
                </c:pt>
                <c:pt idx="9">
                  <c:v>张自源</c:v>
                </c:pt>
                <c:pt idx="10">
                  <c:v>俸玮</c:v>
                </c:pt>
                <c:pt idx="11">
                  <c:v>赵亚锋</c:v>
                </c:pt>
                <c:pt idx="12">
                  <c:v>李雪姣</c:v>
                </c:pt>
                <c:pt idx="13">
                  <c:v>陈玉京</c:v>
                </c:pt>
                <c:pt idx="14">
                  <c:v>郭震方</c:v>
                </c:pt>
                <c:pt idx="15">
                  <c:v>李泽源</c:v>
                </c:pt>
                <c:pt idx="16">
                  <c:v>李鹏博</c:v>
                </c:pt>
                <c:pt idx="17">
                  <c:v>杨帆</c:v>
                </c:pt>
                <c:pt idx="18">
                  <c:v>贾卓多杰</c:v>
                </c:pt>
                <c:pt idx="19">
                  <c:v>李宗睿</c:v>
                </c:pt>
                <c:pt idx="20">
                  <c:v>程玥</c:v>
                </c:pt>
                <c:pt idx="21">
                  <c:v>江浩辉</c:v>
                </c:pt>
                <c:pt idx="22">
                  <c:v>张广天</c:v>
                </c:pt>
                <c:pt idx="23">
                  <c:v>王昶</c:v>
                </c:pt>
                <c:pt idx="24">
                  <c:v>周若瑜</c:v>
                </c:pt>
                <c:pt idx="25">
                  <c:v>赵一帆</c:v>
                </c:pt>
                <c:pt idx="26">
                  <c:v>王子权</c:v>
                </c:pt>
                <c:pt idx="27">
                  <c:v>肖仕杰</c:v>
                </c:pt>
                <c:pt idx="28">
                  <c:v>熊傲</c:v>
                </c:pt>
                <c:pt idx="29">
                  <c:v>王旭洋</c:v>
                </c:pt>
                <c:pt idx="30">
                  <c:v>曹瑞晨</c:v>
                </c:pt>
                <c:pt idx="31">
                  <c:v>陈腾</c:v>
                </c:pt>
                <c:pt idx="32">
                  <c:v>王宗杰</c:v>
                </c:pt>
                <c:pt idx="33">
                  <c:v>刘鸿儒</c:v>
                </c:pt>
                <c:pt idx="34">
                  <c:v>苏海鹏</c:v>
                </c:pt>
                <c:pt idx="35">
                  <c:v>董津玮</c:v>
                </c:pt>
                <c:pt idx="36">
                  <c:v>高培涵</c:v>
                </c:pt>
                <c:pt idx="37">
                  <c:v>程哲瀚</c:v>
                </c:pt>
                <c:pt idx="38">
                  <c:v>刘杨</c:v>
                </c:pt>
                <c:pt idx="39">
                  <c:v>吕晨</c:v>
                </c:pt>
                <c:pt idx="40">
                  <c:v>徐浩东</c:v>
                </c:pt>
                <c:pt idx="41">
                  <c:v>周易</c:v>
                </c:pt>
                <c:pt idx="42">
                  <c:v>曹雨薇</c:v>
                </c:pt>
                <c:pt idx="43">
                  <c:v>马志勇</c:v>
                </c:pt>
                <c:pt idx="44">
                  <c:v>赵立东</c:v>
                </c:pt>
                <c:pt idx="45">
                  <c:v>陈泽华</c:v>
                </c:pt>
                <c:pt idx="46">
                  <c:v>刘远哲</c:v>
                </c:pt>
                <c:pt idx="47">
                  <c:v>马子穆</c:v>
                </c:pt>
                <c:pt idx="48">
                  <c:v>宋志元</c:v>
                </c:pt>
                <c:pt idx="49">
                  <c:v>刘治睿</c:v>
                </c:pt>
                <c:pt idx="50">
                  <c:v>任炫炫</c:v>
                </c:pt>
                <c:pt idx="51">
                  <c:v>周祖铨</c:v>
                </c:pt>
                <c:pt idx="52">
                  <c:v>李明泽</c:v>
                </c:pt>
                <c:pt idx="53">
                  <c:v>李晨羲</c:v>
                </c:pt>
                <c:pt idx="54">
                  <c:v>袁天龙</c:v>
                </c:pt>
                <c:pt idx="55">
                  <c:v>郭彧宁</c:v>
                </c:pt>
                <c:pt idx="56">
                  <c:v>王一丹</c:v>
                </c:pt>
                <c:pt idx="57">
                  <c:v>叶沛昶</c:v>
                </c:pt>
                <c:pt idx="58">
                  <c:v>谢铭松</c:v>
                </c:pt>
                <c:pt idx="59">
                  <c:v>陈啸煜</c:v>
                </c:pt>
                <c:pt idx="60">
                  <c:v>毕文静</c:v>
                </c:pt>
                <c:pt idx="61">
                  <c:v>蔡卓奇</c:v>
                </c:pt>
                <c:pt idx="62">
                  <c:v>杜舟恒</c:v>
                </c:pt>
                <c:pt idx="63">
                  <c:v>李安琪</c:v>
                </c:pt>
                <c:pt idx="64">
                  <c:v>李容齐</c:v>
                </c:pt>
                <c:pt idx="65">
                  <c:v>粟优</c:v>
                </c:pt>
                <c:pt idx="66">
                  <c:v>袁俊豪</c:v>
                </c:pt>
                <c:pt idx="67">
                  <c:v>张琳凯</c:v>
                </c:pt>
                <c:pt idx="68">
                  <c:v>赵宇盛</c:v>
                </c:pt>
                <c:pt idx="69">
                  <c:v>郑凯</c:v>
                </c:pt>
                <c:pt idx="70">
                  <c:v>陈芷若</c:v>
                </c:pt>
                <c:pt idx="71">
                  <c:v>康凯悦</c:v>
                </c:pt>
                <c:pt idx="72">
                  <c:v>韩一鸣</c:v>
                </c:pt>
                <c:pt idx="73">
                  <c:v>唐欣杰</c:v>
                </c:pt>
                <c:pt idx="74">
                  <c:v>许棋</c:v>
                </c:pt>
                <c:pt idx="75">
                  <c:v>蒋思媛</c:v>
                </c:pt>
                <c:pt idx="76">
                  <c:v>李芷璇</c:v>
                </c:pt>
                <c:pt idx="77">
                  <c:v>梅东</c:v>
                </c:pt>
                <c:pt idx="78">
                  <c:v>严浩</c:v>
                </c:pt>
                <c:pt idx="79">
                  <c:v>杨佳琪</c:v>
                </c:pt>
                <c:pt idx="80">
                  <c:v>于凡</c:v>
                </c:pt>
                <c:pt idx="81">
                  <c:v>袁艳雪</c:v>
                </c:pt>
                <c:pt idx="82">
                  <c:v>赵佳宁</c:v>
                </c:pt>
                <c:pt idx="83">
                  <c:v>陈德创</c:v>
                </c:pt>
                <c:pt idx="84">
                  <c:v>陈伟</c:v>
                </c:pt>
                <c:pt idx="85">
                  <c:v>陈永鑫</c:v>
                </c:pt>
                <c:pt idx="86">
                  <c:v>崔又天</c:v>
                </c:pt>
                <c:pt idx="87">
                  <c:v>戴文勋</c:v>
                </c:pt>
                <c:pt idx="88">
                  <c:v>何之洲</c:v>
                </c:pt>
                <c:pt idx="89">
                  <c:v>李烁程</c:v>
                </c:pt>
                <c:pt idx="90">
                  <c:v>蔺昊哲</c:v>
                </c:pt>
                <c:pt idx="91">
                  <c:v>刘渊博</c:v>
                </c:pt>
                <c:pt idx="92">
                  <c:v>罗凡</c:v>
                </c:pt>
                <c:pt idx="93">
                  <c:v>盛昊楠</c:v>
                </c:pt>
                <c:pt idx="94">
                  <c:v>吴泽凯</c:v>
                </c:pt>
                <c:pt idx="95">
                  <c:v>张智皓</c:v>
                </c:pt>
              </c:strCache>
            </c:strRef>
          </c:cat>
          <c:val>
            <c:numRef>
              <c:f>王义峰积分!$J$2:$J$102</c:f>
              <c:numCache>
                <c:formatCode>General</c:formatCode>
                <c:ptCount val="101"/>
                <c:pt idx="0">
                  <c:v>3.0983733539891558</c:v>
                </c:pt>
                <c:pt idx="1">
                  <c:v>39.672088799380326</c:v>
                </c:pt>
                <c:pt idx="2">
                  <c:v>42.254066615027106</c:v>
                </c:pt>
                <c:pt idx="3">
                  <c:v>2.3237800154918666</c:v>
                </c:pt>
                <c:pt idx="4">
                  <c:v>26.142525174283499</c:v>
                </c:pt>
                <c:pt idx="5">
                  <c:v>16.963594113090625</c:v>
                </c:pt>
                <c:pt idx="6">
                  <c:v>24.842314926413632</c:v>
                </c:pt>
                <c:pt idx="7">
                  <c:v>58.765814593338497</c:v>
                </c:pt>
                <c:pt idx="8">
                  <c:v>58.365608055770721</c:v>
                </c:pt>
                <c:pt idx="9">
                  <c:v>42.099147947327651</c:v>
                </c:pt>
                <c:pt idx="10">
                  <c:v>58.990815569326102</c:v>
                </c:pt>
                <c:pt idx="11">
                  <c:v>20.061967467079782</c:v>
                </c:pt>
                <c:pt idx="12">
                  <c:v>60.276271603408219</c:v>
                </c:pt>
                <c:pt idx="13">
                  <c:v>40.601600805577078</c:v>
                </c:pt>
                <c:pt idx="14">
                  <c:v>29.240898528272659</c:v>
                </c:pt>
                <c:pt idx="15">
                  <c:v>38.92884810224632</c:v>
                </c:pt>
                <c:pt idx="16">
                  <c:v>80.815904941905501</c:v>
                </c:pt>
                <c:pt idx="17">
                  <c:v>14.562354763749033</c:v>
                </c:pt>
                <c:pt idx="18">
                  <c:v>28.101139759876066</c:v>
                </c:pt>
                <c:pt idx="19">
                  <c:v>6.1967467079783116</c:v>
                </c:pt>
                <c:pt idx="20">
                  <c:v>10.069713400464755</c:v>
                </c:pt>
                <c:pt idx="21">
                  <c:v>58.033639481022462</c:v>
                </c:pt>
                <c:pt idx="22">
                  <c:v>27.846630518977538</c:v>
                </c:pt>
                <c:pt idx="23">
                  <c:v>55.189775367931837</c:v>
                </c:pt>
                <c:pt idx="24">
                  <c:v>47.986057319907047</c:v>
                </c:pt>
                <c:pt idx="25">
                  <c:v>0.19364833462432224</c:v>
                </c:pt>
                <c:pt idx="26">
                  <c:v>0</c:v>
                </c:pt>
                <c:pt idx="27">
                  <c:v>14.562354763749033</c:v>
                </c:pt>
                <c:pt idx="28">
                  <c:v>91.758880193648324</c:v>
                </c:pt>
                <c:pt idx="29">
                  <c:v>9.6049573973663822</c:v>
                </c:pt>
                <c:pt idx="30">
                  <c:v>35.992770441518203</c:v>
                </c:pt>
                <c:pt idx="31">
                  <c:v>42.060418280402786</c:v>
                </c:pt>
                <c:pt idx="32">
                  <c:v>39.865737134004647</c:v>
                </c:pt>
                <c:pt idx="33">
                  <c:v>1.1618900077459333</c:v>
                </c:pt>
                <c:pt idx="34">
                  <c:v>18.435321456235478</c:v>
                </c:pt>
                <c:pt idx="35">
                  <c:v>10.883036405886909</c:v>
                </c:pt>
                <c:pt idx="36">
                  <c:v>9.6824167312161116</c:v>
                </c:pt>
                <c:pt idx="37">
                  <c:v>34.159566227730444</c:v>
                </c:pt>
                <c:pt idx="38">
                  <c:v>40.020655801704109</c:v>
                </c:pt>
                <c:pt idx="39">
                  <c:v>65.646785437645235</c:v>
                </c:pt>
                <c:pt idx="40">
                  <c:v>81.87451587916344</c:v>
                </c:pt>
                <c:pt idx="41">
                  <c:v>22.850503485670025</c:v>
                </c:pt>
                <c:pt idx="42">
                  <c:v>81.996237722695582</c:v>
                </c:pt>
                <c:pt idx="43">
                  <c:v>5.5770720371804803</c:v>
                </c:pt>
                <c:pt idx="44">
                  <c:v>76.336173508907819</c:v>
                </c:pt>
                <c:pt idx="45">
                  <c:v>68.3633949651433</c:v>
                </c:pt>
                <c:pt idx="46">
                  <c:v>16.653756777691711</c:v>
                </c:pt>
                <c:pt idx="47">
                  <c:v>3.0983733539891558</c:v>
                </c:pt>
                <c:pt idx="48">
                  <c:v>71.14639814097599</c:v>
                </c:pt>
                <c:pt idx="49">
                  <c:v>59.101471727343146</c:v>
                </c:pt>
                <c:pt idx="50">
                  <c:v>40.278853601859019</c:v>
                </c:pt>
                <c:pt idx="51">
                  <c:v>82.106893880712633</c:v>
                </c:pt>
                <c:pt idx="52">
                  <c:v>33.268783888458557</c:v>
                </c:pt>
                <c:pt idx="53">
                  <c:v>55.073586367157247</c:v>
                </c:pt>
                <c:pt idx="54">
                  <c:v>91.103242215336948</c:v>
                </c:pt>
                <c:pt idx="55">
                  <c:v>33.42370255615802</c:v>
                </c:pt>
                <c:pt idx="56">
                  <c:v>57.176053989155697</c:v>
                </c:pt>
                <c:pt idx="57">
                  <c:v>66.808675445391174</c:v>
                </c:pt>
                <c:pt idx="58">
                  <c:v>90.937257939581713</c:v>
                </c:pt>
                <c:pt idx="59">
                  <c:v>58.455977257939587</c:v>
                </c:pt>
                <c:pt idx="60">
                  <c:v>100</c:v>
                </c:pt>
                <c:pt idx="61">
                  <c:v>50.987606506584051</c:v>
                </c:pt>
                <c:pt idx="62">
                  <c:v>73.108701285824935</c:v>
                </c:pt>
                <c:pt idx="63">
                  <c:v>68.667699457784664</c:v>
                </c:pt>
                <c:pt idx="64">
                  <c:v>56.558223578621224</c:v>
                </c:pt>
                <c:pt idx="65">
                  <c:v>94.035631293570873</c:v>
                </c:pt>
                <c:pt idx="66">
                  <c:v>55.70617090627421</c:v>
                </c:pt>
                <c:pt idx="67">
                  <c:v>14.175058094500386</c:v>
                </c:pt>
                <c:pt idx="68">
                  <c:v>93.26103795507359</c:v>
                </c:pt>
                <c:pt idx="69">
                  <c:v>61.469514252517435</c:v>
                </c:pt>
                <c:pt idx="70">
                  <c:v>97.017815646785436</c:v>
                </c:pt>
                <c:pt idx="71">
                  <c:v>60.030983733539891</c:v>
                </c:pt>
                <c:pt idx="72">
                  <c:v>52.297960216886139</c:v>
                </c:pt>
                <c:pt idx="73">
                  <c:v>88.381099922540656</c:v>
                </c:pt>
                <c:pt idx="74">
                  <c:v>87.255173175832695</c:v>
                </c:pt>
                <c:pt idx="75">
                  <c:v>79.191103237800149</c:v>
                </c:pt>
                <c:pt idx="76">
                  <c:v>35.28272656855151</c:v>
                </c:pt>
                <c:pt idx="77">
                  <c:v>16.266460108443066</c:v>
                </c:pt>
                <c:pt idx="78">
                  <c:v>54.260263361735085</c:v>
                </c:pt>
                <c:pt idx="79">
                  <c:v>90.930802974438421</c:v>
                </c:pt>
                <c:pt idx="80">
                  <c:v>49.845081332300545</c:v>
                </c:pt>
                <c:pt idx="81">
                  <c:v>88.400464756003089</c:v>
                </c:pt>
                <c:pt idx="82">
                  <c:v>64.756003098373355</c:v>
                </c:pt>
                <c:pt idx="83">
                  <c:v>23.625096824167315</c:v>
                </c:pt>
                <c:pt idx="84">
                  <c:v>65.491866769945787</c:v>
                </c:pt>
                <c:pt idx="85">
                  <c:v>61.580170410534471</c:v>
                </c:pt>
                <c:pt idx="86">
                  <c:v>33.733539891556937</c:v>
                </c:pt>
                <c:pt idx="87">
                  <c:v>55.383423702556158</c:v>
                </c:pt>
                <c:pt idx="88">
                  <c:v>97.753679318357868</c:v>
                </c:pt>
                <c:pt idx="89">
                  <c:v>98.76065065840433</c:v>
                </c:pt>
                <c:pt idx="90">
                  <c:v>38.845855925639036</c:v>
                </c:pt>
                <c:pt idx="91">
                  <c:v>82.364169558481791</c:v>
                </c:pt>
                <c:pt idx="92">
                  <c:v>92.757552285050352</c:v>
                </c:pt>
                <c:pt idx="93">
                  <c:v>80.596436870642918</c:v>
                </c:pt>
                <c:pt idx="94">
                  <c:v>0</c:v>
                </c:pt>
                <c:pt idx="95">
                  <c:v>59.411309062742056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149-44EB-9FCF-EE1A33AB94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2911232"/>
        <c:axId val="212912768"/>
      </c:lineChart>
      <c:catAx>
        <c:axId val="212911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912768"/>
        <c:crosses val="autoZero"/>
        <c:auto val="1"/>
        <c:lblAlgn val="ctr"/>
        <c:lblOffset val="100"/>
        <c:noMultiLvlLbl val="0"/>
      </c:catAx>
      <c:valAx>
        <c:axId val="21291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91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baseline="0" dirty="0" smtClean="0"/>
              <a:t>D </a:t>
            </a:r>
            <a:r>
              <a:rPr lang="zh-CN" altLang="en-US" sz="1800" b="1" i="0" baseline="0" dirty="0" smtClean="0"/>
              <a:t>班级</a:t>
            </a:r>
            <a:endParaRPr lang="zh-CN" altLang="en-US" sz="1800" b="1" i="0" baseline="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刘福杰积分!$B$1</c:f>
              <c:strCache>
                <c:ptCount val="1"/>
                <c:pt idx="0">
                  <c:v>期末成绩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刘福杰积分!$A$2:$A$45</c:f>
              <c:strCache>
                <c:ptCount val="41"/>
                <c:pt idx="0">
                  <c:v>朱文超</c:v>
                </c:pt>
                <c:pt idx="1">
                  <c:v>乃斯热拉·于书甫</c:v>
                </c:pt>
                <c:pt idx="2">
                  <c:v>马春瑞</c:v>
                </c:pt>
                <c:pt idx="3">
                  <c:v>王豪</c:v>
                </c:pt>
                <c:pt idx="4">
                  <c:v>何文斌</c:v>
                </c:pt>
                <c:pt idx="5">
                  <c:v>左瑞</c:v>
                </c:pt>
                <c:pt idx="6">
                  <c:v>王超越</c:v>
                </c:pt>
                <c:pt idx="7">
                  <c:v>杨晨</c:v>
                </c:pt>
                <c:pt idx="8">
                  <c:v>秦卓尔</c:v>
                </c:pt>
                <c:pt idx="9">
                  <c:v>张林莫</c:v>
                </c:pt>
                <c:pt idx="10">
                  <c:v>陈吉鹏</c:v>
                </c:pt>
                <c:pt idx="11">
                  <c:v>卢日昇</c:v>
                </c:pt>
                <c:pt idx="12">
                  <c:v>吴佳锋</c:v>
                </c:pt>
                <c:pt idx="13">
                  <c:v>贡确拉珠</c:v>
                </c:pt>
                <c:pt idx="14">
                  <c:v>张博昱</c:v>
                </c:pt>
                <c:pt idx="15">
                  <c:v>张申浩</c:v>
                </c:pt>
                <c:pt idx="16">
                  <c:v>贺一鸣</c:v>
                </c:pt>
                <c:pt idx="17">
                  <c:v>章程琳</c:v>
                </c:pt>
                <c:pt idx="18">
                  <c:v>贾舜宇</c:v>
                </c:pt>
                <c:pt idx="19">
                  <c:v>董书贤</c:v>
                </c:pt>
                <c:pt idx="20">
                  <c:v>周子龙</c:v>
                </c:pt>
                <c:pt idx="21">
                  <c:v>张敏</c:v>
                </c:pt>
                <c:pt idx="22">
                  <c:v>贺宇星</c:v>
                </c:pt>
                <c:pt idx="23">
                  <c:v>张腾达</c:v>
                </c:pt>
                <c:pt idx="24">
                  <c:v>高帅帅</c:v>
                </c:pt>
                <c:pt idx="25">
                  <c:v>曹涵慧</c:v>
                </c:pt>
                <c:pt idx="26">
                  <c:v>胡格瀚</c:v>
                </c:pt>
                <c:pt idx="27">
                  <c:v>李飞宇</c:v>
                </c:pt>
                <c:pt idx="28">
                  <c:v>芦腾腾</c:v>
                </c:pt>
                <c:pt idx="29">
                  <c:v>马浩博</c:v>
                </c:pt>
                <c:pt idx="30">
                  <c:v>徐文韬</c:v>
                </c:pt>
                <c:pt idx="31">
                  <c:v>李宇洋</c:v>
                </c:pt>
                <c:pt idx="32">
                  <c:v>王家祥</c:v>
                </c:pt>
                <c:pt idx="33">
                  <c:v>杜晟泽</c:v>
                </c:pt>
                <c:pt idx="34">
                  <c:v>吴嘉浩</c:v>
                </c:pt>
                <c:pt idx="35">
                  <c:v>殷昊楠</c:v>
                </c:pt>
                <c:pt idx="36">
                  <c:v>袁裴泽</c:v>
                </c:pt>
                <c:pt idx="37">
                  <c:v>杜康</c:v>
                </c:pt>
                <c:pt idx="38">
                  <c:v>任霖飞</c:v>
                </c:pt>
                <c:pt idx="39">
                  <c:v>王涵</c:v>
                </c:pt>
                <c:pt idx="40">
                  <c:v>徐晨缘</c:v>
                </c:pt>
              </c:strCache>
            </c:strRef>
          </c:cat>
          <c:val>
            <c:numRef>
              <c:f>刘福杰积分!$B$2:$B$45</c:f>
              <c:numCache>
                <c:formatCode>General</c:formatCode>
                <c:ptCount val="44"/>
                <c:pt idx="0">
                  <c:v>0</c:v>
                </c:pt>
                <c:pt idx="1">
                  <c:v>30</c:v>
                </c:pt>
                <c:pt idx="2">
                  <c:v>30</c:v>
                </c:pt>
                <c:pt idx="3">
                  <c:v>54</c:v>
                </c:pt>
                <c:pt idx="4">
                  <c:v>54</c:v>
                </c:pt>
                <c:pt idx="5">
                  <c:v>60</c:v>
                </c:pt>
                <c:pt idx="6">
                  <c:v>60</c:v>
                </c:pt>
                <c:pt idx="7">
                  <c:v>75</c:v>
                </c:pt>
                <c:pt idx="8">
                  <c:v>75</c:v>
                </c:pt>
                <c:pt idx="9">
                  <c:v>75</c:v>
                </c:pt>
                <c:pt idx="10">
                  <c:v>78</c:v>
                </c:pt>
                <c:pt idx="11">
                  <c:v>81</c:v>
                </c:pt>
                <c:pt idx="12">
                  <c:v>84</c:v>
                </c:pt>
                <c:pt idx="13">
                  <c:v>87</c:v>
                </c:pt>
                <c:pt idx="14">
                  <c:v>88</c:v>
                </c:pt>
                <c:pt idx="15">
                  <c:v>89</c:v>
                </c:pt>
                <c:pt idx="16">
                  <c:v>90</c:v>
                </c:pt>
                <c:pt idx="17">
                  <c:v>90</c:v>
                </c:pt>
                <c:pt idx="18">
                  <c:v>94</c:v>
                </c:pt>
                <c:pt idx="19">
                  <c:v>94</c:v>
                </c:pt>
                <c:pt idx="20">
                  <c:v>96</c:v>
                </c:pt>
                <c:pt idx="21">
                  <c:v>98</c:v>
                </c:pt>
                <c:pt idx="22">
                  <c:v>98</c:v>
                </c:pt>
                <c:pt idx="23">
                  <c:v>98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CB-476B-9F61-505DF09F3CD3}"/>
            </c:ext>
          </c:extLst>
        </c:ser>
        <c:ser>
          <c:idx val="1"/>
          <c:order val="1"/>
          <c:tx>
            <c:strRef>
              <c:f>刘福杰积分!$C$1</c:f>
              <c:strCache>
                <c:ptCount val="1"/>
                <c:pt idx="0">
                  <c:v>期中成绩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刘福杰积分!$A$2:$A$45</c:f>
              <c:strCache>
                <c:ptCount val="41"/>
                <c:pt idx="0">
                  <c:v>朱文超</c:v>
                </c:pt>
                <c:pt idx="1">
                  <c:v>乃斯热拉·于书甫</c:v>
                </c:pt>
                <c:pt idx="2">
                  <c:v>马春瑞</c:v>
                </c:pt>
                <c:pt idx="3">
                  <c:v>王豪</c:v>
                </c:pt>
                <c:pt idx="4">
                  <c:v>何文斌</c:v>
                </c:pt>
                <c:pt idx="5">
                  <c:v>左瑞</c:v>
                </c:pt>
                <c:pt idx="6">
                  <c:v>王超越</c:v>
                </c:pt>
                <c:pt idx="7">
                  <c:v>杨晨</c:v>
                </c:pt>
                <c:pt idx="8">
                  <c:v>秦卓尔</c:v>
                </c:pt>
                <c:pt idx="9">
                  <c:v>张林莫</c:v>
                </c:pt>
                <c:pt idx="10">
                  <c:v>陈吉鹏</c:v>
                </c:pt>
                <c:pt idx="11">
                  <c:v>卢日昇</c:v>
                </c:pt>
                <c:pt idx="12">
                  <c:v>吴佳锋</c:v>
                </c:pt>
                <c:pt idx="13">
                  <c:v>贡确拉珠</c:v>
                </c:pt>
                <c:pt idx="14">
                  <c:v>张博昱</c:v>
                </c:pt>
                <c:pt idx="15">
                  <c:v>张申浩</c:v>
                </c:pt>
                <c:pt idx="16">
                  <c:v>贺一鸣</c:v>
                </c:pt>
                <c:pt idx="17">
                  <c:v>章程琳</c:v>
                </c:pt>
                <c:pt idx="18">
                  <c:v>贾舜宇</c:v>
                </c:pt>
                <c:pt idx="19">
                  <c:v>董书贤</c:v>
                </c:pt>
                <c:pt idx="20">
                  <c:v>周子龙</c:v>
                </c:pt>
                <c:pt idx="21">
                  <c:v>张敏</c:v>
                </c:pt>
                <c:pt idx="22">
                  <c:v>贺宇星</c:v>
                </c:pt>
                <c:pt idx="23">
                  <c:v>张腾达</c:v>
                </c:pt>
                <c:pt idx="24">
                  <c:v>高帅帅</c:v>
                </c:pt>
                <c:pt idx="25">
                  <c:v>曹涵慧</c:v>
                </c:pt>
                <c:pt idx="26">
                  <c:v>胡格瀚</c:v>
                </c:pt>
                <c:pt idx="27">
                  <c:v>李飞宇</c:v>
                </c:pt>
                <c:pt idx="28">
                  <c:v>芦腾腾</c:v>
                </c:pt>
                <c:pt idx="29">
                  <c:v>马浩博</c:v>
                </c:pt>
                <c:pt idx="30">
                  <c:v>徐文韬</c:v>
                </c:pt>
                <c:pt idx="31">
                  <c:v>李宇洋</c:v>
                </c:pt>
                <c:pt idx="32">
                  <c:v>王家祥</c:v>
                </c:pt>
                <c:pt idx="33">
                  <c:v>杜晟泽</c:v>
                </c:pt>
                <c:pt idx="34">
                  <c:v>吴嘉浩</c:v>
                </c:pt>
                <c:pt idx="35">
                  <c:v>殷昊楠</c:v>
                </c:pt>
                <c:pt idx="36">
                  <c:v>袁裴泽</c:v>
                </c:pt>
                <c:pt idx="37">
                  <c:v>杜康</c:v>
                </c:pt>
                <c:pt idx="38">
                  <c:v>任霖飞</c:v>
                </c:pt>
                <c:pt idx="39">
                  <c:v>王涵</c:v>
                </c:pt>
                <c:pt idx="40">
                  <c:v>徐晨缘</c:v>
                </c:pt>
              </c:strCache>
            </c:strRef>
          </c:cat>
          <c:val>
            <c:numRef>
              <c:f>刘福杰积分!$C$2:$C$45</c:f>
              <c:numCache>
                <c:formatCode>General</c:formatCode>
                <c:ptCount val="44"/>
                <c:pt idx="0">
                  <c:v>0</c:v>
                </c:pt>
                <c:pt idx="1">
                  <c:v>6</c:v>
                </c:pt>
                <c:pt idx="2">
                  <c:v>75</c:v>
                </c:pt>
                <c:pt idx="3">
                  <c:v>39</c:v>
                </c:pt>
                <c:pt idx="4">
                  <c:v>55</c:v>
                </c:pt>
                <c:pt idx="5">
                  <c:v>67</c:v>
                </c:pt>
                <c:pt idx="6">
                  <c:v>85</c:v>
                </c:pt>
                <c:pt idx="7">
                  <c:v>0</c:v>
                </c:pt>
                <c:pt idx="8">
                  <c:v>75</c:v>
                </c:pt>
                <c:pt idx="9">
                  <c:v>100</c:v>
                </c:pt>
                <c:pt idx="10">
                  <c:v>95</c:v>
                </c:pt>
                <c:pt idx="11">
                  <c:v>90</c:v>
                </c:pt>
                <c:pt idx="12">
                  <c:v>95</c:v>
                </c:pt>
                <c:pt idx="13">
                  <c:v>30</c:v>
                </c:pt>
                <c:pt idx="14">
                  <c:v>91.3</c:v>
                </c:pt>
                <c:pt idx="15">
                  <c:v>90</c:v>
                </c:pt>
                <c:pt idx="16">
                  <c:v>90</c:v>
                </c:pt>
                <c:pt idx="17">
                  <c:v>90</c:v>
                </c:pt>
                <c:pt idx="18">
                  <c:v>82.5</c:v>
                </c:pt>
                <c:pt idx="19">
                  <c:v>90</c:v>
                </c:pt>
                <c:pt idx="20">
                  <c:v>100</c:v>
                </c:pt>
                <c:pt idx="21">
                  <c:v>54</c:v>
                </c:pt>
                <c:pt idx="22">
                  <c:v>90</c:v>
                </c:pt>
                <c:pt idx="23">
                  <c:v>95</c:v>
                </c:pt>
                <c:pt idx="24">
                  <c:v>55</c:v>
                </c:pt>
                <c:pt idx="25">
                  <c:v>75</c:v>
                </c:pt>
                <c:pt idx="26">
                  <c:v>75</c:v>
                </c:pt>
                <c:pt idx="27">
                  <c:v>75</c:v>
                </c:pt>
                <c:pt idx="28">
                  <c:v>75</c:v>
                </c:pt>
                <c:pt idx="29">
                  <c:v>75</c:v>
                </c:pt>
                <c:pt idx="30">
                  <c:v>82.5</c:v>
                </c:pt>
                <c:pt idx="31">
                  <c:v>90</c:v>
                </c:pt>
                <c:pt idx="32">
                  <c:v>92.5</c:v>
                </c:pt>
                <c:pt idx="33">
                  <c:v>95</c:v>
                </c:pt>
                <c:pt idx="34">
                  <c:v>95</c:v>
                </c:pt>
                <c:pt idx="35">
                  <c:v>95</c:v>
                </c:pt>
                <c:pt idx="36">
                  <c:v>95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CB-476B-9F61-505DF09F3CD3}"/>
            </c:ext>
          </c:extLst>
        </c:ser>
        <c:ser>
          <c:idx val="2"/>
          <c:order val="2"/>
          <c:tx>
            <c:strRef>
              <c:f>刘福杰积分!$I$1</c:f>
              <c:strCache>
                <c:ptCount val="1"/>
                <c:pt idx="0">
                  <c:v>总积分归一化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刘福杰积分!$A$2:$A$45</c:f>
              <c:strCache>
                <c:ptCount val="41"/>
                <c:pt idx="0">
                  <c:v>朱文超</c:v>
                </c:pt>
                <c:pt idx="1">
                  <c:v>乃斯热拉·于书甫</c:v>
                </c:pt>
                <c:pt idx="2">
                  <c:v>马春瑞</c:v>
                </c:pt>
                <c:pt idx="3">
                  <c:v>王豪</c:v>
                </c:pt>
                <c:pt idx="4">
                  <c:v>何文斌</c:v>
                </c:pt>
                <c:pt idx="5">
                  <c:v>左瑞</c:v>
                </c:pt>
                <c:pt idx="6">
                  <c:v>王超越</c:v>
                </c:pt>
                <c:pt idx="7">
                  <c:v>杨晨</c:v>
                </c:pt>
                <c:pt idx="8">
                  <c:v>秦卓尔</c:v>
                </c:pt>
                <c:pt idx="9">
                  <c:v>张林莫</c:v>
                </c:pt>
                <c:pt idx="10">
                  <c:v>陈吉鹏</c:v>
                </c:pt>
                <c:pt idx="11">
                  <c:v>卢日昇</c:v>
                </c:pt>
                <c:pt idx="12">
                  <c:v>吴佳锋</c:v>
                </c:pt>
                <c:pt idx="13">
                  <c:v>贡确拉珠</c:v>
                </c:pt>
                <c:pt idx="14">
                  <c:v>张博昱</c:v>
                </c:pt>
                <c:pt idx="15">
                  <c:v>张申浩</c:v>
                </c:pt>
                <c:pt idx="16">
                  <c:v>贺一鸣</c:v>
                </c:pt>
                <c:pt idx="17">
                  <c:v>章程琳</c:v>
                </c:pt>
                <c:pt idx="18">
                  <c:v>贾舜宇</c:v>
                </c:pt>
                <c:pt idx="19">
                  <c:v>董书贤</c:v>
                </c:pt>
                <c:pt idx="20">
                  <c:v>周子龙</c:v>
                </c:pt>
                <c:pt idx="21">
                  <c:v>张敏</c:v>
                </c:pt>
                <c:pt idx="22">
                  <c:v>贺宇星</c:v>
                </c:pt>
                <c:pt idx="23">
                  <c:v>张腾达</c:v>
                </c:pt>
                <c:pt idx="24">
                  <c:v>高帅帅</c:v>
                </c:pt>
                <c:pt idx="25">
                  <c:v>曹涵慧</c:v>
                </c:pt>
                <c:pt idx="26">
                  <c:v>胡格瀚</c:v>
                </c:pt>
                <c:pt idx="27">
                  <c:v>李飞宇</c:v>
                </c:pt>
                <c:pt idx="28">
                  <c:v>芦腾腾</c:v>
                </c:pt>
                <c:pt idx="29">
                  <c:v>马浩博</c:v>
                </c:pt>
                <c:pt idx="30">
                  <c:v>徐文韬</c:v>
                </c:pt>
                <c:pt idx="31">
                  <c:v>李宇洋</c:v>
                </c:pt>
                <c:pt idx="32">
                  <c:v>王家祥</c:v>
                </c:pt>
                <c:pt idx="33">
                  <c:v>杜晟泽</c:v>
                </c:pt>
                <c:pt idx="34">
                  <c:v>吴嘉浩</c:v>
                </c:pt>
                <c:pt idx="35">
                  <c:v>殷昊楠</c:v>
                </c:pt>
                <c:pt idx="36">
                  <c:v>袁裴泽</c:v>
                </c:pt>
                <c:pt idx="37">
                  <c:v>杜康</c:v>
                </c:pt>
                <c:pt idx="38">
                  <c:v>任霖飞</c:v>
                </c:pt>
                <c:pt idx="39">
                  <c:v>王涵</c:v>
                </c:pt>
                <c:pt idx="40">
                  <c:v>徐晨缘</c:v>
                </c:pt>
              </c:strCache>
            </c:strRef>
          </c:cat>
          <c:val>
            <c:numRef>
              <c:f>刘福杰积分!$I$2:$I$45</c:f>
              <c:numCache>
                <c:formatCode>General</c:formatCode>
                <c:ptCount val="44"/>
                <c:pt idx="0">
                  <c:v>6.2745098039215685</c:v>
                </c:pt>
                <c:pt idx="1">
                  <c:v>0</c:v>
                </c:pt>
                <c:pt idx="2">
                  <c:v>7.0588235294117645</c:v>
                </c:pt>
                <c:pt idx="3">
                  <c:v>57.411764705882348</c:v>
                </c:pt>
                <c:pt idx="4">
                  <c:v>32.549019607843135</c:v>
                </c:pt>
                <c:pt idx="5">
                  <c:v>24.444444423529411</c:v>
                </c:pt>
                <c:pt idx="6">
                  <c:v>30.588235294117649</c:v>
                </c:pt>
                <c:pt idx="7">
                  <c:v>73.490196078431367</c:v>
                </c:pt>
                <c:pt idx="8">
                  <c:v>62.222222180392151</c:v>
                </c:pt>
                <c:pt idx="9">
                  <c:v>51.764705882352949</c:v>
                </c:pt>
                <c:pt idx="10">
                  <c:v>44.784313725490193</c:v>
                </c:pt>
                <c:pt idx="11">
                  <c:v>75.017740454901954</c:v>
                </c:pt>
                <c:pt idx="12">
                  <c:v>66.352941176470594</c:v>
                </c:pt>
                <c:pt idx="13">
                  <c:v>14.117647058823529</c:v>
                </c:pt>
                <c:pt idx="14">
                  <c:v>54.666666666666664</c:v>
                </c:pt>
                <c:pt idx="15">
                  <c:v>48.104575121568629</c:v>
                </c:pt>
                <c:pt idx="16">
                  <c:v>27.843137254901961</c:v>
                </c:pt>
                <c:pt idx="17">
                  <c:v>48.627450980392155</c:v>
                </c:pt>
                <c:pt idx="18">
                  <c:v>53.647058823529413</c:v>
                </c:pt>
                <c:pt idx="19">
                  <c:v>43.921568627450981</c:v>
                </c:pt>
                <c:pt idx="20">
                  <c:v>54.924369725490195</c:v>
                </c:pt>
                <c:pt idx="21">
                  <c:v>81.568627450980387</c:v>
                </c:pt>
                <c:pt idx="22">
                  <c:v>51.13725490196078</c:v>
                </c:pt>
                <c:pt idx="23">
                  <c:v>55.2156862745098</c:v>
                </c:pt>
                <c:pt idx="24">
                  <c:v>46.980392156862742</c:v>
                </c:pt>
                <c:pt idx="25">
                  <c:v>56.470588235294116</c:v>
                </c:pt>
                <c:pt idx="26">
                  <c:v>42.196078431372548</c:v>
                </c:pt>
                <c:pt idx="27">
                  <c:v>53.803921568627459</c:v>
                </c:pt>
                <c:pt idx="28">
                  <c:v>18.823529411764707</c:v>
                </c:pt>
                <c:pt idx="29">
                  <c:v>32.836601286274515</c:v>
                </c:pt>
                <c:pt idx="30">
                  <c:v>26.274509803921571</c:v>
                </c:pt>
                <c:pt idx="31">
                  <c:v>48.313725490196077</c:v>
                </c:pt>
                <c:pt idx="32">
                  <c:v>59.327731090196082</c:v>
                </c:pt>
                <c:pt idx="33">
                  <c:v>39.294117647058826</c:v>
                </c:pt>
                <c:pt idx="34">
                  <c:v>77.594771199999997</c:v>
                </c:pt>
                <c:pt idx="35">
                  <c:v>32.156862745098039</c:v>
                </c:pt>
                <c:pt idx="36">
                  <c:v>90.364145725490204</c:v>
                </c:pt>
                <c:pt idx="37">
                  <c:v>68.235294117647058</c:v>
                </c:pt>
                <c:pt idx="38">
                  <c:v>64.403361411764706</c:v>
                </c:pt>
                <c:pt idx="39">
                  <c:v>100</c:v>
                </c:pt>
                <c:pt idx="40">
                  <c:v>97.254901960784309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5CB-476B-9F61-505DF09F3C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2936576"/>
        <c:axId val="212938112"/>
      </c:lineChart>
      <c:catAx>
        <c:axId val="212936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938112"/>
        <c:crosses val="autoZero"/>
        <c:auto val="1"/>
        <c:lblAlgn val="ctr"/>
        <c:lblOffset val="100"/>
        <c:noMultiLvlLbl val="0"/>
      </c:catAx>
      <c:valAx>
        <c:axId val="212938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936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baseline="0" dirty="0" smtClean="0"/>
              <a:t>D </a:t>
            </a:r>
            <a:r>
              <a:rPr lang="zh-CN" altLang="en-US" sz="1800" b="1" i="0" baseline="0" dirty="0" smtClean="0"/>
              <a:t>班级</a:t>
            </a:r>
            <a:endParaRPr lang="zh-CN" altLang="en-US" sz="1800" b="1" i="0" baseline="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刘福杰积分!$B$1</c:f>
              <c:strCache>
                <c:ptCount val="1"/>
                <c:pt idx="0">
                  <c:v>期末成绩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刘福杰积分!$A$2:$A$46</c:f>
              <c:strCache>
                <c:ptCount val="41"/>
                <c:pt idx="0">
                  <c:v>朱文超</c:v>
                </c:pt>
                <c:pt idx="1">
                  <c:v>乃斯热拉·于书甫</c:v>
                </c:pt>
                <c:pt idx="2">
                  <c:v>马春瑞</c:v>
                </c:pt>
                <c:pt idx="3">
                  <c:v>王豪</c:v>
                </c:pt>
                <c:pt idx="4">
                  <c:v>何文斌</c:v>
                </c:pt>
                <c:pt idx="5">
                  <c:v>左瑞</c:v>
                </c:pt>
                <c:pt idx="6">
                  <c:v>王超越</c:v>
                </c:pt>
                <c:pt idx="7">
                  <c:v>杨晨</c:v>
                </c:pt>
                <c:pt idx="8">
                  <c:v>秦卓尔</c:v>
                </c:pt>
                <c:pt idx="9">
                  <c:v>张林莫</c:v>
                </c:pt>
                <c:pt idx="10">
                  <c:v>陈吉鹏</c:v>
                </c:pt>
                <c:pt idx="11">
                  <c:v>卢日昇</c:v>
                </c:pt>
                <c:pt idx="12">
                  <c:v>吴佳锋</c:v>
                </c:pt>
                <c:pt idx="13">
                  <c:v>贡确拉珠</c:v>
                </c:pt>
                <c:pt idx="14">
                  <c:v>张博昱</c:v>
                </c:pt>
                <c:pt idx="15">
                  <c:v>张申浩</c:v>
                </c:pt>
                <c:pt idx="16">
                  <c:v>贺一鸣</c:v>
                </c:pt>
                <c:pt idx="17">
                  <c:v>章程琳</c:v>
                </c:pt>
                <c:pt idx="18">
                  <c:v>贾舜宇</c:v>
                </c:pt>
                <c:pt idx="19">
                  <c:v>董书贤</c:v>
                </c:pt>
                <c:pt idx="20">
                  <c:v>周子龙</c:v>
                </c:pt>
                <c:pt idx="21">
                  <c:v>张敏</c:v>
                </c:pt>
                <c:pt idx="22">
                  <c:v>贺宇星</c:v>
                </c:pt>
                <c:pt idx="23">
                  <c:v>张腾达</c:v>
                </c:pt>
                <c:pt idx="24">
                  <c:v>高帅帅</c:v>
                </c:pt>
                <c:pt idx="25">
                  <c:v>曹涵慧</c:v>
                </c:pt>
                <c:pt idx="26">
                  <c:v>胡格瀚</c:v>
                </c:pt>
                <c:pt idx="27">
                  <c:v>李飞宇</c:v>
                </c:pt>
                <c:pt idx="28">
                  <c:v>芦腾腾</c:v>
                </c:pt>
                <c:pt idx="29">
                  <c:v>马浩博</c:v>
                </c:pt>
                <c:pt idx="30">
                  <c:v>徐文韬</c:v>
                </c:pt>
                <c:pt idx="31">
                  <c:v>李宇洋</c:v>
                </c:pt>
                <c:pt idx="32">
                  <c:v>王家祥</c:v>
                </c:pt>
                <c:pt idx="33">
                  <c:v>杜晟泽</c:v>
                </c:pt>
                <c:pt idx="34">
                  <c:v>吴嘉浩</c:v>
                </c:pt>
                <c:pt idx="35">
                  <c:v>殷昊楠</c:v>
                </c:pt>
                <c:pt idx="36">
                  <c:v>袁裴泽</c:v>
                </c:pt>
                <c:pt idx="37">
                  <c:v>杜康</c:v>
                </c:pt>
                <c:pt idx="38">
                  <c:v>任霖飞</c:v>
                </c:pt>
                <c:pt idx="39">
                  <c:v>王涵</c:v>
                </c:pt>
                <c:pt idx="40">
                  <c:v>徐晨缘</c:v>
                </c:pt>
              </c:strCache>
            </c:strRef>
          </c:cat>
          <c:val>
            <c:numRef>
              <c:f>刘福杰积分!$B$2:$B$46</c:f>
              <c:numCache>
                <c:formatCode>General</c:formatCode>
                <c:ptCount val="45"/>
                <c:pt idx="0">
                  <c:v>0</c:v>
                </c:pt>
                <c:pt idx="1">
                  <c:v>30</c:v>
                </c:pt>
                <c:pt idx="2">
                  <c:v>30</c:v>
                </c:pt>
                <c:pt idx="3">
                  <c:v>54</c:v>
                </c:pt>
                <c:pt idx="4">
                  <c:v>54</c:v>
                </c:pt>
                <c:pt idx="5">
                  <c:v>60</c:v>
                </c:pt>
                <c:pt idx="6">
                  <c:v>60</c:v>
                </c:pt>
                <c:pt idx="7">
                  <c:v>75</c:v>
                </c:pt>
                <c:pt idx="8">
                  <c:v>75</c:v>
                </c:pt>
                <c:pt idx="9">
                  <c:v>75</c:v>
                </c:pt>
                <c:pt idx="10">
                  <c:v>78</c:v>
                </c:pt>
                <c:pt idx="11">
                  <c:v>81</c:v>
                </c:pt>
                <c:pt idx="12">
                  <c:v>84</c:v>
                </c:pt>
                <c:pt idx="13">
                  <c:v>87</c:v>
                </c:pt>
                <c:pt idx="14">
                  <c:v>88</c:v>
                </c:pt>
                <c:pt idx="15">
                  <c:v>89</c:v>
                </c:pt>
                <c:pt idx="16">
                  <c:v>90</c:v>
                </c:pt>
                <c:pt idx="17">
                  <c:v>90</c:v>
                </c:pt>
                <c:pt idx="18">
                  <c:v>94</c:v>
                </c:pt>
                <c:pt idx="19">
                  <c:v>94</c:v>
                </c:pt>
                <c:pt idx="20">
                  <c:v>96</c:v>
                </c:pt>
                <c:pt idx="21">
                  <c:v>98</c:v>
                </c:pt>
                <c:pt idx="22">
                  <c:v>98</c:v>
                </c:pt>
                <c:pt idx="23">
                  <c:v>98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72-47CB-A412-8DC09A85595A}"/>
            </c:ext>
          </c:extLst>
        </c:ser>
        <c:ser>
          <c:idx val="1"/>
          <c:order val="1"/>
          <c:tx>
            <c:strRef>
              <c:f>刘福杰积分!$J$1</c:f>
              <c:strCache>
                <c:ptCount val="1"/>
                <c:pt idx="0">
                  <c:v>在线测试积分归一化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刘福杰积分!$A$2:$A$46</c:f>
              <c:strCache>
                <c:ptCount val="41"/>
                <c:pt idx="0">
                  <c:v>朱文超</c:v>
                </c:pt>
                <c:pt idx="1">
                  <c:v>乃斯热拉·于书甫</c:v>
                </c:pt>
                <c:pt idx="2">
                  <c:v>马春瑞</c:v>
                </c:pt>
                <c:pt idx="3">
                  <c:v>王豪</c:v>
                </c:pt>
                <c:pt idx="4">
                  <c:v>何文斌</c:v>
                </c:pt>
                <c:pt idx="5">
                  <c:v>左瑞</c:v>
                </c:pt>
                <c:pt idx="6">
                  <c:v>王超越</c:v>
                </c:pt>
                <c:pt idx="7">
                  <c:v>杨晨</c:v>
                </c:pt>
                <c:pt idx="8">
                  <c:v>秦卓尔</c:v>
                </c:pt>
                <c:pt idx="9">
                  <c:v>张林莫</c:v>
                </c:pt>
                <c:pt idx="10">
                  <c:v>陈吉鹏</c:v>
                </c:pt>
                <c:pt idx="11">
                  <c:v>卢日昇</c:v>
                </c:pt>
                <c:pt idx="12">
                  <c:v>吴佳锋</c:v>
                </c:pt>
                <c:pt idx="13">
                  <c:v>贡确拉珠</c:v>
                </c:pt>
                <c:pt idx="14">
                  <c:v>张博昱</c:v>
                </c:pt>
                <c:pt idx="15">
                  <c:v>张申浩</c:v>
                </c:pt>
                <c:pt idx="16">
                  <c:v>贺一鸣</c:v>
                </c:pt>
                <c:pt idx="17">
                  <c:v>章程琳</c:v>
                </c:pt>
                <c:pt idx="18">
                  <c:v>贾舜宇</c:v>
                </c:pt>
                <c:pt idx="19">
                  <c:v>董书贤</c:v>
                </c:pt>
                <c:pt idx="20">
                  <c:v>周子龙</c:v>
                </c:pt>
                <c:pt idx="21">
                  <c:v>张敏</c:v>
                </c:pt>
                <c:pt idx="22">
                  <c:v>贺宇星</c:v>
                </c:pt>
                <c:pt idx="23">
                  <c:v>张腾达</c:v>
                </c:pt>
                <c:pt idx="24">
                  <c:v>高帅帅</c:v>
                </c:pt>
                <c:pt idx="25">
                  <c:v>曹涵慧</c:v>
                </c:pt>
                <c:pt idx="26">
                  <c:v>胡格瀚</c:v>
                </c:pt>
                <c:pt idx="27">
                  <c:v>李飞宇</c:v>
                </c:pt>
                <c:pt idx="28">
                  <c:v>芦腾腾</c:v>
                </c:pt>
                <c:pt idx="29">
                  <c:v>马浩博</c:v>
                </c:pt>
                <c:pt idx="30">
                  <c:v>徐文韬</c:v>
                </c:pt>
                <c:pt idx="31">
                  <c:v>李宇洋</c:v>
                </c:pt>
                <c:pt idx="32">
                  <c:v>王家祥</c:v>
                </c:pt>
                <c:pt idx="33">
                  <c:v>杜晟泽</c:v>
                </c:pt>
                <c:pt idx="34">
                  <c:v>吴嘉浩</c:v>
                </c:pt>
                <c:pt idx="35">
                  <c:v>殷昊楠</c:v>
                </c:pt>
                <c:pt idx="36">
                  <c:v>袁裴泽</c:v>
                </c:pt>
                <c:pt idx="37">
                  <c:v>杜康</c:v>
                </c:pt>
                <c:pt idx="38">
                  <c:v>任霖飞</c:v>
                </c:pt>
                <c:pt idx="39">
                  <c:v>王涵</c:v>
                </c:pt>
                <c:pt idx="40">
                  <c:v>徐晨缘</c:v>
                </c:pt>
              </c:strCache>
            </c:strRef>
          </c:cat>
          <c:val>
            <c:numRef>
              <c:f>刘福杰积分!$J$2:$J$46</c:f>
              <c:numCache>
                <c:formatCode>General</c:formatCode>
                <c:ptCount val="45"/>
                <c:pt idx="0">
                  <c:v>0</c:v>
                </c:pt>
                <c:pt idx="1">
                  <c:v>0</c:v>
                </c:pt>
                <c:pt idx="2">
                  <c:v>7.1713147410358573</c:v>
                </c:pt>
                <c:pt idx="3">
                  <c:v>53.545816733067731</c:v>
                </c:pt>
                <c:pt idx="4">
                  <c:v>28.286852589641438</c:v>
                </c:pt>
                <c:pt idx="5">
                  <c:v>24.833997322709163</c:v>
                </c:pt>
                <c:pt idx="6">
                  <c:v>16.733067729083665</c:v>
                </c:pt>
                <c:pt idx="7">
                  <c:v>74.661354581673308</c:v>
                </c:pt>
                <c:pt idx="8">
                  <c:v>58.432934884462149</c:v>
                </c:pt>
                <c:pt idx="9">
                  <c:v>50.996015936254977</c:v>
                </c:pt>
                <c:pt idx="10">
                  <c:v>43.904382470119522</c:v>
                </c:pt>
                <c:pt idx="11">
                  <c:v>73.025991298804783</c:v>
                </c:pt>
                <c:pt idx="12">
                  <c:v>61.035856573705182</c:v>
                </c:pt>
                <c:pt idx="13">
                  <c:v>11.155378486055776</c:v>
                </c:pt>
                <c:pt idx="14">
                  <c:v>55.537848605577686</c:v>
                </c:pt>
                <c:pt idx="15">
                  <c:v>42.496679904382468</c:v>
                </c:pt>
                <c:pt idx="16">
                  <c:v>26.693227091633464</c:v>
                </c:pt>
                <c:pt idx="17">
                  <c:v>47.808764940239044</c:v>
                </c:pt>
                <c:pt idx="18">
                  <c:v>54.501992031872518</c:v>
                </c:pt>
                <c:pt idx="19">
                  <c:v>43.027888446215137</c:v>
                </c:pt>
                <c:pt idx="20">
                  <c:v>55.799658486055783</c:v>
                </c:pt>
                <c:pt idx="21">
                  <c:v>76.494023904382473</c:v>
                </c:pt>
                <c:pt idx="22">
                  <c:v>50.358565737051798</c:v>
                </c:pt>
                <c:pt idx="23">
                  <c:v>56.095617529880485</c:v>
                </c:pt>
                <c:pt idx="24">
                  <c:v>36.573705179282868</c:v>
                </c:pt>
                <c:pt idx="25">
                  <c:v>57.370517928286858</c:v>
                </c:pt>
                <c:pt idx="26">
                  <c:v>42.868525896414347</c:v>
                </c:pt>
                <c:pt idx="27">
                  <c:v>38.725099601593627</c:v>
                </c:pt>
                <c:pt idx="28">
                  <c:v>19.123505976095618</c:v>
                </c:pt>
                <c:pt idx="29">
                  <c:v>23.798140749003981</c:v>
                </c:pt>
                <c:pt idx="30">
                  <c:v>26.693227091633464</c:v>
                </c:pt>
                <c:pt idx="31">
                  <c:v>47.490039840637451</c:v>
                </c:pt>
                <c:pt idx="32">
                  <c:v>60.273192940239042</c:v>
                </c:pt>
                <c:pt idx="33">
                  <c:v>39.920318725099605</c:v>
                </c:pt>
                <c:pt idx="34">
                  <c:v>77.237715760956178</c:v>
                </c:pt>
                <c:pt idx="35">
                  <c:v>32.669322709163346</c:v>
                </c:pt>
                <c:pt idx="36">
                  <c:v>87.023335298804781</c:v>
                </c:pt>
                <c:pt idx="37">
                  <c:v>69.322709163346616</c:v>
                </c:pt>
                <c:pt idx="38">
                  <c:v>63.836084302788841</c:v>
                </c:pt>
                <c:pt idx="39">
                  <c:v>100</c:v>
                </c:pt>
                <c:pt idx="40">
                  <c:v>97.211155378486055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72-47CB-A412-8DC09A8559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2986112"/>
        <c:axId val="212992000"/>
      </c:lineChart>
      <c:catAx>
        <c:axId val="212986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992000"/>
        <c:crosses val="autoZero"/>
        <c:auto val="1"/>
        <c:lblAlgn val="ctr"/>
        <c:lblOffset val="100"/>
        <c:noMultiLvlLbl val="0"/>
      </c:catAx>
      <c:valAx>
        <c:axId val="212992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986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baseline="0" dirty="0" smtClean="0"/>
              <a:t>E</a:t>
            </a:r>
            <a:r>
              <a:rPr lang="zh-CN" altLang="en-US" sz="1800" b="1" i="0" baseline="0" dirty="0" smtClean="0"/>
              <a:t>班级</a:t>
            </a:r>
            <a:endParaRPr lang="zh-CN" altLang="en-US" sz="1800" b="1" i="0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贾文积分!$B$1</c:f>
              <c:strCache>
                <c:ptCount val="1"/>
                <c:pt idx="0">
                  <c:v>期末成绩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贾文积分!$A$2:$A$104</c:f>
              <c:strCache>
                <c:ptCount val="99"/>
                <c:pt idx="0">
                  <c:v>廖峰光</c:v>
                </c:pt>
                <c:pt idx="1">
                  <c:v>李素娟</c:v>
                </c:pt>
                <c:pt idx="2">
                  <c:v>马绍瑜</c:v>
                </c:pt>
                <c:pt idx="3">
                  <c:v>杨鑫海</c:v>
                </c:pt>
                <c:pt idx="4">
                  <c:v>刘龙刚</c:v>
                </c:pt>
                <c:pt idx="5">
                  <c:v>董宝凯</c:v>
                </c:pt>
                <c:pt idx="6">
                  <c:v>张俊男</c:v>
                </c:pt>
                <c:pt idx="7">
                  <c:v>买迪娜·买吐送</c:v>
                </c:pt>
                <c:pt idx="8">
                  <c:v>丁一洋</c:v>
                </c:pt>
                <c:pt idx="9">
                  <c:v>沙尔扎德·多力坤</c:v>
                </c:pt>
                <c:pt idx="10">
                  <c:v>马彦虎</c:v>
                </c:pt>
                <c:pt idx="11">
                  <c:v>高铭</c:v>
                </c:pt>
                <c:pt idx="12">
                  <c:v>杜景涛</c:v>
                </c:pt>
                <c:pt idx="13">
                  <c:v>李瀚林</c:v>
                </c:pt>
                <c:pt idx="14">
                  <c:v>齐琪</c:v>
                </c:pt>
                <c:pt idx="15">
                  <c:v>刘欣</c:v>
                </c:pt>
                <c:pt idx="16">
                  <c:v>吕思勤</c:v>
                </c:pt>
                <c:pt idx="17">
                  <c:v>王祎璠</c:v>
                </c:pt>
                <c:pt idx="18">
                  <c:v>赵汉莹</c:v>
                </c:pt>
                <c:pt idx="19">
                  <c:v>孟雨潼</c:v>
                </c:pt>
                <c:pt idx="20">
                  <c:v>彭宇飞</c:v>
                </c:pt>
                <c:pt idx="21">
                  <c:v>李宇辰</c:v>
                </c:pt>
                <c:pt idx="22">
                  <c:v>苏彬彬</c:v>
                </c:pt>
                <c:pt idx="23">
                  <c:v>赵泉露</c:v>
                </c:pt>
                <c:pt idx="24">
                  <c:v>钱宇</c:v>
                </c:pt>
                <c:pt idx="25">
                  <c:v>程泽东</c:v>
                </c:pt>
                <c:pt idx="26">
                  <c:v>贾瑞凯</c:v>
                </c:pt>
                <c:pt idx="27">
                  <c:v>刘菲</c:v>
                </c:pt>
                <c:pt idx="28">
                  <c:v>王辰宇</c:v>
                </c:pt>
                <c:pt idx="29">
                  <c:v>李泽辉</c:v>
                </c:pt>
                <c:pt idx="30">
                  <c:v>龙翔</c:v>
                </c:pt>
                <c:pt idx="31">
                  <c:v>叶先华</c:v>
                </c:pt>
                <c:pt idx="32">
                  <c:v>梁鸿艺</c:v>
                </c:pt>
                <c:pt idx="33">
                  <c:v>阎肃</c:v>
                </c:pt>
                <c:pt idx="34">
                  <c:v>李恒博</c:v>
                </c:pt>
                <c:pt idx="35">
                  <c:v>问好</c:v>
                </c:pt>
                <c:pt idx="36">
                  <c:v>张宇航</c:v>
                </c:pt>
                <c:pt idx="37">
                  <c:v>田野</c:v>
                </c:pt>
                <c:pt idx="38">
                  <c:v>夏昕怡</c:v>
                </c:pt>
                <c:pt idx="39">
                  <c:v>马泽帅</c:v>
                </c:pt>
                <c:pt idx="40">
                  <c:v>龙雪丹</c:v>
                </c:pt>
                <c:pt idx="41">
                  <c:v>姚炫竹</c:v>
                </c:pt>
                <c:pt idx="42">
                  <c:v>薛毅松</c:v>
                </c:pt>
                <c:pt idx="43">
                  <c:v>孙柯鑫</c:v>
                </c:pt>
                <c:pt idx="44">
                  <c:v>刘泽熙</c:v>
                </c:pt>
                <c:pt idx="45">
                  <c:v>李盼奇</c:v>
                </c:pt>
                <c:pt idx="46">
                  <c:v>刘力帆</c:v>
                </c:pt>
                <c:pt idx="47">
                  <c:v>夏阳</c:v>
                </c:pt>
                <c:pt idx="48">
                  <c:v>吕陆</c:v>
                </c:pt>
                <c:pt idx="49">
                  <c:v>陈长浩</c:v>
                </c:pt>
                <c:pt idx="50">
                  <c:v>苏航</c:v>
                </c:pt>
                <c:pt idx="51">
                  <c:v>晏兴龙</c:v>
                </c:pt>
                <c:pt idx="52">
                  <c:v>朱锐轩</c:v>
                </c:pt>
                <c:pt idx="53">
                  <c:v>陈智威</c:v>
                </c:pt>
                <c:pt idx="54">
                  <c:v>崔政博</c:v>
                </c:pt>
                <c:pt idx="55">
                  <c:v>张杨雨川</c:v>
                </c:pt>
                <c:pt idx="56">
                  <c:v>安文</c:v>
                </c:pt>
                <c:pt idx="57">
                  <c:v>刘阳</c:v>
                </c:pt>
                <c:pt idx="58">
                  <c:v>杨祥瑞</c:v>
                </c:pt>
                <c:pt idx="59">
                  <c:v>曹聪</c:v>
                </c:pt>
                <c:pt idx="60">
                  <c:v>刘易</c:v>
                </c:pt>
                <c:pt idx="61">
                  <c:v>王剑锋</c:v>
                </c:pt>
                <c:pt idx="62">
                  <c:v>肖泓宇</c:v>
                </c:pt>
                <c:pt idx="63">
                  <c:v>朱金鸿</c:v>
                </c:pt>
                <c:pt idx="64">
                  <c:v>王义凯</c:v>
                </c:pt>
                <c:pt idx="65">
                  <c:v>胡杨杨</c:v>
                </c:pt>
                <c:pt idx="66">
                  <c:v>杨纪元</c:v>
                </c:pt>
                <c:pt idx="67">
                  <c:v>周佳和</c:v>
                </c:pt>
                <c:pt idx="68">
                  <c:v>张明伟</c:v>
                </c:pt>
                <c:pt idx="69">
                  <c:v>楼必成</c:v>
                </c:pt>
                <c:pt idx="70">
                  <c:v>雷振宇</c:v>
                </c:pt>
                <c:pt idx="71">
                  <c:v>罗景雯</c:v>
                </c:pt>
                <c:pt idx="72">
                  <c:v>王一凡</c:v>
                </c:pt>
                <c:pt idx="73">
                  <c:v>柏智杰</c:v>
                </c:pt>
                <c:pt idx="74">
                  <c:v>陈龙</c:v>
                </c:pt>
                <c:pt idx="75">
                  <c:v>陈兴辉</c:v>
                </c:pt>
                <c:pt idx="76">
                  <c:v>高国豪</c:v>
                </c:pt>
                <c:pt idx="77">
                  <c:v>郭家豪</c:v>
                </c:pt>
                <c:pt idx="78">
                  <c:v>李嘉禹</c:v>
                </c:pt>
                <c:pt idx="79">
                  <c:v>李卓峻</c:v>
                </c:pt>
                <c:pt idx="80">
                  <c:v>梁佳俊</c:v>
                </c:pt>
                <c:pt idx="81">
                  <c:v>林洛毅</c:v>
                </c:pt>
                <c:pt idx="82">
                  <c:v>罗子俊</c:v>
                </c:pt>
                <c:pt idx="83">
                  <c:v>邱熠良</c:v>
                </c:pt>
                <c:pt idx="84">
                  <c:v>石昊</c:v>
                </c:pt>
                <c:pt idx="85">
                  <c:v>汤逍</c:v>
                </c:pt>
                <c:pt idx="86">
                  <c:v>唐凯</c:v>
                </c:pt>
                <c:pt idx="87">
                  <c:v>王佳明</c:v>
                </c:pt>
                <c:pt idx="88">
                  <c:v>韦翰林</c:v>
                </c:pt>
                <c:pt idx="89">
                  <c:v>许坤</c:v>
                </c:pt>
                <c:pt idx="90">
                  <c:v>闫家晶</c:v>
                </c:pt>
                <c:pt idx="91">
                  <c:v>杨开旋</c:v>
                </c:pt>
                <c:pt idx="92">
                  <c:v>杨文琛</c:v>
                </c:pt>
                <c:pt idx="93">
                  <c:v>张传梓</c:v>
                </c:pt>
                <c:pt idx="94">
                  <c:v>张延霖</c:v>
                </c:pt>
                <c:pt idx="95">
                  <c:v>张英奇</c:v>
                </c:pt>
                <c:pt idx="96">
                  <c:v>张振宇</c:v>
                </c:pt>
                <c:pt idx="97">
                  <c:v>章星宇</c:v>
                </c:pt>
                <c:pt idx="98">
                  <c:v>邹培源</c:v>
                </c:pt>
              </c:strCache>
            </c:strRef>
          </c:cat>
          <c:val>
            <c:numRef>
              <c:f>贾文积分!$B$2:$B$104</c:f>
              <c:numCache>
                <c:formatCode>General</c:formatCode>
                <c:ptCount val="103"/>
                <c:pt idx="0">
                  <c:v>0</c:v>
                </c:pt>
                <c:pt idx="1">
                  <c:v>0</c:v>
                </c:pt>
                <c:pt idx="2">
                  <c:v>12</c:v>
                </c:pt>
                <c:pt idx="3">
                  <c:v>24</c:v>
                </c:pt>
                <c:pt idx="4">
                  <c:v>24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54</c:v>
                </c:pt>
                <c:pt idx="11">
                  <c:v>60</c:v>
                </c:pt>
                <c:pt idx="12">
                  <c:v>60</c:v>
                </c:pt>
                <c:pt idx="13">
                  <c:v>60</c:v>
                </c:pt>
                <c:pt idx="14">
                  <c:v>60</c:v>
                </c:pt>
                <c:pt idx="15">
                  <c:v>63</c:v>
                </c:pt>
                <c:pt idx="16">
                  <c:v>66</c:v>
                </c:pt>
                <c:pt idx="17">
                  <c:v>66</c:v>
                </c:pt>
                <c:pt idx="18">
                  <c:v>69</c:v>
                </c:pt>
                <c:pt idx="19">
                  <c:v>69</c:v>
                </c:pt>
                <c:pt idx="20">
                  <c:v>69</c:v>
                </c:pt>
                <c:pt idx="21">
                  <c:v>72</c:v>
                </c:pt>
                <c:pt idx="22">
                  <c:v>72</c:v>
                </c:pt>
                <c:pt idx="23">
                  <c:v>75</c:v>
                </c:pt>
                <c:pt idx="24">
                  <c:v>75</c:v>
                </c:pt>
                <c:pt idx="25">
                  <c:v>75</c:v>
                </c:pt>
                <c:pt idx="26">
                  <c:v>75</c:v>
                </c:pt>
                <c:pt idx="27">
                  <c:v>75</c:v>
                </c:pt>
                <c:pt idx="28">
                  <c:v>75</c:v>
                </c:pt>
                <c:pt idx="29">
                  <c:v>75</c:v>
                </c:pt>
                <c:pt idx="30">
                  <c:v>75</c:v>
                </c:pt>
                <c:pt idx="31">
                  <c:v>75</c:v>
                </c:pt>
                <c:pt idx="32">
                  <c:v>78</c:v>
                </c:pt>
                <c:pt idx="33">
                  <c:v>80</c:v>
                </c:pt>
                <c:pt idx="34">
                  <c:v>81</c:v>
                </c:pt>
                <c:pt idx="35">
                  <c:v>81</c:v>
                </c:pt>
                <c:pt idx="36">
                  <c:v>83</c:v>
                </c:pt>
                <c:pt idx="37">
                  <c:v>84</c:v>
                </c:pt>
                <c:pt idx="38">
                  <c:v>84</c:v>
                </c:pt>
                <c:pt idx="39">
                  <c:v>88</c:v>
                </c:pt>
                <c:pt idx="40">
                  <c:v>89</c:v>
                </c:pt>
                <c:pt idx="41">
                  <c:v>89</c:v>
                </c:pt>
                <c:pt idx="42">
                  <c:v>90</c:v>
                </c:pt>
                <c:pt idx="43">
                  <c:v>90</c:v>
                </c:pt>
                <c:pt idx="44">
                  <c:v>90</c:v>
                </c:pt>
                <c:pt idx="45">
                  <c:v>90</c:v>
                </c:pt>
                <c:pt idx="46">
                  <c:v>90</c:v>
                </c:pt>
                <c:pt idx="47">
                  <c:v>90</c:v>
                </c:pt>
                <c:pt idx="48">
                  <c:v>90</c:v>
                </c:pt>
                <c:pt idx="49">
                  <c:v>90</c:v>
                </c:pt>
                <c:pt idx="50">
                  <c:v>90</c:v>
                </c:pt>
                <c:pt idx="51">
                  <c:v>90</c:v>
                </c:pt>
                <c:pt idx="52">
                  <c:v>90</c:v>
                </c:pt>
                <c:pt idx="53">
                  <c:v>91</c:v>
                </c:pt>
                <c:pt idx="54">
                  <c:v>92</c:v>
                </c:pt>
                <c:pt idx="55">
                  <c:v>96</c:v>
                </c:pt>
                <c:pt idx="56">
                  <c:v>96</c:v>
                </c:pt>
                <c:pt idx="57">
                  <c:v>96</c:v>
                </c:pt>
                <c:pt idx="58">
                  <c:v>98</c:v>
                </c:pt>
                <c:pt idx="59">
                  <c:v>98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BFF-43E0-A70A-11F4FCE7884E}"/>
            </c:ext>
          </c:extLst>
        </c:ser>
        <c:ser>
          <c:idx val="1"/>
          <c:order val="1"/>
          <c:tx>
            <c:strRef>
              <c:f>贾文积分!$C$1</c:f>
              <c:strCache>
                <c:ptCount val="1"/>
                <c:pt idx="0">
                  <c:v>期中成绩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贾文积分!$A$2:$A$104</c:f>
              <c:strCache>
                <c:ptCount val="99"/>
                <c:pt idx="0">
                  <c:v>廖峰光</c:v>
                </c:pt>
                <c:pt idx="1">
                  <c:v>李素娟</c:v>
                </c:pt>
                <c:pt idx="2">
                  <c:v>马绍瑜</c:v>
                </c:pt>
                <c:pt idx="3">
                  <c:v>杨鑫海</c:v>
                </c:pt>
                <c:pt idx="4">
                  <c:v>刘龙刚</c:v>
                </c:pt>
                <c:pt idx="5">
                  <c:v>董宝凯</c:v>
                </c:pt>
                <c:pt idx="6">
                  <c:v>张俊男</c:v>
                </c:pt>
                <c:pt idx="7">
                  <c:v>买迪娜·买吐送</c:v>
                </c:pt>
                <c:pt idx="8">
                  <c:v>丁一洋</c:v>
                </c:pt>
                <c:pt idx="9">
                  <c:v>沙尔扎德·多力坤</c:v>
                </c:pt>
                <c:pt idx="10">
                  <c:v>马彦虎</c:v>
                </c:pt>
                <c:pt idx="11">
                  <c:v>高铭</c:v>
                </c:pt>
                <c:pt idx="12">
                  <c:v>杜景涛</c:v>
                </c:pt>
                <c:pt idx="13">
                  <c:v>李瀚林</c:v>
                </c:pt>
                <c:pt idx="14">
                  <c:v>齐琪</c:v>
                </c:pt>
                <c:pt idx="15">
                  <c:v>刘欣</c:v>
                </c:pt>
                <c:pt idx="16">
                  <c:v>吕思勤</c:v>
                </c:pt>
                <c:pt idx="17">
                  <c:v>王祎璠</c:v>
                </c:pt>
                <c:pt idx="18">
                  <c:v>赵汉莹</c:v>
                </c:pt>
                <c:pt idx="19">
                  <c:v>孟雨潼</c:v>
                </c:pt>
                <c:pt idx="20">
                  <c:v>彭宇飞</c:v>
                </c:pt>
                <c:pt idx="21">
                  <c:v>李宇辰</c:v>
                </c:pt>
                <c:pt idx="22">
                  <c:v>苏彬彬</c:v>
                </c:pt>
                <c:pt idx="23">
                  <c:v>赵泉露</c:v>
                </c:pt>
                <c:pt idx="24">
                  <c:v>钱宇</c:v>
                </c:pt>
                <c:pt idx="25">
                  <c:v>程泽东</c:v>
                </c:pt>
                <c:pt idx="26">
                  <c:v>贾瑞凯</c:v>
                </c:pt>
                <c:pt idx="27">
                  <c:v>刘菲</c:v>
                </c:pt>
                <c:pt idx="28">
                  <c:v>王辰宇</c:v>
                </c:pt>
                <c:pt idx="29">
                  <c:v>李泽辉</c:v>
                </c:pt>
                <c:pt idx="30">
                  <c:v>龙翔</c:v>
                </c:pt>
                <c:pt idx="31">
                  <c:v>叶先华</c:v>
                </c:pt>
                <c:pt idx="32">
                  <c:v>梁鸿艺</c:v>
                </c:pt>
                <c:pt idx="33">
                  <c:v>阎肃</c:v>
                </c:pt>
                <c:pt idx="34">
                  <c:v>李恒博</c:v>
                </c:pt>
                <c:pt idx="35">
                  <c:v>问好</c:v>
                </c:pt>
                <c:pt idx="36">
                  <c:v>张宇航</c:v>
                </c:pt>
                <c:pt idx="37">
                  <c:v>田野</c:v>
                </c:pt>
                <c:pt idx="38">
                  <c:v>夏昕怡</c:v>
                </c:pt>
                <c:pt idx="39">
                  <c:v>马泽帅</c:v>
                </c:pt>
                <c:pt idx="40">
                  <c:v>龙雪丹</c:v>
                </c:pt>
                <c:pt idx="41">
                  <c:v>姚炫竹</c:v>
                </c:pt>
                <c:pt idx="42">
                  <c:v>薛毅松</c:v>
                </c:pt>
                <c:pt idx="43">
                  <c:v>孙柯鑫</c:v>
                </c:pt>
                <c:pt idx="44">
                  <c:v>刘泽熙</c:v>
                </c:pt>
                <c:pt idx="45">
                  <c:v>李盼奇</c:v>
                </c:pt>
                <c:pt idx="46">
                  <c:v>刘力帆</c:v>
                </c:pt>
                <c:pt idx="47">
                  <c:v>夏阳</c:v>
                </c:pt>
                <c:pt idx="48">
                  <c:v>吕陆</c:v>
                </c:pt>
                <c:pt idx="49">
                  <c:v>陈长浩</c:v>
                </c:pt>
                <c:pt idx="50">
                  <c:v>苏航</c:v>
                </c:pt>
                <c:pt idx="51">
                  <c:v>晏兴龙</c:v>
                </c:pt>
                <c:pt idx="52">
                  <c:v>朱锐轩</c:v>
                </c:pt>
                <c:pt idx="53">
                  <c:v>陈智威</c:v>
                </c:pt>
                <c:pt idx="54">
                  <c:v>崔政博</c:v>
                </c:pt>
                <c:pt idx="55">
                  <c:v>张杨雨川</c:v>
                </c:pt>
                <c:pt idx="56">
                  <c:v>安文</c:v>
                </c:pt>
                <c:pt idx="57">
                  <c:v>刘阳</c:v>
                </c:pt>
                <c:pt idx="58">
                  <c:v>杨祥瑞</c:v>
                </c:pt>
                <c:pt idx="59">
                  <c:v>曹聪</c:v>
                </c:pt>
                <c:pt idx="60">
                  <c:v>刘易</c:v>
                </c:pt>
                <c:pt idx="61">
                  <c:v>王剑锋</c:v>
                </c:pt>
                <c:pt idx="62">
                  <c:v>肖泓宇</c:v>
                </c:pt>
                <c:pt idx="63">
                  <c:v>朱金鸿</c:v>
                </c:pt>
                <c:pt idx="64">
                  <c:v>王义凯</c:v>
                </c:pt>
                <c:pt idx="65">
                  <c:v>胡杨杨</c:v>
                </c:pt>
                <c:pt idx="66">
                  <c:v>杨纪元</c:v>
                </c:pt>
                <c:pt idx="67">
                  <c:v>周佳和</c:v>
                </c:pt>
                <c:pt idx="68">
                  <c:v>张明伟</c:v>
                </c:pt>
                <c:pt idx="69">
                  <c:v>楼必成</c:v>
                </c:pt>
                <c:pt idx="70">
                  <c:v>雷振宇</c:v>
                </c:pt>
                <c:pt idx="71">
                  <c:v>罗景雯</c:v>
                </c:pt>
                <c:pt idx="72">
                  <c:v>王一凡</c:v>
                </c:pt>
                <c:pt idx="73">
                  <c:v>柏智杰</c:v>
                </c:pt>
                <c:pt idx="74">
                  <c:v>陈龙</c:v>
                </c:pt>
                <c:pt idx="75">
                  <c:v>陈兴辉</c:v>
                </c:pt>
                <c:pt idx="76">
                  <c:v>高国豪</c:v>
                </c:pt>
                <c:pt idx="77">
                  <c:v>郭家豪</c:v>
                </c:pt>
                <c:pt idx="78">
                  <c:v>李嘉禹</c:v>
                </c:pt>
                <c:pt idx="79">
                  <c:v>李卓峻</c:v>
                </c:pt>
                <c:pt idx="80">
                  <c:v>梁佳俊</c:v>
                </c:pt>
                <c:pt idx="81">
                  <c:v>林洛毅</c:v>
                </c:pt>
                <c:pt idx="82">
                  <c:v>罗子俊</c:v>
                </c:pt>
                <c:pt idx="83">
                  <c:v>邱熠良</c:v>
                </c:pt>
                <c:pt idx="84">
                  <c:v>石昊</c:v>
                </c:pt>
                <c:pt idx="85">
                  <c:v>汤逍</c:v>
                </c:pt>
                <c:pt idx="86">
                  <c:v>唐凯</c:v>
                </c:pt>
                <c:pt idx="87">
                  <c:v>王佳明</c:v>
                </c:pt>
                <c:pt idx="88">
                  <c:v>韦翰林</c:v>
                </c:pt>
                <c:pt idx="89">
                  <c:v>许坤</c:v>
                </c:pt>
                <c:pt idx="90">
                  <c:v>闫家晶</c:v>
                </c:pt>
                <c:pt idx="91">
                  <c:v>杨开旋</c:v>
                </c:pt>
                <c:pt idx="92">
                  <c:v>杨文琛</c:v>
                </c:pt>
                <c:pt idx="93">
                  <c:v>张传梓</c:v>
                </c:pt>
                <c:pt idx="94">
                  <c:v>张延霖</c:v>
                </c:pt>
                <c:pt idx="95">
                  <c:v>张英奇</c:v>
                </c:pt>
                <c:pt idx="96">
                  <c:v>张振宇</c:v>
                </c:pt>
                <c:pt idx="97">
                  <c:v>章星宇</c:v>
                </c:pt>
                <c:pt idx="98">
                  <c:v>邹培源</c:v>
                </c:pt>
              </c:strCache>
            </c:strRef>
          </c:cat>
          <c:val>
            <c:numRef>
              <c:f>贾文积分!$C$2:$C$104</c:f>
              <c:numCache>
                <c:formatCode>General</c:formatCode>
                <c:ptCount val="103"/>
                <c:pt idx="0">
                  <c:v>13</c:v>
                </c:pt>
                <c:pt idx="1">
                  <c:v>75</c:v>
                </c:pt>
                <c:pt idx="2">
                  <c:v>60</c:v>
                </c:pt>
                <c:pt idx="3">
                  <c:v>45</c:v>
                </c:pt>
                <c:pt idx="4">
                  <c:v>67</c:v>
                </c:pt>
                <c:pt idx="5">
                  <c:v>8</c:v>
                </c:pt>
                <c:pt idx="6">
                  <c:v>30</c:v>
                </c:pt>
                <c:pt idx="7">
                  <c:v>67</c:v>
                </c:pt>
                <c:pt idx="8">
                  <c:v>71</c:v>
                </c:pt>
                <c:pt idx="9">
                  <c:v>75</c:v>
                </c:pt>
                <c:pt idx="10">
                  <c:v>83</c:v>
                </c:pt>
                <c:pt idx="11">
                  <c:v>55</c:v>
                </c:pt>
                <c:pt idx="12">
                  <c:v>78</c:v>
                </c:pt>
                <c:pt idx="13">
                  <c:v>84</c:v>
                </c:pt>
                <c:pt idx="14">
                  <c:v>90</c:v>
                </c:pt>
                <c:pt idx="15">
                  <c:v>83</c:v>
                </c:pt>
                <c:pt idx="16">
                  <c:v>51</c:v>
                </c:pt>
                <c:pt idx="17">
                  <c:v>52</c:v>
                </c:pt>
                <c:pt idx="18">
                  <c:v>70</c:v>
                </c:pt>
                <c:pt idx="19">
                  <c:v>86</c:v>
                </c:pt>
                <c:pt idx="20">
                  <c:v>98</c:v>
                </c:pt>
                <c:pt idx="21">
                  <c:v>86</c:v>
                </c:pt>
                <c:pt idx="22">
                  <c:v>87</c:v>
                </c:pt>
                <c:pt idx="23">
                  <c:v>53</c:v>
                </c:pt>
                <c:pt idx="24">
                  <c:v>55</c:v>
                </c:pt>
                <c:pt idx="25">
                  <c:v>57</c:v>
                </c:pt>
                <c:pt idx="26">
                  <c:v>87</c:v>
                </c:pt>
                <c:pt idx="27">
                  <c:v>90</c:v>
                </c:pt>
                <c:pt idx="28">
                  <c:v>90</c:v>
                </c:pt>
                <c:pt idx="29">
                  <c:v>92</c:v>
                </c:pt>
                <c:pt idx="30">
                  <c:v>92</c:v>
                </c:pt>
                <c:pt idx="31">
                  <c:v>92</c:v>
                </c:pt>
                <c:pt idx="32">
                  <c:v>87</c:v>
                </c:pt>
                <c:pt idx="33">
                  <c:v>100</c:v>
                </c:pt>
                <c:pt idx="34">
                  <c:v>90</c:v>
                </c:pt>
                <c:pt idx="35">
                  <c:v>92</c:v>
                </c:pt>
                <c:pt idx="36">
                  <c:v>100</c:v>
                </c:pt>
                <c:pt idx="37">
                  <c:v>80</c:v>
                </c:pt>
                <c:pt idx="38">
                  <c:v>92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65</c:v>
                </c:pt>
                <c:pt idx="43">
                  <c:v>71</c:v>
                </c:pt>
                <c:pt idx="44">
                  <c:v>81</c:v>
                </c:pt>
                <c:pt idx="45">
                  <c:v>84</c:v>
                </c:pt>
                <c:pt idx="46">
                  <c:v>86</c:v>
                </c:pt>
                <c:pt idx="47">
                  <c:v>90</c:v>
                </c:pt>
                <c:pt idx="48">
                  <c:v>92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96</c:v>
                </c:pt>
                <c:pt idx="56">
                  <c:v>100</c:v>
                </c:pt>
                <c:pt idx="57">
                  <c:v>100</c:v>
                </c:pt>
                <c:pt idx="58">
                  <c:v>90</c:v>
                </c:pt>
                <c:pt idx="59">
                  <c:v>100</c:v>
                </c:pt>
                <c:pt idx="60">
                  <c:v>77</c:v>
                </c:pt>
                <c:pt idx="61">
                  <c:v>78</c:v>
                </c:pt>
                <c:pt idx="62">
                  <c:v>84</c:v>
                </c:pt>
                <c:pt idx="63">
                  <c:v>87</c:v>
                </c:pt>
                <c:pt idx="64">
                  <c:v>88</c:v>
                </c:pt>
                <c:pt idx="65">
                  <c:v>89</c:v>
                </c:pt>
                <c:pt idx="66">
                  <c:v>90</c:v>
                </c:pt>
                <c:pt idx="67">
                  <c:v>90</c:v>
                </c:pt>
                <c:pt idx="68">
                  <c:v>92</c:v>
                </c:pt>
                <c:pt idx="69">
                  <c:v>95</c:v>
                </c:pt>
                <c:pt idx="70">
                  <c:v>96</c:v>
                </c:pt>
                <c:pt idx="71">
                  <c:v>98</c:v>
                </c:pt>
                <c:pt idx="72">
                  <c:v>98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BFF-43E0-A70A-11F4FCE7884E}"/>
            </c:ext>
          </c:extLst>
        </c:ser>
        <c:ser>
          <c:idx val="2"/>
          <c:order val="2"/>
          <c:tx>
            <c:strRef>
              <c:f>贾文积分!$I$1</c:f>
              <c:strCache>
                <c:ptCount val="1"/>
                <c:pt idx="0">
                  <c:v>总积分归一化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贾文积分!$A$2:$A$104</c:f>
              <c:strCache>
                <c:ptCount val="99"/>
                <c:pt idx="0">
                  <c:v>廖峰光</c:v>
                </c:pt>
                <c:pt idx="1">
                  <c:v>李素娟</c:v>
                </c:pt>
                <c:pt idx="2">
                  <c:v>马绍瑜</c:v>
                </c:pt>
                <c:pt idx="3">
                  <c:v>杨鑫海</c:v>
                </c:pt>
                <c:pt idx="4">
                  <c:v>刘龙刚</c:v>
                </c:pt>
                <c:pt idx="5">
                  <c:v>董宝凯</c:v>
                </c:pt>
                <c:pt idx="6">
                  <c:v>张俊男</c:v>
                </c:pt>
                <c:pt idx="7">
                  <c:v>买迪娜·买吐送</c:v>
                </c:pt>
                <c:pt idx="8">
                  <c:v>丁一洋</c:v>
                </c:pt>
                <c:pt idx="9">
                  <c:v>沙尔扎德·多力坤</c:v>
                </c:pt>
                <c:pt idx="10">
                  <c:v>马彦虎</c:v>
                </c:pt>
                <c:pt idx="11">
                  <c:v>高铭</c:v>
                </c:pt>
                <c:pt idx="12">
                  <c:v>杜景涛</c:v>
                </c:pt>
                <c:pt idx="13">
                  <c:v>李瀚林</c:v>
                </c:pt>
                <c:pt idx="14">
                  <c:v>齐琪</c:v>
                </c:pt>
                <c:pt idx="15">
                  <c:v>刘欣</c:v>
                </c:pt>
                <c:pt idx="16">
                  <c:v>吕思勤</c:v>
                </c:pt>
                <c:pt idx="17">
                  <c:v>王祎璠</c:v>
                </c:pt>
                <c:pt idx="18">
                  <c:v>赵汉莹</c:v>
                </c:pt>
                <c:pt idx="19">
                  <c:v>孟雨潼</c:v>
                </c:pt>
                <c:pt idx="20">
                  <c:v>彭宇飞</c:v>
                </c:pt>
                <c:pt idx="21">
                  <c:v>李宇辰</c:v>
                </c:pt>
                <c:pt idx="22">
                  <c:v>苏彬彬</c:v>
                </c:pt>
                <c:pt idx="23">
                  <c:v>赵泉露</c:v>
                </c:pt>
                <c:pt idx="24">
                  <c:v>钱宇</c:v>
                </c:pt>
                <c:pt idx="25">
                  <c:v>程泽东</c:v>
                </c:pt>
                <c:pt idx="26">
                  <c:v>贾瑞凯</c:v>
                </c:pt>
                <c:pt idx="27">
                  <c:v>刘菲</c:v>
                </c:pt>
                <c:pt idx="28">
                  <c:v>王辰宇</c:v>
                </c:pt>
                <c:pt idx="29">
                  <c:v>李泽辉</c:v>
                </c:pt>
                <c:pt idx="30">
                  <c:v>龙翔</c:v>
                </c:pt>
                <c:pt idx="31">
                  <c:v>叶先华</c:v>
                </c:pt>
                <c:pt idx="32">
                  <c:v>梁鸿艺</c:v>
                </c:pt>
                <c:pt idx="33">
                  <c:v>阎肃</c:v>
                </c:pt>
                <c:pt idx="34">
                  <c:v>李恒博</c:v>
                </c:pt>
                <c:pt idx="35">
                  <c:v>问好</c:v>
                </c:pt>
                <c:pt idx="36">
                  <c:v>张宇航</c:v>
                </c:pt>
                <c:pt idx="37">
                  <c:v>田野</c:v>
                </c:pt>
                <c:pt idx="38">
                  <c:v>夏昕怡</c:v>
                </c:pt>
                <c:pt idx="39">
                  <c:v>马泽帅</c:v>
                </c:pt>
                <c:pt idx="40">
                  <c:v>龙雪丹</c:v>
                </c:pt>
                <c:pt idx="41">
                  <c:v>姚炫竹</c:v>
                </c:pt>
                <c:pt idx="42">
                  <c:v>薛毅松</c:v>
                </c:pt>
                <c:pt idx="43">
                  <c:v>孙柯鑫</c:v>
                </c:pt>
                <c:pt idx="44">
                  <c:v>刘泽熙</c:v>
                </c:pt>
                <c:pt idx="45">
                  <c:v>李盼奇</c:v>
                </c:pt>
                <c:pt idx="46">
                  <c:v>刘力帆</c:v>
                </c:pt>
                <c:pt idx="47">
                  <c:v>夏阳</c:v>
                </c:pt>
                <c:pt idx="48">
                  <c:v>吕陆</c:v>
                </c:pt>
                <c:pt idx="49">
                  <c:v>陈长浩</c:v>
                </c:pt>
                <c:pt idx="50">
                  <c:v>苏航</c:v>
                </c:pt>
                <c:pt idx="51">
                  <c:v>晏兴龙</c:v>
                </c:pt>
                <c:pt idx="52">
                  <c:v>朱锐轩</c:v>
                </c:pt>
                <c:pt idx="53">
                  <c:v>陈智威</c:v>
                </c:pt>
                <c:pt idx="54">
                  <c:v>崔政博</c:v>
                </c:pt>
                <c:pt idx="55">
                  <c:v>张杨雨川</c:v>
                </c:pt>
                <c:pt idx="56">
                  <c:v>安文</c:v>
                </c:pt>
                <c:pt idx="57">
                  <c:v>刘阳</c:v>
                </c:pt>
                <c:pt idx="58">
                  <c:v>杨祥瑞</c:v>
                </c:pt>
                <c:pt idx="59">
                  <c:v>曹聪</c:v>
                </c:pt>
                <c:pt idx="60">
                  <c:v>刘易</c:v>
                </c:pt>
                <c:pt idx="61">
                  <c:v>王剑锋</c:v>
                </c:pt>
                <c:pt idx="62">
                  <c:v>肖泓宇</c:v>
                </c:pt>
                <c:pt idx="63">
                  <c:v>朱金鸿</c:v>
                </c:pt>
                <c:pt idx="64">
                  <c:v>王义凯</c:v>
                </c:pt>
                <c:pt idx="65">
                  <c:v>胡杨杨</c:v>
                </c:pt>
                <c:pt idx="66">
                  <c:v>杨纪元</c:v>
                </c:pt>
                <c:pt idx="67">
                  <c:v>周佳和</c:v>
                </c:pt>
                <c:pt idx="68">
                  <c:v>张明伟</c:v>
                </c:pt>
                <c:pt idx="69">
                  <c:v>楼必成</c:v>
                </c:pt>
                <c:pt idx="70">
                  <c:v>雷振宇</c:v>
                </c:pt>
                <c:pt idx="71">
                  <c:v>罗景雯</c:v>
                </c:pt>
                <c:pt idx="72">
                  <c:v>王一凡</c:v>
                </c:pt>
                <c:pt idx="73">
                  <c:v>柏智杰</c:v>
                </c:pt>
                <c:pt idx="74">
                  <c:v>陈龙</c:v>
                </c:pt>
                <c:pt idx="75">
                  <c:v>陈兴辉</c:v>
                </c:pt>
                <c:pt idx="76">
                  <c:v>高国豪</c:v>
                </c:pt>
                <c:pt idx="77">
                  <c:v>郭家豪</c:v>
                </c:pt>
                <c:pt idx="78">
                  <c:v>李嘉禹</c:v>
                </c:pt>
                <c:pt idx="79">
                  <c:v>李卓峻</c:v>
                </c:pt>
                <c:pt idx="80">
                  <c:v>梁佳俊</c:v>
                </c:pt>
                <c:pt idx="81">
                  <c:v>林洛毅</c:v>
                </c:pt>
                <c:pt idx="82">
                  <c:v>罗子俊</c:v>
                </c:pt>
                <c:pt idx="83">
                  <c:v>邱熠良</c:v>
                </c:pt>
                <c:pt idx="84">
                  <c:v>石昊</c:v>
                </c:pt>
                <c:pt idx="85">
                  <c:v>汤逍</c:v>
                </c:pt>
                <c:pt idx="86">
                  <c:v>唐凯</c:v>
                </c:pt>
                <c:pt idx="87">
                  <c:v>王佳明</c:v>
                </c:pt>
                <c:pt idx="88">
                  <c:v>韦翰林</c:v>
                </c:pt>
                <c:pt idx="89">
                  <c:v>许坤</c:v>
                </c:pt>
                <c:pt idx="90">
                  <c:v>闫家晶</c:v>
                </c:pt>
                <c:pt idx="91">
                  <c:v>杨开旋</c:v>
                </c:pt>
                <c:pt idx="92">
                  <c:v>杨文琛</c:v>
                </c:pt>
                <c:pt idx="93">
                  <c:v>张传梓</c:v>
                </c:pt>
                <c:pt idx="94">
                  <c:v>张延霖</c:v>
                </c:pt>
                <c:pt idx="95">
                  <c:v>张英奇</c:v>
                </c:pt>
                <c:pt idx="96">
                  <c:v>张振宇</c:v>
                </c:pt>
                <c:pt idx="97">
                  <c:v>章星宇</c:v>
                </c:pt>
                <c:pt idx="98">
                  <c:v>邹培源</c:v>
                </c:pt>
              </c:strCache>
            </c:strRef>
          </c:cat>
          <c:val>
            <c:numRef>
              <c:f>贾文积分!$I$2:$I$104</c:f>
              <c:numCache>
                <c:formatCode>General</c:formatCode>
                <c:ptCount val="103"/>
                <c:pt idx="0">
                  <c:v>13.617021276595745</c:v>
                </c:pt>
                <c:pt idx="1">
                  <c:v>15.319148936170212</c:v>
                </c:pt>
                <c:pt idx="2">
                  <c:v>39.148936170212764</c:v>
                </c:pt>
                <c:pt idx="3">
                  <c:v>11.914893617021278</c:v>
                </c:pt>
                <c:pt idx="4">
                  <c:v>11.914893617021278</c:v>
                </c:pt>
                <c:pt idx="5">
                  <c:v>15.319148936170212</c:v>
                </c:pt>
                <c:pt idx="6">
                  <c:v>13.617021276595745</c:v>
                </c:pt>
                <c:pt idx="7">
                  <c:v>23.829787234042556</c:v>
                </c:pt>
                <c:pt idx="8">
                  <c:v>22.127659574468083</c:v>
                </c:pt>
                <c:pt idx="9">
                  <c:v>25.531914893617021</c:v>
                </c:pt>
                <c:pt idx="10">
                  <c:v>53.617021276595743</c:v>
                </c:pt>
                <c:pt idx="11">
                  <c:v>15.74468085106383</c:v>
                </c:pt>
                <c:pt idx="12">
                  <c:v>27.23404255319149</c:v>
                </c:pt>
                <c:pt idx="13">
                  <c:v>3.4042553191489362</c:v>
                </c:pt>
                <c:pt idx="14">
                  <c:v>30.638297872340424</c:v>
                </c:pt>
                <c:pt idx="15">
                  <c:v>23.829787234042556</c:v>
                </c:pt>
                <c:pt idx="16">
                  <c:v>40.851063829787229</c:v>
                </c:pt>
                <c:pt idx="17">
                  <c:v>10.212765957446807</c:v>
                </c:pt>
                <c:pt idx="18">
                  <c:v>45.106382978723403</c:v>
                </c:pt>
                <c:pt idx="19">
                  <c:v>39.148936170212764</c:v>
                </c:pt>
                <c:pt idx="20">
                  <c:v>49.787234042553195</c:v>
                </c:pt>
                <c:pt idx="21">
                  <c:v>6.8085106382978724</c:v>
                </c:pt>
                <c:pt idx="22">
                  <c:v>48.51063829787234</c:v>
                </c:pt>
                <c:pt idx="23">
                  <c:v>25.787234042553191</c:v>
                </c:pt>
                <c:pt idx="24">
                  <c:v>10.212765957446807</c:v>
                </c:pt>
                <c:pt idx="25">
                  <c:v>25.531914893617021</c:v>
                </c:pt>
                <c:pt idx="26">
                  <c:v>54.468085106382979</c:v>
                </c:pt>
                <c:pt idx="27">
                  <c:v>42.553191489361701</c:v>
                </c:pt>
                <c:pt idx="28">
                  <c:v>79.148936170212764</c:v>
                </c:pt>
                <c:pt idx="29">
                  <c:v>49.361702127659576</c:v>
                </c:pt>
                <c:pt idx="30">
                  <c:v>34.893617021276597</c:v>
                </c:pt>
                <c:pt idx="31">
                  <c:v>34.042553191489361</c:v>
                </c:pt>
                <c:pt idx="32">
                  <c:v>14.468085106382977</c:v>
                </c:pt>
                <c:pt idx="33">
                  <c:v>44.255319148936167</c:v>
                </c:pt>
                <c:pt idx="34">
                  <c:v>23.829787234042556</c:v>
                </c:pt>
                <c:pt idx="35">
                  <c:v>23.829787234042556</c:v>
                </c:pt>
                <c:pt idx="36">
                  <c:v>54.468085106382979</c:v>
                </c:pt>
                <c:pt idx="37">
                  <c:v>0.85106382978723405</c:v>
                </c:pt>
                <c:pt idx="38">
                  <c:v>18.723404255319149</c:v>
                </c:pt>
                <c:pt idx="39">
                  <c:v>26.808510638297872</c:v>
                </c:pt>
                <c:pt idx="40">
                  <c:v>39.148936170212764</c:v>
                </c:pt>
                <c:pt idx="41">
                  <c:v>38.297872340425535</c:v>
                </c:pt>
                <c:pt idx="42">
                  <c:v>24.680851063829788</c:v>
                </c:pt>
                <c:pt idx="43">
                  <c:v>52.765957446808507</c:v>
                </c:pt>
                <c:pt idx="44">
                  <c:v>38.297872340425535</c:v>
                </c:pt>
                <c:pt idx="45">
                  <c:v>11.914893617021278</c:v>
                </c:pt>
                <c:pt idx="46">
                  <c:v>49.361702127659576</c:v>
                </c:pt>
                <c:pt idx="47">
                  <c:v>37.446808510638299</c:v>
                </c:pt>
                <c:pt idx="48">
                  <c:v>45.531914893617021</c:v>
                </c:pt>
                <c:pt idx="49">
                  <c:v>11.914893617021278</c:v>
                </c:pt>
                <c:pt idx="50">
                  <c:v>34.042553191489361</c:v>
                </c:pt>
                <c:pt idx="51">
                  <c:v>62.553191489361701</c:v>
                </c:pt>
                <c:pt idx="52">
                  <c:v>42.553191489361701</c:v>
                </c:pt>
                <c:pt idx="53">
                  <c:v>50.212765957446805</c:v>
                </c:pt>
                <c:pt idx="54">
                  <c:v>37.446808510638299</c:v>
                </c:pt>
                <c:pt idx="55">
                  <c:v>28.936170212765955</c:v>
                </c:pt>
                <c:pt idx="56">
                  <c:v>15.319148936170212</c:v>
                </c:pt>
                <c:pt idx="57">
                  <c:v>80.851063829787222</c:v>
                </c:pt>
                <c:pt idx="58">
                  <c:v>3.4042553191489362</c:v>
                </c:pt>
                <c:pt idx="59">
                  <c:v>58.723404255319146</c:v>
                </c:pt>
                <c:pt idx="60">
                  <c:v>53.276595744680854</c:v>
                </c:pt>
                <c:pt idx="61">
                  <c:v>45.106382978723403</c:v>
                </c:pt>
                <c:pt idx="62">
                  <c:v>39.148936170212764</c:v>
                </c:pt>
                <c:pt idx="63">
                  <c:v>0</c:v>
                </c:pt>
                <c:pt idx="64">
                  <c:v>54.650456000000005</c:v>
                </c:pt>
                <c:pt idx="65">
                  <c:v>46.808510638297875</c:v>
                </c:pt>
                <c:pt idx="66">
                  <c:v>42.553191489361701</c:v>
                </c:pt>
                <c:pt idx="67">
                  <c:v>14.468085106382977</c:v>
                </c:pt>
                <c:pt idx="68">
                  <c:v>72.170212765957444</c:v>
                </c:pt>
                <c:pt idx="69">
                  <c:v>5.1063829787234036</c:v>
                </c:pt>
                <c:pt idx="70">
                  <c:v>22.127659574468083</c:v>
                </c:pt>
                <c:pt idx="71">
                  <c:v>49.361702127659576</c:v>
                </c:pt>
                <c:pt idx="72">
                  <c:v>31.48936170212766</c:v>
                </c:pt>
                <c:pt idx="73">
                  <c:v>34.893617021276597</c:v>
                </c:pt>
                <c:pt idx="74">
                  <c:v>17.872340425531917</c:v>
                </c:pt>
                <c:pt idx="75">
                  <c:v>59.574468085106382</c:v>
                </c:pt>
                <c:pt idx="76">
                  <c:v>68.085106382978722</c:v>
                </c:pt>
                <c:pt idx="77">
                  <c:v>26.382978723404253</c:v>
                </c:pt>
                <c:pt idx="78">
                  <c:v>53.617021276595743</c:v>
                </c:pt>
                <c:pt idx="79">
                  <c:v>53.617021276595743</c:v>
                </c:pt>
                <c:pt idx="80">
                  <c:v>74.042553191489361</c:v>
                </c:pt>
                <c:pt idx="81">
                  <c:v>8.5106382978723403</c:v>
                </c:pt>
                <c:pt idx="82">
                  <c:v>33.191489361702125</c:v>
                </c:pt>
                <c:pt idx="83">
                  <c:v>59.574468085106382</c:v>
                </c:pt>
                <c:pt idx="84">
                  <c:v>28.936170212765955</c:v>
                </c:pt>
                <c:pt idx="85">
                  <c:v>11.914893617021278</c:v>
                </c:pt>
                <c:pt idx="86">
                  <c:v>41.702127659574465</c:v>
                </c:pt>
                <c:pt idx="87">
                  <c:v>67.234042553191486</c:v>
                </c:pt>
                <c:pt idx="88">
                  <c:v>32.340425531914896</c:v>
                </c:pt>
                <c:pt idx="89">
                  <c:v>88.851063829787236</c:v>
                </c:pt>
                <c:pt idx="90">
                  <c:v>93.191489361702125</c:v>
                </c:pt>
                <c:pt idx="91">
                  <c:v>54.468085106382979</c:v>
                </c:pt>
                <c:pt idx="92">
                  <c:v>45.617021276595743</c:v>
                </c:pt>
                <c:pt idx="93">
                  <c:v>59.546099268085108</c:v>
                </c:pt>
                <c:pt idx="94">
                  <c:v>22.978723404255319</c:v>
                </c:pt>
                <c:pt idx="95">
                  <c:v>13.617021276595745</c:v>
                </c:pt>
                <c:pt idx="96">
                  <c:v>26.382978723404253</c:v>
                </c:pt>
                <c:pt idx="97">
                  <c:v>100</c:v>
                </c:pt>
                <c:pt idx="98">
                  <c:v>44.255319148936167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BFF-43E0-A70A-11F4FCE788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3063552"/>
        <c:axId val="213065088"/>
      </c:lineChart>
      <c:catAx>
        <c:axId val="213063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3065088"/>
        <c:crosses val="autoZero"/>
        <c:auto val="1"/>
        <c:lblAlgn val="ctr"/>
        <c:lblOffset val="100"/>
        <c:noMultiLvlLbl val="0"/>
      </c:catAx>
      <c:valAx>
        <c:axId val="21306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3063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baseline="0" dirty="0" smtClean="0"/>
              <a:t>E </a:t>
            </a:r>
            <a:r>
              <a:rPr lang="zh-CN" altLang="en-US" sz="1800" b="1" i="0" baseline="0" dirty="0" smtClean="0"/>
              <a:t>班级</a:t>
            </a:r>
            <a:endParaRPr lang="zh-CN" altLang="en-US" sz="1800" b="1" i="0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贾文积分!$B$1</c:f>
              <c:strCache>
                <c:ptCount val="1"/>
                <c:pt idx="0">
                  <c:v>期末成绩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贾文积分!$A$2:$A$105</c:f>
              <c:strCache>
                <c:ptCount val="99"/>
                <c:pt idx="0">
                  <c:v>廖峰光</c:v>
                </c:pt>
                <c:pt idx="1">
                  <c:v>李素娟</c:v>
                </c:pt>
                <c:pt idx="2">
                  <c:v>马绍瑜</c:v>
                </c:pt>
                <c:pt idx="3">
                  <c:v>杨鑫海</c:v>
                </c:pt>
                <c:pt idx="4">
                  <c:v>刘龙刚</c:v>
                </c:pt>
                <c:pt idx="5">
                  <c:v>董宝凯</c:v>
                </c:pt>
                <c:pt idx="6">
                  <c:v>张俊男</c:v>
                </c:pt>
                <c:pt idx="7">
                  <c:v>买迪娜·买吐送</c:v>
                </c:pt>
                <c:pt idx="8">
                  <c:v>丁一洋</c:v>
                </c:pt>
                <c:pt idx="9">
                  <c:v>沙尔扎德·多力坤</c:v>
                </c:pt>
                <c:pt idx="10">
                  <c:v>马彦虎</c:v>
                </c:pt>
                <c:pt idx="11">
                  <c:v>高铭</c:v>
                </c:pt>
                <c:pt idx="12">
                  <c:v>杜景涛</c:v>
                </c:pt>
                <c:pt idx="13">
                  <c:v>李瀚林</c:v>
                </c:pt>
                <c:pt idx="14">
                  <c:v>齐琪</c:v>
                </c:pt>
                <c:pt idx="15">
                  <c:v>刘欣</c:v>
                </c:pt>
                <c:pt idx="16">
                  <c:v>吕思勤</c:v>
                </c:pt>
                <c:pt idx="17">
                  <c:v>王祎璠</c:v>
                </c:pt>
                <c:pt idx="18">
                  <c:v>赵汉莹</c:v>
                </c:pt>
                <c:pt idx="19">
                  <c:v>孟雨潼</c:v>
                </c:pt>
                <c:pt idx="20">
                  <c:v>彭宇飞</c:v>
                </c:pt>
                <c:pt idx="21">
                  <c:v>李宇辰</c:v>
                </c:pt>
                <c:pt idx="22">
                  <c:v>苏彬彬</c:v>
                </c:pt>
                <c:pt idx="23">
                  <c:v>赵泉露</c:v>
                </c:pt>
                <c:pt idx="24">
                  <c:v>钱宇</c:v>
                </c:pt>
                <c:pt idx="25">
                  <c:v>程泽东</c:v>
                </c:pt>
                <c:pt idx="26">
                  <c:v>贾瑞凯</c:v>
                </c:pt>
                <c:pt idx="27">
                  <c:v>刘菲</c:v>
                </c:pt>
                <c:pt idx="28">
                  <c:v>王辰宇</c:v>
                </c:pt>
                <c:pt idx="29">
                  <c:v>李泽辉</c:v>
                </c:pt>
                <c:pt idx="30">
                  <c:v>龙翔</c:v>
                </c:pt>
                <c:pt idx="31">
                  <c:v>叶先华</c:v>
                </c:pt>
                <c:pt idx="32">
                  <c:v>梁鸿艺</c:v>
                </c:pt>
                <c:pt idx="33">
                  <c:v>阎肃</c:v>
                </c:pt>
                <c:pt idx="34">
                  <c:v>李恒博</c:v>
                </c:pt>
                <c:pt idx="35">
                  <c:v>问好</c:v>
                </c:pt>
                <c:pt idx="36">
                  <c:v>张宇航</c:v>
                </c:pt>
                <c:pt idx="37">
                  <c:v>田野</c:v>
                </c:pt>
                <c:pt idx="38">
                  <c:v>夏昕怡</c:v>
                </c:pt>
                <c:pt idx="39">
                  <c:v>马泽帅</c:v>
                </c:pt>
                <c:pt idx="40">
                  <c:v>龙雪丹</c:v>
                </c:pt>
                <c:pt idx="41">
                  <c:v>姚炫竹</c:v>
                </c:pt>
                <c:pt idx="42">
                  <c:v>薛毅松</c:v>
                </c:pt>
                <c:pt idx="43">
                  <c:v>孙柯鑫</c:v>
                </c:pt>
                <c:pt idx="44">
                  <c:v>刘泽熙</c:v>
                </c:pt>
                <c:pt idx="45">
                  <c:v>李盼奇</c:v>
                </c:pt>
                <c:pt idx="46">
                  <c:v>刘力帆</c:v>
                </c:pt>
                <c:pt idx="47">
                  <c:v>夏阳</c:v>
                </c:pt>
                <c:pt idx="48">
                  <c:v>吕陆</c:v>
                </c:pt>
                <c:pt idx="49">
                  <c:v>陈长浩</c:v>
                </c:pt>
                <c:pt idx="50">
                  <c:v>苏航</c:v>
                </c:pt>
                <c:pt idx="51">
                  <c:v>晏兴龙</c:v>
                </c:pt>
                <c:pt idx="52">
                  <c:v>朱锐轩</c:v>
                </c:pt>
                <c:pt idx="53">
                  <c:v>陈智威</c:v>
                </c:pt>
                <c:pt idx="54">
                  <c:v>崔政博</c:v>
                </c:pt>
                <c:pt idx="55">
                  <c:v>张杨雨川</c:v>
                </c:pt>
                <c:pt idx="56">
                  <c:v>安文</c:v>
                </c:pt>
                <c:pt idx="57">
                  <c:v>刘阳</c:v>
                </c:pt>
                <c:pt idx="58">
                  <c:v>杨祥瑞</c:v>
                </c:pt>
                <c:pt idx="59">
                  <c:v>曹聪</c:v>
                </c:pt>
                <c:pt idx="60">
                  <c:v>刘易</c:v>
                </c:pt>
                <c:pt idx="61">
                  <c:v>王剑锋</c:v>
                </c:pt>
                <c:pt idx="62">
                  <c:v>肖泓宇</c:v>
                </c:pt>
                <c:pt idx="63">
                  <c:v>朱金鸿</c:v>
                </c:pt>
                <c:pt idx="64">
                  <c:v>王义凯</c:v>
                </c:pt>
                <c:pt idx="65">
                  <c:v>胡杨杨</c:v>
                </c:pt>
                <c:pt idx="66">
                  <c:v>杨纪元</c:v>
                </c:pt>
                <c:pt idx="67">
                  <c:v>周佳和</c:v>
                </c:pt>
                <c:pt idx="68">
                  <c:v>张明伟</c:v>
                </c:pt>
                <c:pt idx="69">
                  <c:v>楼必成</c:v>
                </c:pt>
                <c:pt idx="70">
                  <c:v>雷振宇</c:v>
                </c:pt>
                <c:pt idx="71">
                  <c:v>罗景雯</c:v>
                </c:pt>
                <c:pt idx="72">
                  <c:v>王一凡</c:v>
                </c:pt>
                <c:pt idx="73">
                  <c:v>柏智杰</c:v>
                </c:pt>
                <c:pt idx="74">
                  <c:v>陈龙</c:v>
                </c:pt>
                <c:pt idx="75">
                  <c:v>陈兴辉</c:v>
                </c:pt>
                <c:pt idx="76">
                  <c:v>高国豪</c:v>
                </c:pt>
                <c:pt idx="77">
                  <c:v>郭家豪</c:v>
                </c:pt>
                <c:pt idx="78">
                  <c:v>李嘉禹</c:v>
                </c:pt>
                <c:pt idx="79">
                  <c:v>李卓峻</c:v>
                </c:pt>
                <c:pt idx="80">
                  <c:v>梁佳俊</c:v>
                </c:pt>
                <c:pt idx="81">
                  <c:v>林洛毅</c:v>
                </c:pt>
                <c:pt idx="82">
                  <c:v>罗子俊</c:v>
                </c:pt>
                <c:pt idx="83">
                  <c:v>邱熠良</c:v>
                </c:pt>
                <c:pt idx="84">
                  <c:v>石昊</c:v>
                </c:pt>
                <c:pt idx="85">
                  <c:v>汤逍</c:v>
                </c:pt>
                <c:pt idx="86">
                  <c:v>唐凯</c:v>
                </c:pt>
                <c:pt idx="87">
                  <c:v>王佳明</c:v>
                </c:pt>
                <c:pt idx="88">
                  <c:v>韦翰林</c:v>
                </c:pt>
                <c:pt idx="89">
                  <c:v>许坤</c:v>
                </c:pt>
                <c:pt idx="90">
                  <c:v>闫家晶</c:v>
                </c:pt>
                <c:pt idx="91">
                  <c:v>杨开旋</c:v>
                </c:pt>
                <c:pt idx="92">
                  <c:v>杨文琛</c:v>
                </c:pt>
                <c:pt idx="93">
                  <c:v>张传梓</c:v>
                </c:pt>
                <c:pt idx="94">
                  <c:v>张延霖</c:v>
                </c:pt>
                <c:pt idx="95">
                  <c:v>张英奇</c:v>
                </c:pt>
                <c:pt idx="96">
                  <c:v>张振宇</c:v>
                </c:pt>
                <c:pt idx="97">
                  <c:v>章星宇</c:v>
                </c:pt>
                <c:pt idx="98">
                  <c:v>邹培源</c:v>
                </c:pt>
              </c:strCache>
            </c:strRef>
          </c:cat>
          <c:val>
            <c:numRef>
              <c:f>贾文积分!$B$2:$B$105</c:f>
              <c:numCache>
                <c:formatCode>General</c:formatCode>
                <c:ptCount val="104"/>
                <c:pt idx="0">
                  <c:v>0</c:v>
                </c:pt>
                <c:pt idx="1">
                  <c:v>0</c:v>
                </c:pt>
                <c:pt idx="2">
                  <c:v>12</c:v>
                </c:pt>
                <c:pt idx="3">
                  <c:v>24</c:v>
                </c:pt>
                <c:pt idx="4">
                  <c:v>24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54</c:v>
                </c:pt>
                <c:pt idx="11">
                  <c:v>60</c:v>
                </c:pt>
                <c:pt idx="12">
                  <c:v>60</c:v>
                </c:pt>
                <c:pt idx="13">
                  <c:v>60</c:v>
                </c:pt>
                <c:pt idx="14">
                  <c:v>60</c:v>
                </c:pt>
                <c:pt idx="15">
                  <c:v>63</c:v>
                </c:pt>
                <c:pt idx="16">
                  <c:v>66</c:v>
                </c:pt>
                <c:pt idx="17">
                  <c:v>66</c:v>
                </c:pt>
                <c:pt idx="18">
                  <c:v>69</c:v>
                </c:pt>
                <c:pt idx="19">
                  <c:v>69</c:v>
                </c:pt>
                <c:pt idx="20">
                  <c:v>69</c:v>
                </c:pt>
                <c:pt idx="21">
                  <c:v>72</c:v>
                </c:pt>
                <c:pt idx="22">
                  <c:v>72</c:v>
                </c:pt>
                <c:pt idx="23">
                  <c:v>75</c:v>
                </c:pt>
                <c:pt idx="24">
                  <c:v>75</c:v>
                </c:pt>
                <c:pt idx="25">
                  <c:v>75</c:v>
                </c:pt>
                <c:pt idx="26">
                  <c:v>75</c:v>
                </c:pt>
                <c:pt idx="27">
                  <c:v>75</c:v>
                </c:pt>
                <c:pt idx="28">
                  <c:v>75</c:v>
                </c:pt>
                <c:pt idx="29">
                  <c:v>75</c:v>
                </c:pt>
                <c:pt idx="30">
                  <c:v>75</c:v>
                </c:pt>
                <c:pt idx="31">
                  <c:v>75</c:v>
                </c:pt>
                <c:pt idx="32">
                  <c:v>78</c:v>
                </c:pt>
                <c:pt idx="33">
                  <c:v>80</c:v>
                </c:pt>
                <c:pt idx="34">
                  <c:v>81</c:v>
                </c:pt>
                <c:pt idx="35">
                  <c:v>81</c:v>
                </c:pt>
                <c:pt idx="36">
                  <c:v>83</c:v>
                </c:pt>
                <c:pt idx="37">
                  <c:v>84</c:v>
                </c:pt>
                <c:pt idx="38">
                  <c:v>84</c:v>
                </c:pt>
                <c:pt idx="39">
                  <c:v>88</c:v>
                </c:pt>
                <c:pt idx="40">
                  <c:v>89</c:v>
                </c:pt>
                <c:pt idx="41">
                  <c:v>89</c:v>
                </c:pt>
                <c:pt idx="42">
                  <c:v>90</c:v>
                </c:pt>
                <c:pt idx="43">
                  <c:v>90</c:v>
                </c:pt>
                <c:pt idx="44">
                  <c:v>90</c:v>
                </c:pt>
                <c:pt idx="45">
                  <c:v>90</c:v>
                </c:pt>
                <c:pt idx="46">
                  <c:v>90</c:v>
                </c:pt>
                <c:pt idx="47">
                  <c:v>90</c:v>
                </c:pt>
                <c:pt idx="48">
                  <c:v>90</c:v>
                </c:pt>
                <c:pt idx="49">
                  <c:v>90</c:v>
                </c:pt>
                <c:pt idx="50">
                  <c:v>90</c:v>
                </c:pt>
                <c:pt idx="51">
                  <c:v>90</c:v>
                </c:pt>
                <c:pt idx="52">
                  <c:v>90</c:v>
                </c:pt>
                <c:pt idx="53">
                  <c:v>91</c:v>
                </c:pt>
                <c:pt idx="54">
                  <c:v>92</c:v>
                </c:pt>
                <c:pt idx="55">
                  <c:v>96</c:v>
                </c:pt>
                <c:pt idx="56">
                  <c:v>96</c:v>
                </c:pt>
                <c:pt idx="57">
                  <c:v>96</c:v>
                </c:pt>
                <c:pt idx="58">
                  <c:v>98</c:v>
                </c:pt>
                <c:pt idx="59">
                  <c:v>98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0A-429D-944E-8447460B1E21}"/>
            </c:ext>
          </c:extLst>
        </c:ser>
        <c:ser>
          <c:idx val="1"/>
          <c:order val="1"/>
          <c:tx>
            <c:strRef>
              <c:f>贾文积分!$J$1</c:f>
              <c:strCache>
                <c:ptCount val="1"/>
                <c:pt idx="0">
                  <c:v>在线测试积分归一化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贾文积分!$A$2:$A$105</c:f>
              <c:strCache>
                <c:ptCount val="99"/>
                <c:pt idx="0">
                  <c:v>廖峰光</c:v>
                </c:pt>
                <c:pt idx="1">
                  <c:v>李素娟</c:v>
                </c:pt>
                <c:pt idx="2">
                  <c:v>马绍瑜</c:v>
                </c:pt>
                <c:pt idx="3">
                  <c:v>杨鑫海</c:v>
                </c:pt>
                <c:pt idx="4">
                  <c:v>刘龙刚</c:v>
                </c:pt>
                <c:pt idx="5">
                  <c:v>董宝凯</c:v>
                </c:pt>
                <c:pt idx="6">
                  <c:v>张俊男</c:v>
                </c:pt>
                <c:pt idx="7">
                  <c:v>买迪娜·买吐送</c:v>
                </c:pt>
                <c:pt idx="8">
                  <c:v>丁一洋</c:v>
                </c:pt>
                <c:pt idx="9">
                  <c:v>沙尔扎德·多力坤</c:v>
                </c:pt>
                <c:pt idx="10">
                  <c:v>马彦虎</c:v>
                </c:pt>
                <c:pt idx="11">
                  <c:v>高铭</c:v>
                </c:pt>
                <c:pt idx="12">
                  <c:v>杜景涛</c:v>
                </c:pt>
                <c:pt idx="13">
                  <c:v>李瀚林</c:v>
                </c:pt>
                <c:pt idx="14">
                  <c:v>齐琪</c:v>
                </c:pt>
                <c:pt idx="15">
                  <c:v>刘欣</c:v>
                </c:pt>
                <c:pt idx="16">
                  <c:v>吕思勤</c:v>
                </c:pt>
                <c:pt idx="17">
                  <c:v>王祎璠</c:v>
                </c:pt>
                <c:pt idx="18">
                  <c:v>赵汉莹</c:v>
                </c:pt>
                <c:pt idx="19">
                  <c:v>孟雨潼</c:v>
                </c:pt>
                <c:pt idx="20">
                  <c:v>彭宇飞</c:v>
                </c:pt>
                <c:pt idx="21">
                  <c:v>李宇辰</c:v>
                </c:pt>
                <c:pt idx="22">
                  <c:v>苏彬彬</c:v>
                </c:pt>
                <c:pt idx="23">
                  <c:v>赵泉露</c:v>
                </c:pt>
                <c:pt idx="24">
                  <c:v>钱宇</c:v>
                </c:pt>
                <c:pt idx="25">
                  <c:v>程泽东</c:v>
                </c:pt>
                <c:pt idx="26">
                  <c:v>贾瑞凯</c:v>
                </c:pt>
                <c:pt idx="27">
                  <c:v>刘菲</c:v>
                </c:pt>
                <c:pt idx="28">
                  <c:v>王辰宇</c:v>
                </c:pt>
                <c:pt idx="29">
                  <c:v>李泽辉</c:v>
                </c:pt>
                <c:pt idx="30">
                  <c:v>龙翔</c:v>
                </c:pt>
                <c:pt idx="31">
                  <c:v>叶先华</c:v>
                </c:pt>
                <c:pt idx="32">
                  <c:v>梁鸿艺</c:v>
                </c:pt>
                <c:pt idx="33">
                  <c:v>阎肃</c:v>
                </c:pt>
                <c:pt idx="34">
                  <c:v>李恒博</c:v>
                </c:pt>
                <c:pt idx="35">
                  <c:v>问好</c:v>
                </c:pt>
                <c:pt idx="36">
                  <c:v>张宇航</c:v>
                </c:pt>
                <c:pt idx="37">
                  <c:v>田野</c:v>
                </c:pt>
                <c:pt idx="38">
                  <c:v>夏昕怡</c:v>
                </c:pt>
                <c:pt idx="39">
                  <c:v>马泽帅</c:v>
                </c:pt>
                <c:pt idx="40">
                  <c:v>龙雪丹</c:v>
                </c:pt>
                <c:pt idx="41">
                  <c:v>姚炫竹</c:v>
                </c:pt>
                <c:pt idx="42">
                  <c:v>薛毅松</c:v>
                </c:pt>
                <c:pt idx="43">
                  <c:v>孙柯鑫</c:v>
                </c:pt>
                <c:pt idx="44">
                  <c:v>刘泽熙</c:v>
                </c:pt>
                <c:pt idx="45">
                  <c:v>李盼奇</c:v>
                </c:pt>
                <c:pt idx="46">
                  <c:v>刘力帆</c:v>
                </c:pt>
                <c:pt idx="47">
                  <c:v>夏阳</c:v>
                </c:pt>
                <c:pt idx="48">
                  <c:v>吕陆</c:v>
                </c:pt>
                <c:pt idx="49">
                  <c:v>陈长浩</c:v>
                </c:pt>
                <c:pt idx="50">
                  <c:v>苏航</c:v>
                </c:pt>
                <c:pt idx="51">
                  <c:v>晏兴龙</c:v>
                </c:pt>
                <c:pt idx="52">
                  <c:v>朱锐轩</c:v>
                </c:pt>
                <c:pt idx="53">
                  <c:v>陈智威</c:v>
                </c:pt>
                <c:pt idx="54">
                  <c:v>崔政博</c:v>
                </c:pt>
                <c:pt idx="55">
                  <c:v>张杨雨川</c:v>
                </c:pt>
                <c:pt idx="56">
                  <c:v>安文</c:v>
                </c:pt>
                <c:pt idx="57">
                  <c:v>刘阳</c:v>
                </c:pt>
                <c:pt idx="58">
                  <c:v>杨祥瑞</c:v>
                </c:pt>
                <c:pt idx="59">
                  <c:v>曹聪</c:v>
                </c:pt>
                <c:pt idx="60">
                  <c:v>刘易</c:v>
                </c:pt>
                <c:pt idx="61">
                  <c:v>王剑锋</c:v>
                </c:pt>
                <c:pt idx="62">
                  <c:v>肖泓宇</c:v>
                </c:pt>
                <c:pt idx="63">
                  <c:v>朱金鸿</c:v>
                </c:pt>
                <c:pt idx="64">
                  <c:v>王义凯</c:v>
                </c:pt>
                <c:pt idx="65">
                  <c:v>胡杨杨</c:v>
                </c:pt>
                <c:pt idx="66">
                  <c:v>杨纪元</c:v>
                </c:pt>
                <c:pt idx="67">
                  <c:v>周佳和</c:v>
                </c:pt>
                <c:pt idx="68">
                  <c:v>张明伟</c:v>
                </c:pt>
                <c:pt idx="69">
                  <c:v>楼必成</c:v>
                </c:pt>
                <c:pt idx="70">
                  <c:v>雷振宇</c:v>
                </c:pt>
                <c:pt idx="71">
                  <c:v>罗景雯</c:v>
                </c:pt>
                <c:pt idx="72">
                  <c:v>王一凡</c:v>
                </c:pt>
                <c:pt idx="73">
                  <c:v>柏智杰</c:v>
                </c:pt>
                <c:pt idx="74">
                  <c:v>陈龙</c:v>
                </c:pt>
                <c:pt idx="75">
                  <c:v>陈兴辉</c:v>
                </c:pt>
                <c:pt idx="76">
                  <c:v>高国豪</c:v>
                </c:pt>
                <c:pt idx="77">
                  <c:v>郭家豪</c:v>
                </c:pt>
                <c:pt idx="78">
                  <c:v>李嘉禹</c:v>
                </c:pt>
                <c:pt idx="79">
                  <c:v>李卓峻</c:v>
                </c:pt>
                <c:pt idx="80">
                  <c:v>梁佳俊</c:v>
                </c:pt>
                <c:pt idx="81">
                  <c:v>林洛毅</c:v>
                </c:pt>
                <c:pt idx="82">
                  <c:v>罗子俊</c:v>
                </c:pt>
                <c:pt idx="83">
                  <c:v>邱熠良</c:v>
                </c:pt>
                <c:pt idx="84">
                  <c:v>石昊</c:v>
                </c:pt>
                <c:pt idx="85">
                  <c:v>汤逍</c:v>
                </c:pt>
                <c:pt idx="86">
                  <c:v>唐凯</c:v>
                </c:pt>
                <c:pt idx="87">
                  <c:v>王佳明</c:v>
                </c:pt>
                <c:pt idx="88">
                  <c:v>韦翰林</c:v>
                </c:pt>
                <c:pt idx="89">
                  <c:v>许坤</c:v>
                </c:pt>
                <c:pt idx="90">
                  <c:v>闫家晶</c:v>
                </c:pt>
                <c:pt idx="91">
                  <c:v>杨开旋</c:v>
                </c:pt>
                <c:pt idx="92">
                  <c:v>杨文琛</c:v>
                </c:pt>
                <c:pt idx="93">
                  <c:v>张传梓</c:v>
                </c:pt>
                <c:pt idx="94">
                  <c:v>张延霖</c:v>
                </c:pt>
                <c:pt idx="95">
                  <c:v>张英奇</c:v>
                </c:pt>
                <c:pt idx="96">
                  <c:v>张振宇</c:v>
                </c:pt>
                <c:pt idx="97">
                  <c:v>章星宇</c:v>
                </c:pt>
                <c:pt idx="98">
                  <c:v>邹培源</c:v>
                </c:pt>
              </c:strCache>
            </c:strRef>
          </c:cat>
          <c:val>
            <c:numRef>
              <c:f>贾文积分!$J$2:$J$105</c:f>
              <c:numCache>
                <c:formatCode>General</c:formatCode>
                <c:ptCount val="104"/>
                <c:pt idx="0">
                  <c:v>0</c:v>
                </c:pt>
                <c:pt idx="1">
                  <c:v>3.0303030303030303</c:v>
                </c:pt>
                <c:pt idx="2">
                  <c:v>0</c:v>
                </c:pt>
                <c:pt idx="3">
                  <c:v>15.151515151515152</c:v>
                </c:pt>
                <c:pt idx="4">
                  <c:v>0</c:v>
                </c:pt>
                <c:pt idx="5">
                  <c:v>6.0606060606060606</c:v>
                </c:pt>
                <c:pt idx="6">
                  <c:v>0</c:v>
                </c:pt>
                <c:pt idx="7">
                  <c:v>21.212121212121211</c:v>
                </c:pt>
                <c:pt idx="8">
                  <c:v>15.151515151515152</c:v>
                </c:pt>
                <c:pt idx="9">
                  <c:v>18.181818181818183</c:v>
                </c:pt>
                <c:pt idx="10">
                  <c:v>71.212121212121218</c:v>
                </c:pt>
                <c:pt idx="11">
                  <c:v>18.939393939393938</c:v>
                </c:pt>
                <c:pt idx="12">
                  <c:v>42.424242424242422</c:v>
                </c:pt>
                <c:pt idx="13">
                  <c:v>0</c:v>
                </c:pt>
                <c:pt idx="14">
                  <c:v>39.393939393939391</c:v>
                </c:pt>
                <c:pt idx="15">
                  <c:v>39.393939393939391</c:v>
                </c:pt>
                <c:pt idx="16">
                  <c:v>60.606060606060609</c:v>
                </c:pt>
                <c:pt idx="17">
                  <c:v>0</c:v>
                </c:pt>
                <c:pt idx="18">
                  <c:v>43.939393939393938</c:v>
                </c:pt>
                <c:pt idx="19">
                  <c:v>27.27272727272727</c:v>
                </c:pt>
                <c:pt idx="20">
                  <c:v>91.666666666666657</c:v>
                </c:pt>
                <c:pt idx="21">
                  <c:v>0</c:v>
                </c:pt>
                <c:pt idx="22">
                  <c:v>37.878787878787875</c:v>
                </c:pt>
                <c:pt idx="23">
                  <c:v>39.848484848484851</c:v>
                </c:pt>
                <c:pt idx="24">
                  <c:v>15.151515151515152</c:v>
                </c:pt>
                <c:pt idx="25">
                  <c:v>3.0303030303030303</c:v>
                </c:pt>
                <c:pt idx="26">
                  <c:v>45.454545454545453</c:v>
                </c:pt>
                <c:pt idx="27">
                  <c:v>15.151515151515152</c:v>
                </c:pt>
                <c:pt idx="28">
                  <c:v>80.303030303030297</c:v>
                </c:pt>
                <c:pt idx="29">
                  <c:v>63.636363636363633</c:v>
                </c:pt>
                <c:pt idx="30">
                  <c:v>43.939393939393938</c:v>
                </c:pt>
                <c:pt idx="31">
                  <c:v>24.242424242424242</c:v>
                </c:pt>
                <c:pt idx="32">
                  <c:v>16.666666666666664</c:v>
                </c:pt>
                <c:pt idx="33">
                  <c:v>30.303030303030305</c:v>
                </c:pt>
                <c:pt idx="34">
                  <c:v>15.151515151515152</c:v>
                </c:pt>
                <c:pt idx="35">
                  <c:v>18.181818181818183</c:v>
                </c:pt>
                <c:pt idx="36">
                  <c:v>51.515151515151516</c:v>
                </c:pt>
                <c:pt idx="37">
                  <c:v>1.5151515151515151</c:v>
                </c:pt>
                <c:pt idx="38">
                  <c:v>27.27272727272727</c:v>
                </c:pt>
                <c:pt idx="39">
                  <c:v>26.515151515151516</c:v>
                </c:pt>
                <c:pt idx="40">
                  <c:v>21.212121212121211</c:v>
                </c:pt>
                <c:pt idx="41">
                  <c:v>53.030303030303031</c:v>
                </c:pt>
                <c:pt idx="42">
                  <c:v>13.636363636363635</c:v>
                </c:pt>
                <c:pt idx="43">
                  <c:v>60.606060606060609</c:v>
                </c:pt>
                <c:pt idx="44">
                  <c:v>59.090909090909093</c:v>
                </c:pt>
                <c:pt idx="45">
                  <c:v>6.0606060606060606</c:v>
                </c:pt>
                <c:pt idx="46">
                  <c:v>48.484848484848484</c:v>
                </c:pt>
                <c:pt idx="47">
                  <c:v>39.393939393939391</c:v>
                </c:pt>
                <c:pt idx="48">
                  <c:v>62.878787878787875</c:v>
                </c:pt>
                <c:pt idx="49">
                  <c:v>15.151515151515152</c:v>
                </c:pt>
                <c:pt idx="50">
                  <c:v>24.242424242424242</c:v>
                </c:pt>
                <c:pt idx="51">
                  <c:v>59.848484848484851</c:v>
                </c:pt>
                <c:pt idx="52">
                  <c:v>42.424242424242422</c:v>
                </c:pt>
                <c:pt idx="53">
                  <c:v>68.181818181818173</c:v>
                </c:pt>
                <c:pt idx="54">
                  <c:v>30.303030303030305</c:v>
                </c:pt>
                <c:pt idx="55">
                  <c:v>18.181818181818183</c:v>
                </c:pt>
                <c:pt idx="56">
                  <c:v>9.0909090909090917</c:v>
                </c:pt>
                <c:pt idx="57">
                  <c:v>50</c:v>
                </c:pt>
                <c:pt idx="58">
                  <c:v>9.0909090909090917</c:v>
                </c:pt>
                <c:pt idx="59">
                  <c:v>89.393939393939391</c:v>
                </c:pt>
                <c:pt idx="60">
                  <c:v>64.545454545454547</c:v>
                </c:pt>
                <c:pt idx="61">
                  <c:v>59.090909090909093</c:v>
                </c:pt>
                <c:pt idx="62">
                  <c:v>33.333333333333329</c:v>
                </c:pt>
                <c:pt idx="63">
                  <c:v>0</c:v>
                </c:pt>
                <c:pt idx="64">
                  <c:v>85.173160303030301</c:v>
                </c:pt>
                <c:pt idx="65">
                  <c:v>56.060606060606055</c:v>
                </c:pt>
                <c:pt idx="66">
                  <c:v>54.54545454545454</c:v>
                </c:pt>
                <c:pt idx="67">
                  <c:v>22.727272727272727</c:v>
                </c:pt>
                <c:pt idx="68">
                  <c:v>98.181818181818187</c:v>
                </c:pt>
                <c:pt idx="69">
                  <c:v>9.0909090909090917</c:v>
                </c:pt>
                <c:pt idx="70">
                  <c:v>12.121212121212121</c:v>
                </c:pt>
                <c:pt idx="71">
                  <c:v>39.393939393939391</c:v>
                </c:pt>
                <c:pt idx="72">
                  <c:v>46.969696969696969</c:v>
                </c:pt>
                <c:pt idx="73">
                  <c:v>34.848484848484851</c:v>
                </c:pt>
                <c:pt idx="74">
                  <c:v>28.787878787878789</c:v>
                </c:pt>
                <c:pt idx="75">
                  <c:v>100</c:v>
                </c:pt>
                <c:pt idx="76">
                  <c:v>75.757575757575751</c:v>
                </c:pt>
                <c:pt idx="77">
                  <c:v>40.909090909090914</c:v>
                </c:pt>
                <c:pt idx="78">
                  <c:v>53.030303030303031</c:v>
                </c:pt>
                <c:pt idx="79">
                  <c:v>65.151515151515156</c:v>
                </c:pt>
                <c:pt idx="80">
                  <c:v>74.242424242424249</c:v>
                </c:pt>
                <c:pt idx="81">
                  <c:v>12.121212121212121</c:v>
                </c:pt>
                <c:pt idx="82">
                  <c:v>34.848484848484851</c:v>
                </c:pt>
                <c:pt idx="83">
                  <c:v>57.575757575757578</c:v>
                </c:pt>
                <c:pt idx="84">
                  <c:v>15.151515151515152</c:v>
                </c:pt>
                <c:pt idx="85">
                  <c:v>18.181818181818183</c:v>
                </c:pt>
                <c:pt idx="86">
                  <c:v>50</c:v>
                </c:pt>
                <c:pt idx="87">
                  <c:v>95.454545454545453</c:v>
                </c:pt>
                <c:pt idx="88">
                  <c:v>57.575757575757578</c:v>
                </c:pt>
                <c:pt idx="89">
                  <c:v>100</c:v>
                </c:pt>
                <c:pt idx="90">
                  <c:v>59.848484848484851</c:v>
                </c:pt>
                <c:pt idx="91">
                  <c:v>100</c:v>
                </c:pt>
                <c:pt idx="92">
                  <c:v>69.090909090909093</c:v>
                </c:pt>
                <c:pt idx="93">
                  <c:v>99.949494909090916</c:v>
                </c:pt>
                <c:pt idx="94">
                  <c:v>19.696969696969695</c:v>
                </c:pt>
                <c:pt idx="95">
                  <c:v>18.181818181818183</c:v>
                </c:pt>
                <c:pt idx="96">
                  <c:v>50</c:v>
                </c:pt>
                <c:pt idx="97">
                  <c:v>93.181818181818173</c:v>
                </c:pt>
                <c:pt idx="98">
                  <c:v>60.606060606060609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30A-429D-944E-8447460B1E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3091840"/>
        <c:axId val="213093376"/>
      </c:lineChart>
      <c:catAx>
        <c:axId val="21309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3093376"/>
        <c:crosses val="autoZero"/>
        <c:auto val="1"/>
        <c:lblAlgn val="ctr"/>
        <c:lblOffset val="100"/>
        <c:noMultiLvlLbl val="0"/>
      </c:catAx>
      <c:valAx>
        <c:axId val="213093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309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Sheet1!$H$4909</c:f>
              <c:strCache>
                <c:ptCount val="1"/>
                <c:pt idx="0">
                  <c:v>所有普通班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Sheet1!$I$4908:$J$4908</c:f>
              <c:strCache>
                <c:ptCount val="2"/>
                <c:pt idx="0">
                  <c:v>机试平均分</c:v>
                </c:pt>
                <c:pt idx="1">
                  <c:v>总成绩平均分</c:v>
                </c:pt>
              </c:strCache>
            </c:strRef>
          </c:cat>
          <c:val>
            <c:numRef>
              <c:f>Sheet1!$I$4909:$J$4909</c:f>
              <c:numCache>
                <c:formatCode>General</c:formatCode>
                <c:ptCount val="2"/>
                <c:pt idx="0">
                  <c:v>78.14</c:v>
                </c:pt>
                <c:pt idx="1">
                  <c:v>82.55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83-4D45-92F2-B91F6FDE4FF0}"/>
            </c:ext>
          </c:extLst>
        </c:ser>
        <c:ser>
          <c:idx val="1"/>
          <c:order val="1"/>
          <c:tx>
            <c:strRef>
              <c:f>Sheet1!$H$4910</c:f>
              <c:strCache>
                <c:ptCount val="1"/>
                <c:pt idx="0">
                  <c:v>智慧平台试点班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Sheet1!$I$4908:$J$4908</c:f>
              <c:strCache>
                <c:ptCount val="2"/>
                <c:pt idx="0">
                  <c:v>机试平均分</c:v>
                </c:pt>
                <c:pt idx="1">
                  <c:v>总成绩平均分</c:v>
                </c:pt>
              </c:strCache>
            </c:strRef>
          </c:cat>
          <c:val>
            <c:numRef>
              <c:f>Sheet1!$I$4910:$J$4910</c:f>
              <c:numCache>
                <c:formatCode>General</c:formatCode>
                <c:ptCount val="2"/>
                <c:pt idx="0">
                  <c:v>87.06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83-4D45-92F2-B91F6FDE4FF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11257600"/>
        <c:axId val="211258752"/>
      </c:barChart>
      <c:catAx>
        <c:axId val="211257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258752"/>
        <c:crosses val="autoZero"/>
        <c:auto val="1"/>
        <c:lblAlgn val="ctr"/>
        <c:lblOffset val="100"/>
        <c:noMultiLvlLbl val="0"/>
      </c:catAx>
      <c:valAx>
        <c:axId val="211258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257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baseline="0" dirty="0" smtClean="0"/>
              <a:t>F</a:t>
            </a:r>
            <a:r>
              <a:rPr lang="zh-CN" altLang="en-US" sz="1800" b="1" i="0" baseline="0" dirty="0" smtClean="0"/>
              <a:t>班级</a:t>
            </a:r>
            <a:endParaRPr lang="zh-CN" altLang="en-US" sz="1800" b="1" i="0" baseline="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吴自力积分!$B$1</c:f>
              <c:strCache>
                <c:ptCount val="1"/>
                <c:pt idx="0">
                  <c:v>期末成绩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吴自力积分!$A$2:$A$100</c:f>
              <c:strCache>
                <c:ptCount val="96"/>
                <c:pt idx="0">
                  <c:v>旦增夏加</c:v>
                </c:pt>
                <c:pt idx="1">
                  <c:v>艾尔盼·艾力</c:v>
                </c:pt>
                <c:pt idx="2">
                  <c:v>霍达</c:v>
                </c:pt>
                <c:pt idx="3">
                  <c:v>魏星</c:v>
                </c:pt>
                <c:pt idx="4">
                  <c:v>朱浩</c:v>
                </c:pt>
                <c:pt idx="5">
                  <c:v>王淏玥</c:v>
                </c:pt>
                <c:pt idx="6">
                  <c:v>杨茂巍</c:v>
                </c:pt>
                <c:pt idx="7">
                  <c:v>韦星杰</c:v>
                </c:pt>
                <c:pt idx="8">
                  <c:v>吴梓晨</c:v>
                </c:pt>
                <c:pt idx="9">
                  <c:v>吕政</c:v>
                </c:pt>
                <c:pt idx="10">
                  <c:v>韩琳</c:v>
                </c:pt>
                <c:pt idx="11">
                  <c:v>黄国书</c:v>
                </c:pt>
                <c:pt idx="12">
                  <c:v>翟凡荣</c:v>
                </c:pt>
                <c:pt idx="13">
                  <c:v>张旭扬</c:v>
                </c:pt>
                <c:pt idx="14">
                  <c:v>路晓鑫</c:v>
                </c:pt>
                <c:pt idx="15">
                  <c:v>田翔羽</c:v>
                </c:pt>
                <c:pt idx="16">
                  <c:v>努尔麦麦提·艾来提</c:v>
                </c:pt>
                <c:pt idx="17">
                  <c:v>汤智磊</c:v>
                </c:pt>
                <c:pt idx="18">
                  <c:v>龙星宇</c:v>
                </c:pt>
                <c:pt idx="19">
                  <c:v>李卓贤</c:v>
                </c:pt>
                <c:pt idx="20">
                  <c:v>薛宇皓</c:v>
                </c:pt>
                <c:pt idx="21">
                  <c:v>张佳璐</c:v>
                </c:pt>
                <c:pt idx="22">
                  <c:v>柴兴民</c:v>
                </c:pt>
                <c:pt idx="23">
                  <c:v>尚丹彤</c:v>
                </c:pt>
                <c:pt idx="24">
                  <c:v>张倍瑄</c:v>
                </c:pt>
                <c:pt idx="25">
                  <c:v>叶嘉斌</c:v>
                </c:pt>
                <c:pt idx="26">
                  <c:v>薛淇</c:v>
                </c:pt>
                <c:pt idx="27">
                  <c:v>赵睿柠</c:v>
                </c:pt>
                <c:pt idx="28">
                  <c:v>薛科</c:v>
                </c:pt>
                <c:pt idx="29">
                  <c:v>陈泽田</c:v>
                </c:pt>
                <c:pt idx="30">
                  <c:v>刘振龙</c:v>
                </c:pt>
                <c:pt idx="31">
                  <c:v>杨向龙</c:v>
                </c:pt>
                <c:pt idx="32">
                  <c:v>秦江</c:v>
                </c:pt>
                <c:pt idx="33">
                  <c:v>郑承玺</c:v>
                </c:pt>
                <c:pt idx="34">
                  <c:v>刘玉轩</c:v>
                </c:pt>
                <c:pt idx="35">
                  <c:v>郑百方</c:v>
                </c:pt>
                <c:pt idx="36">
                  <c:v>董佳星</c:v>
                </c:pt>
                <c:pt idx="37">
                  <c:v>王嘉琪</c:v>
                </c:pt>
                <c:pt idx="38">
                  <c:v>罗子龙</c:v>
                </c:pt>
                <c:pt idx="39">
                  <c:v>郑凌宇</c:v>
                </c:pt>
                <c:pt idx="40">
                  <c:v>牛兵兵</c:v>
                </c:pt>
                <c:pt idx="41">
                  <c:v>杨洲</c:v>
                </c:pt>
                <c:pt idx="42">
                  <c:v>刘晓铖</c:v>
                </c:pt>
                <c:pt idx="43">
                  <c:v>侯文轩</c:v>
                </c:pt>
                <c:pt idx="44">
                  <c:v>卫俊垚</c:v>
                </c:pt>
                <c:pt idx="45">
                  <c:v>栗威</c:v>
                </c:pt>
                <c:pt idx="46">
                  <c:v>赵泽阳</c:v>
                </c:pt>
                <c:pt idx="47">
                  <c:v>胡海烽</c:v>
                </c:pt>
                <c:pt idx="48">
                  <c:v>张绪鑫</c:v>
                </c:pt>
                <c:pt idx="49">
                  <c:v>丁杰</c:v>
                </c:pt>
                <c:pt idx="50">
                  <c:v>赵泽恺</c:v>
                </c:pt>
                <c:pt idx="51">
                  <c:v>黄文彬</c:v>
                </c:pt>
                <c:pt idx="52">
                  <c:v>武墨</c:v>
                </c:pt>
                <c:pt idx="53">
                  <c:v>国富强</c:v>
                </c:pt>
                <c:pt idx="54">
                  <c:v>王子希</c:v>
                </c:pt>
                <c:pt idx="55">
                  <c:v>段还亮</c:v>
                </c:pt>
                <c:pt idx="56">
                  <c:v>贾瑞琪</c:v>
                </c:pt>
                <c:pt idx="57">
                  <c:v>张武轩</c:v>
                </c:pt>
                <c:pt idx="58">
                  <c:v>张嘉蔚</c:v>
                </c:pt>
                <c:pt idx="59">
                  <c:v>李宇浩</c:v>
                </c:pt>
                <c:pt idx="60">
                  <c:v>唐子辰</c:v>
                </c:pt>
                <c:pt idx="61">
                  <c:v>杨承</c:v>
                </c:pt>
                <c:pt idx="62">
                  <c:v>唐宇</c:v>
                </c:pt>
                <c:pt idx="63">
                  <c:v>田洋</c:v>
                </c:pt>
                <c:pt idx="64">
                  <c:v>郭孟祁</c:v>
                </c:pt>
                <c:pt idx="65">
                  <c:v>高智慧</c:v>
                </c:pt>
                <c:pt idx="66">
                  <c:v>胡宽涛</c:v>
                </c:pt>
                <c:pt idx="67">
                  <c:v>蔡子睿</c:v>
                </c:pt>
                <c:pt idx="68">
                  <c:v>陈天</c:v>
                </c:pt>
                <c:pt idx="69">
                  <c:v>陈震霏</c:v>
                </c:pt>
                <c:pt idx="70">
                  <c:v>胡晨星</c:v>
                </c:pt>
                <c:pt idx="71">
                  <c:v>黄廷贵</c:v>
                </c:pt>
                <c:pt idx="72">
                  <c:v>姜孟顺</c:v>
                </c:pt>
                <c:pt idx="73">
                  <c:v>姜伟</c:v>
                </c:pt>
                <c:pt idx="74">
                  <c:v>梁淑淇</c:v>
                </c:pt>
                <c:pt idx="75">
                  <c:v>史杰佳</c:v>
                </c:pt>
                <c:pt idx="76">
                  <c:v>覃浩峻</c:v>
                </c:pt>
                <c:pt idx="77">
                  <c:v>王檀杰</c:v>
                </c:pt>
                <c:pt idx="78">
                  <c:v>徐松煜</c:v>
                </c:pt>
                <c:pt idx="79">
                  <c:v>常宇恒</c:v>
                </c:pt>
                <c:pt idx="80">
                  <c:v>冯瑞森</c:v>
                </c:pt>
                <c:pt idx="81">
                  <c:v>李涛</c:v>
                </c:pt>
                <c:pt idx="82">
                  <c:v>聂志杰</c:v>
                </c:pt>
                <c:pt idx="83">
                  <c:v>潘曲阳</c:v>
                </c:pt>
                <c:pt idx="84">
                  <c:v>吴起龙</c:v>
                </c:pt>
                <c:pt idx="85">
                  <c:v>徐熠</c:v>
                </c:pt>
                <c:pt idx="86">
                  <c:v>严元信</c:v>
                </c:pt>
                <c:pt idx="87">
                  <c:v>杨鹤扬</c:v>
                </c:pt>
                <c:pt idx="88">
                  <c:v>杨翔</c:v>
                </c:pt>
                <c:pt idx="89">
                  <c:v>尹振洋</c:v>
                </c:pt>
                <c:pt idx="90">
                  <c:v>余耀华</c:v>
                </c:pt>
                <c:pt idx="91">
                  <c:v>俞泳泽</c:v>
                </c:pt>
                <c:pt idx="92">
                  <c:v>赵梦皓</c:v>
                </c:pt>
                <c:pt idx="93">
                  <c:v>郑亦韬</c:v>
                </c:pt>
                <c:pt idx="94">
                  <c:v>郑奕扬</c:v>
                </c:pt>
                <c:pt idx="95">
                  <c:v>朱翔宇</c:v>
                </c:pt>
              </c:strCache>
            </c:strRef>
          </c:cat>
          <c:val>
            <c:numRef>
              <c:f>吴自力积分!$B$2:$B$100</c:f>
              <c:numCache>
                <c:formatCode>General</c:formatCode>
                <c:ptCount val="99"/>
                <c:pt idx="0">
                  <c:v>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48</c:v>
                </c:pt>
                <c:pt idx="6">
                  <c:v>51</c:v>
                </c:pt>
                <c:pt idx="7">
                  <c:v>57</c:v>
                </c:pt>
                <c:pt idx="8">
                  <c:v>60</c:v>
                </c:pt>
                <c:pt idx="9">
                  <c:v>60</c:v>
                </c:pt>
                <c:pt idx="10">
                  <c:v>60</c:v>
                </c:pt>
                <c:pt idx="11">
                  <c:v>60</c:v>
                </c:pt>
                <c:pt idx="12">
                  <c:v>60</c:v>
                </c:pt>
                <c:pt idx="13">
                  <c:v>69</c:v>
                </c:pt>
                <c:pt idx="14">
                  <c:v>72</c:v>
                </c:pt>
                <c:pt idx="15">
                  <c:v>75</c:v>
                </c:pt>
                <c:pt idx="16">
                  <c:v>75</c:v>
                </c:pt>
                <c:pt idx="17">
                  <c:v>75</c:v>
                </c:pt>
                <c:pt idx="18">
                  <c:v>75</c:v>
                </c:pt>
                <c:pt idx="19">
                  <c:v>75</c:v>
                </c:pt>
                <c:pt idx="20">
                  <c:v>75</c:v>
                </c:pt>
                <c:pt idx="21">
                  <c:v>75</c:v>
                </c:pt>
                <c:pt idx="22">
                  <c:v>75</c:v>
                </c:pt>
                <c:pt idx="23">
                  <c:v>75</c:v>
                </c:pt>
                <c:pt idx="24">
                  <c:v>78</c:v>
                </c:pt>
                <c:pt idx="25">
                  <c:v>78</c:v>
                </c:pt>
                <c:pt idx="26">
                  <c:v>81</c:v>
                </c:pt>
                <c:pt idx="27">
                  <c:v>81</c:v>
                </c:pt>
                <c:pt idx="28">
                  <c:v>81</c:v>
                </c:pt>
                <c:pt idx="29">
                  <c:v>84</c:v>
                </c:pt>
                <c:pt idx="30">
                  <c:v>84</c:v>
                </c:pt>
                <c:pt idx="31">
                  <c:v>85</c:v>
                </c:pt>
                <c:pt idx="32">
                  <c:v>87</c:v>
                </c:pt>
                <c:pt idx="33">
                  <c:v>88</c:v>
                </c:pt>
                <c:pt idx="34">
                  <c:v>90</c:v>
                </c:pt>
                <c:pt idx="35">
                  <c:v>90</c:v>
                </c:pt>
                <c:pt idx="36">
                  <c:v>90</c:v>
                </c:pt>
                <c:pt idx="37">
                  <c:v>90</c:v>
                </c:pt>
                <c:pt idx="38">
                  <c:v>90</c:v>
                </c:pt>
                <c:pt idx="39">
                  <c:v>90</c:v>
                </c:pt>
                <c:pt idx="40">
                  <c:v>90</c:v>
                </c:pt>
                <c:pt idx="41">
                  <c:v>90</c:v>
                </c:pt>
                <c:pt idx="42">
                  <c:v>91</c:v>
                </c:pt>
                <c:pt idx="43">
                  <c:v>91</c:v>
                </c:pt>
                <c:pt idx="44">
                  <c:v>91</c:v>
                </c:pt>
                <c:pt idx="45">
                  <c:v>92</c:v>
                </c:pt>
                <c:pt idx="46">
                  <c:v>94</c:v>
                </c:pt>
                <c:pt idx="47">
                  <c:v>94</c:v>
                </c:pt>
                <c:pt idx="48">
                  <c:v>94</c:v>
                </c:pt>
                <c:pt idx="49">
                  <c:v>94</c:v>
                </c:pt>
                <c:pt idx="50">
                  <c:v>94</c:v>
                </c:pt>
                <c:pt idx="51">
                  <c:v>94</c:v>
                </c:pt>
                <c:pt idx="52">
                  <c:v>96</c:v>
                </c:pt>
                <c:pt idx="53">
                  <c:v>98</c:v>
                </c:pt>
                <c:pt idx="54">
                  <c:v>98</c:v>
                </c:pt>
                <c:pt idx="55">
                  <c:v>98</c:v>
                </c:pt>
                <c:pt idx="56">
                  <c:v>98</c:v>
                </c:pt>
                <c:pt idx="57">
                  <c:v>98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FC-41CB-91B2-2F10C070D163}"/>
            </c:ext>
          </c:extLst>
        </c:ser>
        <c:ser>
          <c:idx val="1"/>
          <c:order val="1"/>
          <c:tx>
            <c:strRef>
              <c:f>吴自力积分!$C$1</c:f>
              <c:strCache>
                <c:ptCount val="1"/>
                <c:pt idx="0">
                  <c:v>期中成绩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吴自力积分!$A$2:$A$100</c:f>
              <c:strCache>
                <c:ptCount val="96"/>
                <c:pt idx="0">
                  <c:v>旦增夏加</c:v>
                </c:pt>
                <c:pt idx="1">
                  <c:v>艾尔盼·艾力</c:v>
                </c:pt>
                <c:pt idx="2">
                  <c:v>霍达</c:v>
                </c:pt>
                <c:pt idx="3">
                  <c:v>魏星</c:v>
                </c:pt>
                <c:pt idx="4">
                  <c:v>朱浩</c:v>
                </c:pt>
                <c:pt idx="5">
                  <c:v>王淏玥</c:v>
                </c:pt>
                <c:pt idx="6">
                  <c:v>杨茂巍</c:v>
                </c:pt>
                <c:pt idx="7">
                  <c:v>韦星杰</c:v>
                </c:pt>
                <c:pt idx="8">
                  <c:v>吴梓晨</c:v>
                </c:pt>
                <c:pt idx="9">
                  <c:v>吕政</c:v>
                </c:pt>
                <c:pt idx="10">
                  <c:v>韩琳</c:v>
                </c:pt>
                <c:pt idx="11">
                  <c:v>黄国书</c:v>
                </c:pt>
                <c:pt idx="12">
                  <c:v>翟凡荣</c:v>
                </c:pt>
                <c:pt idx="13">
                  <c:v>张旭扬</c:v>
                </c:pt>
                <c:pt idx="14">
                  <c:v>路晓鑫</c:v>
                </c:pt>
                <c:pt idx="15">
                  <c:v>田翔羽</c:v>
                </c:pt>
                <c:pt idx="16">
                  <c:v>努尔麦麦提·艾来提</c:v>
                </c:pt>
                <c:pt idx="17">
                  <c:v>汤智磊</c:v>
                </c:pt>
                <c:pt idx="18">
                  <c:v>龙星宇</c:v>
                </c:pt>
                <c:pt idx="19">
                  <c:v>李卓贤</c:v>
                </c:pt>
                <c:pt idx="20">
                  <c:v>薛宇皓</c:v>
                </c:pt>
                <c:pt idx="21">
                  <c:v>张佳璐</c:v>
                </c:pt>
                <c:pt idx="22">
                  <c:v>柴兴民</c:v>
                </c:pt>
                <c:pt idx="23">
                  <c:v>尚丹彤</c:v>
                </c:pt>
                <c:pt idx="24">
                  <c:v>张倍瑄</c:v>
                </c:pt>
                <c:pt idx="25">
                  <c:v>叶嘉斌</c:v>
                </c:pt>
                <c:pt idx="26">
                  <c:v>薛淇</c:v>
                </c:pt>
                <c:pt idx="27">
                  <c:v>赵睿柠</c:v>
                </c:pt>
                <c:pt idx="28">
                  <c:v>薛科</c:v>
                </c:pt>
                <c:pt idx="29">
                  <c:v>陈泽田</c:v>
                </c:pt>
                <c:pt idx="30">
                  <c:v>刘振龙</c:v>
                </c:pt>
                <c:pt idx="31">
                  <c:v>杨向龙</c:v>
                </c:pt>
                <c:pt idx="32">
                  <c:v>秦江</c:v>
                </c:pt>
                <c:pt idx="33">
                  <c:v>郑承玺</c:v>
                </c:pt>
                <c:pt idx="34">
                  <c:v>刘玉轩</c:v>
                </c:pt>
                <c:pt idx="35">
                  <c:v>郑百方</c:v>
                </c:pt>
                <c:pt idx="36">
                  <c:v>董佳星</c:v>
                </c:pt>
                <c:pt idx="37">
                  <c:v>王嘉琪</c:v>
                </c:pt>
                <c:pt idx="38">
                  <c:v>罗子龙</c:v>
                </c:pt>
                <c:pt idx="39">
                  <c:v>郑凌宇</c:v>
                </c:pt>
                <c:pt idx="40">
                  <c:v>牛兵兵</c:v>
                </c:pt>
                <c:pt idx="41">
                  <c:v>杨洲</c:v>
                </c:pt>
                <c:pt idx="42">
                  <c:v>刘晓铖</c:v>
                </c:pt>
                <c:pt idx="43">
                  <c:v>侯文轩</c:v>
                </c:pt>
                <c:pt idx="44">
                  <c:v>卫俊垚</c:v>
                </c:pt>
                <c:pt idx="45">
                  <c:v>栗威</c:v>
                </c:pt>
                <c:pt idx="46">
                  <c:v>赵泽阳</c:v>
                </c:pt>
                <c:pt idx="47">
                  <c:v>胡海烽</c:v>
                </c:pt>
                <c:pt idx="48">
                  <c:v>张绪鑫</c:v>
                </c:pt>
                <c:pt idx="49">
                  <c:v>丁杰</c:v>
                </c:pt>
                <c:pt idx="50">
                  <c:v>赵泽恺</c:v>
                </c:pt>
                <c:pt idx="51">
                  <c:v>黄文彬</c:v>
                </c:pt>
                <c:pt idx="52">
                  <c:v>武墨</c:v>
                </c:pt>
                <c:pt idx="53">
                  <c:v>国富强</c:v>
                </c:pt>
                <c:pt idx="54">
                  <c:v>王子希</c:v>
                </c:pt>
                <c:pt idx="55">
                  <c:v>段还亮</c:v>
                </c:pt>
                <c:pt idx="56">
                  <c:v>贾瑞琪</c:v>
                </c:pt>
                <c:pt idx="57">
                  <c:v>张武轩</c:v>
                </c:pt>
                <c:pt idx="58">
                  <c:v>张嘉蔚</c:v>
                </c:pt>
                <c:pt idx="59">
                  <c:v>李宇浩</c:v>
                </c:pt>
                <c:pt idx="60">
                  <c:v>唐子辰</c:v>
                </c:pt>
                <c:pt idx="61">
                  <c:v>杨承</c:v>
                </c:pt>
                <c:pt idx="62">
                  <c:v>唐宇</c:v>
                </c:pt>
                <c:pt idx="63">
                  <c:v>田洋</c:v>
                </c:pt>
                <c:pt idx="64">
                  <c:v>郭孟祁</c:v>
                </c:pt>
                <c:pt idx="65">
                  <c:v>高智慧</c:v>
                </c:pt>
                <c:pt idx="66">
                  <c:v>胡宽涛</c:v>
                </c:pt>
                <c:pt idx="67">
                  <c:v>蔡子睿</c:v>
                </c:pt>
                <c:pt idx="68">
                  <c:v>陈天</c:v>
                </c:pt>
                <c:pt idx="69">
                  <c:v>陈震霏</c:v>
                </c:pt>
                <c:pt idx="70">
                  <c:v>胡晨星</c:v>
                </c:pt>
                <c:pt idx="71">
                  <c:v>黄廷贵</c:v>
                </c:pt>
                <c:pt idx="72">
                  <c:v>姜孟顺</c:v>
                </c:pt>
                <c:pt idx="73">
                  <c:v>姜伟</c:v>
                </c:pt>
                <c:pt idx="74">
                  <c:v>梁淑淇</c:v>
                </c:pt>
                <c:pt idx="75">
                  <c:v>史杰佳</c:v>
                </c:pt>
                <c:pt idx="76">
                  <c:v>覃浩峻</c:v>
                </c:pt>
                <c:pt idx="77">
                  <c:v>王檀杰</c:v>
                </c:pt>
                <c:pt idx="78">
                  <c:v>徐松煜</c:v>
                </c:pt>
                <c:pt idx="79">
                  <c:v>常宇恒</c:v>
                </c:pt>
                <c:pt idx="80">
                  <c:v>冯瑞森</c:v>
                </c:pt>
                <c:pt idx="81">
                  <c:v>李涛</c:v>
                </c:pt>
                <c:pt idx="82">
                  <c:v>聂志杰</c:v>
                </c:pt>
                <c:pt idx="83">
                  <c:v>潘曲阳</c:v>
                </c:pt>
                <c:pt idx="84">
                  <c:v>吴起龙</c:v>
                </c:pt>
                <c:pt idx="85">
                  <c:v>徐熠</c:v>
                </c:pt>
                <c:pt idx="86">
                  <c:v>严元信</c:v>
                </c:pt>
                <c:pt idx="87">
                  <c:v>杨鹤扬</c:v>
                </c:pt>
                <c:pt idx="88">
                  <c:v>杨翔</c:v>
                </c:pt>
                <c:pt idx="89">
                  <c:v>尹振洋</c:v>
                </c:pt>
                <c:pt idx="90">
                  <c:v>余耀华</c:v>
                </c:pt>
                <c:pt idx="91">
                  <c:v>俞泳泽</c:v>
                </c:pt>
                <c:pt idx="92">
                  <c:v>赵梦皓</c:v>
                </c:pt>
                <c:pt idx="93">
                  <c:v>郑亦韬</c:v>
                </c:pt>
                <c:pt idx="94">
                  <c:v>郑奕扬</c:v>
                </c:pt>
                <c:pt idx="95">
                  <c:v>朱翔宇</c:v>
                </c:pt>
              </c:strCache>
            </c:strRef>
          </c:cat>
          <c:val>
            <c:numRef>
              <c:f>吴自力积分!$C$2:$C$100</c:f>
              <c:numCache>
                <c:formatCode>General</c:formatCode>
                <c:ptCount val="99"/>
                <c:pt idx="0">
                  <c:v>30</c:v>
                </c:pt>
                <c:pt idx="1">
                  <c:v>60</c:v>
                </c:pt>
                <c:pt idx="2">
                  <c:v>60</c:v>
                </c:pt>
                <c:pt idx="3">
                  <c:v>60</c:v>
                </c:pt>
                <c:pt idx="4">
                  <c:v>78.5</c:v>
                </c:pt>
                <c:pt idx="5">
                  <c:v>75</c:v>
                </c:pt>
                <c:pt idx="6">
                  <c:v>90</c:v>
                </c:pt>
                <c:pt idx="7">
                  <c:v>75</c:v>
                </c:pt>
                <c:pt idx="8">
                  <c:v>55</c:v>
                </c:pt>
                <c:pt idx="9">
                  <c:v>63</c:v>
                </c:pt>
                <c:pt idx="10">
                  <c:v>82.5</c:v>
                </c:pt>
                <c:pt idx="11">
                  <c:v>83.5</c:v>
                </c:pt>
                <c:pt idx="12">
                  <c:v>95</c:v>
                </c:pt>
                <c:pt idx="13">
                  <c:v>82.5</c:v>
                </c:pt>
                <c:pt idx="14">
                  <c:v>75</c:v>
                </c:pt>
                <c:pt idx="15">
                  <c:v>44</c:v>
                </c:pt>
                <c:pt idx="16">
                  <c:v>55</c:v>
                </c:pt>
                <c:pt idx="17">
                  <c:v>55</c:v>
                </c:pt>
                <c:pt idx="18">
                  <c:v>68</c:v>
                </c:pt>
                <c:pt idx="19">
                  <c:v>75</c:v>
                </c:pt>
                <c:pt idx="20">
                  <c:v>75</c:v>
                </c:pt>
                <c:pt idx="21">
                  <c:v>78.8</c:v>
                </c:pt>
                <c:pt idx="22">
                  <c:v>90</c:v>
                </c:pt>
                <c:pt idx="23">
                  <c:v>90</c:v>
                </c:pt>
                <c:pt idx="24">
                  <c:v>95</c:v>
                </c:pt>
                <c:pt idx="25">
                  <c:v>100</c:v>
                </c:pt>
                <c:pt idx="26">
                  <c:v>59</c:v>
                </c:pt>
                <c:pt idx="27">
                  <c:v>63</c:v>
                </c:pt>
                <c:pt idx="28">
                  <c:v>82.5</c:v>
                </c:pt>
                <c:pt idx="29">
                  <c:v>60</c:v>
                </c:pt>
                <c:pt idx="30">
                  <c:v>82.5</c:v>
                </c:pt>
                <c:pt idx="31">
                  <c:v>63</c:v>
                </c:pt>
                <c:pt idx="32">
                  <c:v>82.5</c:v>
                </c:pt>
                <c:pt idx="33">
                  <c:v>95</c:v>
                </c:pt>
                <c:pt idx="34">
                  <c:v>71</c:v>
                </c:pt>
                <c:pt idx="35">
                  <c:v>82.5</c:v>
                </c:pt>
                <c:pt idx="36">
                  <c:v>85</c:v>
                </c:pt>
                <c:pt idx="37">
                  <c:v>88.8</c:v>
                </c:pt>
                <c:pt idx="38">
                  <c:v>90</c:v>
                </c:pt>
                <c:pt idx="39">
                  <c:v>90</c:v>
                </c:pt>
                <c:pt idx="40">
                  <c:v>92.5</c:v>
                </c:pt>
                <c:pt idx="41">
                  <c:v>100</c:v>
                </c:pt>
                <c:pt idx="42">
                  <c:v>95</c:v>
                </c:pt>
                <c:pt idx="43">
                  <c:v>100</c:v>
                </c:pt>
                <c:pt idx="44">
                  <c:v>100</c:v>
                </c:pt>
                <c:pt idx="45">
                  <c:v>92.5</c:v>
                </c:pt>
                <c:pt idx="46">
                  <c:v>60</c:v>
                </c:pt>
                <c:pt idx="47">
                  <c:v>90</c:v>
                </c:pt>
                <c:pt idx="48">
                  <c:v>92.5</c:v>
                </c:pt>
                <c:pt idx="49">
                  <c:v>95</c:v>
                </c:pt>
                <c:pt idx="50">
                  <c:v>95</c:v>
                </c:pt>
                <c:pt idx="51">
                  <c:v>100</c:v>
                </c:pt>
                <c:pt idx="52">
                  <c:v>90</c:v>
                </c:pt>
                <c:pt idx="53">
                  <c:v>78.8</c:v>
                </c:pt>
                <c:pt idx="54">
                  <c:v>82.5</c:v>
                </c:pt>
                <c:pt idx="55">
                  <c:v>85</c:v>
                </c:pt>
                <c:pt idx="56">
                  <c:v>90</c:v>
                </c:pt>
                <c:pt idx="57">
                  <c:v>100</c:v>
                </c:pt>
                <c:pt idx="58">
                  <c:v>75</c:v>
                </c:pt>
                <c:pt idx="59">
                  <c:v>82.5</c:v>
                </c:pt>
                <c:pt idx="60">
                  <c:v>82.5</c:v>
                </c:pt>
                <c:pt idx="61">
                  <c:v>82.5</c:v>
                </c:pt>
                <c:pt idx="62">
                  <c:v>85</c:v>
                </c:pt>
                <c:pt idx="63">
                  <c:v>85</c:v>
                </c:pt>
                <c:pt idx="64">
                  <c:v>90</c:v>
                </c:pt>
                <c:pt idx="65">
                  <c:v>92.5</c:v>
                </c:pt>
                <c:pt idx="66">
                  <c:v>92.5</c:v>
                </c:pt>
                <c:pt idx="67">
                  <c:v>95</c:v>
                </c:pt>
                <c:pt idx="68">
                  <c:v>95</c:v>
                </c:pt>
                <c:pt idx="69">
                  <c:v>95</c:v>
                </c:pt>
                <c:pt idx="70">
                  <c:v>95</c:v>
                </c:pt>
                <c:pt idx="71">
                  <c:v>95</c:v>
                </c:pt>
                <c:pt idx="72">
                  <c:v>95</c:v>
                </c:pt>
                <c:pt idx="73">
                  <c:v>95</c:v>
                </c:pt>
                <c:pt idx="74">
                  <c:v>95</c:v>
                </c:pt>
                <c:pt idx="75">
                  <c:v>95</c:v>
                </c:pt>
                <c:pt idx="76">
                  <c:v>95</c:v>
                </c:pt>
                <c:pt idx="77">
                  <c:v>95</c:v>
                </c:pt>
                <c:pt idx="78">
                  <c:v>95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7FC-41CB-91B2-2F10C070D163}"/>
            </c:ext>
          </c:extLst>
        </c:ser>
        <c:ser>
          <c:idx val="2"/>
          <c:order val="2"/>
          <c:tx>
            <c:strRef>
              <c:f>吴自力积分!$I$1</c:f>
              <c:strCache>
                <c:ptCount val="1"/>
                <c:pt idx="0">
                  <c:v>总积分归一化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吴自力积分!$A$2:$A$100</c:f>
              <c:strCache>
                <c:ptCount val="96"/>
                <c:pt idx="0">
                  <c:v>旦增夏加</c:v>
                </c:pt>
                <c:pt idx="1">
                  <c:v>艾尔盼·艾力</c:v>
                </c:pt>
                <c:pt idx="2">
                  <c:v>霍达</c:v>
                </c:pt>
                <c:pt idx="3">
                  <c:v>魏星</c:v>
                </c:pt>
                <c:pt idx="4">
                  <c:v>朱浩</c:v>
                </c:pt>
                <c:pt idx="5">
                  <c:v>王淏玥</c:v>
                </c:pt>
                <c:pt idx="6">
                  <c:v>杨茂巍</c:v>
                </c:pt>
                <c:pt idx="7">
                  <c:v>韦星杰</c:v>
                </c:pt>
                <c:pt idx="8">
                  <c:v>吴梓晨</c:v>
                </c:pt>
                <c:pt idx="9">
                  <c:v>吕政</c:v>
                </c:pt>
                <c:pt idx="10">
                  <c:v>韩琳</c:v>
                </c:pt>
                <c:pt idx="11">
                  <c:v>黄国书</c:v>
                </c:pt>
                <c:pt idx="12">
                  <c:v>翟凡荣</c:v>
                </c:pt>
                <c:pt idx="13">
                  <c:v>张旭扬</c:v>
                </c:pt>
                <c:pt idx="14">
                  <c:v>路晓鑫</c:v>
                </c:pt>
                <c:pt idx="15">
                  <c:v>田翔羽</c:v>
                </c:pt>
                <c:pt idx="16">
                  <c:v>努尔麦麦提·艾来提</c:v>
                </c:pt>
                <c:pt idx="17">
                  <c:v>汤智磊</c:v>
                </c:pt>
                <c:pt idx="18">
                  <c:v>龙星宇</c:v>
                </c:pt>
                <c:pt idx="19">
                  <c:v>李卓贤</c:v>
                </c:pt>
                <c:pt idx="20">
                  <c:v>薛宇皓</c:v>
                </c:pt>
                <c:pt idx="21">
                  <c:v>张佳璐</c:v>
                </c:pt>
                <c:pt idx="22">
                  <c:v>柴兴民</c:v>
                </c:pt>
                <c:pt idx="23">
                  <c:v>尚丹彤</c:v>
                </c:pt>
                <c:pt idx="24">
                  <c:v>张倍瑄</c:v>
                </c:pt>
                <c:pt idx="25">
                  <c:v>叶嘉斌</c:v>
                </c:pt>
                <c:pt idx="26">
                  <c:v>薛淇</c:v>
                </c:pt>
                <c:pt idx="27">
                  <c:v>赵睿柠</c:v>
                </c:pt>
                <c:pt idx="28">
                  <c:v>薛科</c:v>
                </c:pt>
                <c:pt idx="29">
                  <c:v>陈泽田</c:v>
                </c:pt>
                <c:pt idx="30">
                  <c:v>刘振龙</c:v>
                </c:pt>
                <c:pt idx="31">
                  <c:v>杨向龙</c:v>
                </c:pt>
                <c:pt idx="32">
                  <c:v>秦江</c:v>
                </c:pt>
                <c:pt idx="33">
                  <c:v>郑承玺</c:v>
                </c:pt>
                <c:pt idx="34">
                  <c:v>刘玉轩</c:v>
                </c:pt>
                <c:pt idx="35">
                  <c:v>郑百方</c:v>
                </c:pt>
                <c:pt idx="36">
                  <c:v>董佳星</c:v>
                </c:pt>
                <c:pt idx="37">
                  <c:v>王嘉琪</c:v>
                </c:pt>
                <c:pt idx="38">
                  <c:v>罗子龙</c:v>
                </c:pt>
                <c:pt idx="39">
                  <c:v>郑凌宇</c:v>
                </c:pt>
                <c:pt idx="40">
                  <c:v>牛兵兵</c:v>
                </c:pt>
                <c:pt idx="41">
                  <c:v>杨洲</c:v>
                </c:pt>
                <c:pt idx="42">
                  <c:v>刘晓铖</c:v>
                </c:pt>
                <c:pt idx="43">
                  <c:v>侯文轩</c:v>
                </c:pt>
                <c:pt idx="44">
                  <c:v>卫俊垚</c:v>
                </c:pt>
                <c:pt idx="45">
                  <c:v>栗威</c:v>
                </c:pt>
                <c:pt idx="46">
                  <c:v>赵泽阳</c:v>
                </c:pt>
                <c:pt idx="47">
                  <c:v>胡海烽</c:v>
                </c:pt>
                <c:pt idx="48">
                  <c:v>张绪鑫</c:v>
                </c:pt>
                <c:pt idx="49">
                  <c:v>丁杰</c:v>
                </c:pt>
                <c:pt idx="50">
                  <c:v>赵泽恺</c:v>
                </c:pt>
                <c:pt idx="51">
                  <c:v>黄文彬</c:v>
                </c:pt>
                <c:pt idx="52">
                  <c:v>武墨</c:v>
                </c:pt>
                <c:pt idx="53">
                  <c:v>国富强</c:v>
                </c:pt>
                <c:pt idx="54">
                  <c:v>王子希</c:v>
                </c:pt>
                <c:pt idx="55">
                  <c:v>段还亮</c:v>
                </c:pt>
                <c:pt idx="56">
                  <c:v>贾瑞琪</c:v>
                </c:pt>
                <c:pt idx="57">
                  <c:v>张武轩</c:v>
                </c:pt>
                <c:pt idx="58">
                  <c:v>张嘉蔚</c:v>
                </c:pt>
                <c:pt idx="59">
                  <c:v>李宇浩</c:v>
                </c:pt>
                <c:pt idx="60">
                  <c:v>唐子辰</c:v>
                </c:pt>
                <c:pt idx="61">
                  <c:v>杨承</c:v>
                </c:pt>
                <c:pt idx="62">
                  <c:v>唐宇</c:v>
                </c:pt>
                <c:pt idx="63">
                  <c:v>田洋</c:v>
                </c:pt>
                <c:pt idx="64">
                  <c:v>郭孟祁</c:v>
                </c:pt>
                <c:pt idx="65">
                  <c:v>高智慧</c:v>
                </c:pt>
                <c:pt idx="66">
                  <c:v>胡宽涛</c:v>
                </c:pt>
                <c:pt idx="67">
                  <c:v>蔡子睿</c:v>
                </c:pt>
                <c:pt idx="68">
                  <c:v>陈天</c:v>
                </c:pt>
                <c:pt idx="69">
                  <c:v>陈震霏</c:v>
                </c:pt>
                <c:pt idx="70">
                  <c:v>胡晨星</c:v>
                </c:pt>
                <c:pt idx="71">
                  <c:v>黄廷贵</c:v>
                </c:pt>
                <c:pt idx="72">
                  <c:v>姜孟顺</c:v>
                </c:pt>
                <c:pt idx="73">
                  <c:v>姜伟</c:v>
                </c:pt>
                <c:pt idx="74">
                  <c:v>梁淑淇</c:v>
                </c:pt>
                <c:pt idx="75">
                  <c:v>史杰佳</c:v>
                </c:pt>
                <c:pt idx="76">
                  <c:v>覃浩峻</c:v>
                </c:pt>
                <c:pt idx="77">
                  <c:v>王檀杰</c:v>
                </c:pt>
                <c:pt idx="78">
                  <c:v>徐松煜</c:v>
                </c:pt>
                <c:pt idx="79">
                  <c:v>常宇恒</c:v>
                </c:pt>
                <c:pt idx="80">
                  <c:v>冯瑞森</c:v>
                </c:pt>
                <c:pt idx="81">
                  <c:v>李涛</c:v>
                </c:pt>
                <c:pt idx="82">
                  <c:v>聂志杰</c:v>
                </c:pt>
                <c:pt idx="83">
                  <c:v>潘曲阳</c:v>
                </c:pt>
                <c:pt idx="84">
                  <c:v>吴起龙</c:v>
                </c:pt>
                <c:pt idx="85">
                  <c:v>徐熠</c:v>
                </c:pt>
                <c:pt idx="86">
                  <c:v>严元信</c:v>
                </c:pt>
                <c:pt idx="87">
                  <c:v>杨鹤扬</c:v>
                </c:pt>
                <c:pt idx="88">
                  <c:v>杨翔</c:v>
                </c:pt>
                <c:pt idx="89">
                  <c:v>尹振洋</c:v>
                </c:pt>
                <c:pt idx="90">
                  <c:v>余耀华</c:v>
                </c:pt>
                <c:pt idx="91">
                  <c:v>俞泳泽</c:v>
                </c:pt>
                <c:pt idx="92">
                  <c:v>赵梦皓</c:v>
                </c:pt>
                <c:pt idx="93">
                  <c:v>郑亦韬</c:v>
                </c:pt>
                <c:pt idx="94">
                  <c:v>郑奕扬</c:v>
                </c:pt>
                <c:pt idx="95">
                  <c:v>朱翔宇</c:v>
                </c:pt>
              </c:strCache>
            </c:strRef>
          </c:cat>
          <c:val>
            <c:numRef>
              <c:f>吴自力积分!$I$2:$I$100</c:f>
              <c:numCache>
                <c:formatCode>General</c:formatCode>
                <c:ptCount val="99"/>
                <c:pt idx="0">
                  <c:v>3.1712473572938689</c:v>
                </c:pt>
                <c:pt idx="1">
                  <c:v>23.784355179704018</c:v>
                </c:pt>
                <c:pt idx="2">
                  <c:v>7.3995771670190278</c:v>
                </c:pt>
                <c:pt idx="3">
                  <c:v>24.312896405919663</c:v>
                </c:pt>
                <c:pt idx="4">
                  <c:v>7.3995771670190278</c:v>
                </c:pt>
                <c:pt idx="5">
                  <c:v>13.742071881606766</c:v>
                </c:pt>
                <c:pt idx="6">
                  <c:v>34.355179704016912</c:v>
                </c:pt>
                <c:pt idx="7">
                  <c:v>6.3424947145877377</c:v>
                </c:pt>
                <c:pt idx="8">
                  <c:v>34.989429175475692</c:v>
                </c:pt>
                <c:pt idx="9">
                  <c:v>1.0570824524312896</c:v>
                </c:pt>
                <c:pt idx="10">
                  <c:v>4.2283298097251585</c:v>
                </c:pt>
                <c:pt idx="11">
                  <c:v>43.234672304439748</c:v>
                </c:pt>
                <c:pt idx="12">
                  <c:v>6.3424947145877377</c:v>
                </c:pt>
                <c:pt idx="13">
                  <c:v>48.527635200845666</c:v>
                </c:pt>
                <c:pt idx="14">
                  <c:v>15.856236786469344</c:v>
                </c:pt>
                <c:pt idx="15">
                  <c:v>49.788583509513742</c:v>
                </c:pt>
                <c:pt idx="16">
                  <c:v>31.712473572938688</c:v>
                </c:pt>
                <c:pt idx="17">
                  <c:v>36.469344608879496</c:v>
                </c:pt>
                <c:pt idx="18">
                  <c:v>0</c:v>
                </c:pt>
                <c:pt idx="19">
                  <c:v>4.2283298097251585</c:v>
                </c:pt>
                <c:pt idx="20">
                  <c:v>15.327695560253698</c:v>
                </c:pt>
                <c:pt idx="21">
                  <c:v>58.668076109936571</c:v>
                </c:pt>
                <c:pt idx="22">
                  <c:v>17.441860465116278</c:v>
                </c:pt>
                <c:pt idx="23">
                  <c:v>7.3995771670190278</c:v>
                </c:pt>
                <c:pt idx="24">
                  <c:v>15.327695560253698</c:v>
                </c:pt>
                <c:pt idx="25">
                  <c:v>42.212825961945036</c:v>
                </c:pt>
                <c:pt idx="26">
                  <c:v>17.970401691331926</c:v>
                </c:pt>
                <c:pt idx="27">
                  <c:v>5.2854122621564485</c:v>
                </c:pt>
                <c:pt idx="28">
                  <c:v>31.289640591966172</c:v>
                </c:pt>
                <c:pt idx="29">
                  <c:v>27.219873150105705</c:v>
                </c:pt>
                <c:pt idx="30">
                  <c:v>100</c:v>
                </c:pt>
                <c:pt idx="31">
                  <c:v>42.389006342494717</c:v>
                </c:pt>
                <c:pt idx="32">
                  <c:v>5.2854122621564485</c:v>
                </c:pt>
                <c:pt idx="33">
                  <c:v>10.570824524312897</c:v>
                </c:pt>
                <c:pt idx="34">
                  <c:v>53.012684989429168</c:v>
                </c:pt>
                <c:pt idx="35">
                  <c:v>9.513742071881607</c:v>
                </c:pt>
                <c:pt idx="36">
                  <c:v>33.298097251585624</c:v>
                </c:pt>
                <c:pt idx="37">
                  <c:v>19.661733615221987</c:v>
                </c:pt>
                <c:pt idx="38">
                  <c:v>7.1353065539112057</c:v>
                </c:pt>
                <c:pt idx="39">
                  <c:v>40.961945031712474</c:v>
                </c:pt>
                <c:pt idx="40">
                  <c:v>11.627906976744185</c:v>
                </c:pt>
                <c:pt idx="41">
                  <c:v>46.511627906976742</c:v>
                </c:pt>
                <c:pt idx="42">
                  <c:v>11.099365750528541</c:v>
                </c:pt>
                <c:pt idx="43">
                  <c:v>19.556025369978858</c:v>
                </c:pt>
                <c:pt idx="44">
                  <c:v>9.513742071881607</c:v>
                </c:pt>
                <c:pt idx="45">
                  <c:v>13.477801268498943</c:v>
                </c:pt>
                <c:pt idx="46">
                  <c:v>29.492600422832982</c:v>
                </c:pt>
                <c:pt idx="47">
                  <c:v>28.065539112050743</c:v>
                </c:pt>
                <c:pt idx="48">
                  <c:v>6.8710359408033828</c:v>
                </c:pt>
                <c:pt idx="49">
                  <c:v>26.955602536997887</c:v>
                </c:pt>
                <c:pt idx="50">
                  <c:v>16.913319238900634</c:v>
                </c:pt>
                <c:pt idx="51">
                  <c:v>8.9852008456659629</c:v>
                </c:pt>
                <c:pt idx="52">
                  <c:v>14.799154334038056</c:v>
                </c:pt>
                <c:pt idx="53">
                  <c:v>6.3424947145877377</c:v>
                </c:pt>
                <c:pt idx="54">
                  <c:v>10.570824524312897</c:v>
                </c:pt>
                <c:pt idx="55">
                  <c:v>21.035940803382662</c:v>
                </c:pt>
                <c:pt idx="56">
                  <c:v>11.627906976744185</c:v>
                </c:pt>
                <c:pt idx="57">
                  <c:v>23.255813953488371</c:v>
                </c:pt>
                <c:pt idx="58">
                  <c:v>5.7610993657505283</c:v>
                </c:pt>
                <c:pt idx="59">
                  <c:v>76.109936575052856</c:v>
                </c:pt>
                <c:pt idx="60">
                  <c:v>16.913319238900634</c:v>
                </c:pt>
                <c:pt idx="61">
                  <c:v>14.587737843551796</c:v>
                </c:pt>
                <c:pt idx="62">
                  <c:v>4.2283298097251585</c:v>
                </c:pt>
                <c:pt idx="63">
                  <c:v>46.511627906976742</c:v>
                </c:pt>
                <c:pt idx="64">
                  <c:v>36.469344608879496</c:v>
                </c:pt>
                <c:pt idx="65">
                  <c:v>24.947145877378436</c:v>
                </c:pt>
                <c:pt idx="66">
                  <c:v>21.670190274841438</c:v>
                </c:pt>
                <c:pt idx="67">
                  <c:v>18.49894291754757</c:v>
                </c:pt>
                <c:pt idx="68">
                  <c:v>29.069767441860467</c:v>
                </c:pt>
                <c:pt idx="69">
                  <c:v>2.1141649048625792</c:v>
                </c:pt>
                <c:pt idx="70">
                  <c:v>24.418604651162788</c:v>
                </c:pt>
                <c:pt idx="71">
                  <c:v>43.234672304439748</c:v>
                </c:pt>
                <c:pt idx="72">
                  <c:v>22.727272727272727</c:v>
                </c:pt>
                <c:pt idx="73">
                  <c:v>42.124735729386892</c:v>
                </c:pt>
                <c:pt idx="74">
                  <c:v>15.856236786469344</c:v>
                </c:pt>
                <c:pt idx="75">
                  <c:v>28.541226215644823</c:v>
                </c:pt>
                <c:pt idx="76">
                  <c:v>17.441860465116278</c:v>
                </c:pt>
                <c:pt idx="77">
                  <c:v>19.027484143763214</c:v>
                </c:pt>
                <c:pt idx="78">
                  <c:v>19.556025369978858</c:v>
                </c:pt>
                <c:pt idx="79">
                  <c:v>30.519480517970401</c:v>
                </c:pt>
                <c:pt idx="80">
                  <c:v>37.420718816067655</c:v>
                </c:pt>
                <c:pt idx="81">
                  <c:v>60.676532769556026</c:v>
                </c:pt>
                <c:pt idx="82">
                  <c:v>45.945333720930229</c:v>
                </c:pt>
                <c:pt idx="83">
                  <c:v>20.930232558139537</c:v>
                </c:pt>
                <c:pt idx="84">
                  <c:v>2.6427061310782243</c:v>
                </c:pt>
                <c:pt idx="85">
                  <c:v>31.580338266384778</c:v>
                </c:pt>
                <c:pt idx="86">
                  <c:v>5.2854122621564485</c:v>
                </c:pt>
                <c:pt idx="87">
                  <c:v>31.818181818181817</c:v>
                </c:pt>
                <c:pt idx="88">
                  <c:v>39.693446088794929</c:v>
                </c:pt>
                <c:pt idx="89">
                  <c:v>23.255813953488371</c:v>
                </c:pt>
                <c:pt idx="90">
                  <c:v>12.156448202959831</c:v>
                </c:pt>
                <c:pt idx="91">
                  <c:v>8.5523004439746302</c:v>
                </c:pt>
                <c:pt idx="92">
                  <c:v>18.49894291754757</c:v>
                </c:pt>
                <c:pt idx="93">
                  <c:v>3.4883720930232558</c:v>
                </c:pt>
                <c:pt idx="94">
                  <c:v>23.572938689217761</c:v>
                </c:pt>
                <c:pt idx="95">
                  <c:v>33.245243128964056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7FC-41CB-91B2-2F10C070D1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1921152"/>
        <c:axId val="211931136"/>
      </c:lineChart>
      <c:catAx>
        <c:axId val="21192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931136"/>
        <c:crosses val="autoZero"/>
        <c:auto val="1"/>
        <c:lblAlgn val="ctr"/>
        <c:lblOffset val="100"/>
        <c:noMultiLvlLbl val="0"/>
      </c:catAx>
      <c:valAx>
        <c:axId val="21193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921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baseline="0" dirty="0" smtClean="0"/>
              <a:t>F</a:t>
            </a:r>
            <a:r>
              <a:rPr lang="zh-CN" altLang="en-US" sz="1800" b="1" i="0" baseline="0" dirty="0" smtClean="0"/>
              <a:t>班级</a:t>
            </a:r>
            <a:endParaRPr lang="zh-CN" altLang="en-US" sz="1800" b="1" i="0" baseline="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吴自力积分!$B$1</c:f>
              <c:strCache>
                <c:ptCount val="1"/>
                <c:pt idx="0">
                  <c:v>期末成绩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吴自力积分!$A$2:$A$101</c:f>
              <c:strCache>
                <c:ptCount val="96"/>
                <c:pt idx="0">
                  <c:v>旦增夏加</c:v>
                </c:pt>
                <c:pt idx="1">
                  <c:v>艾尔盼·艾力</c:v>
                </c:pt>
                <c:pt idx="2">
                  <c:v>霍达</c:v>
                </c:pt>
                <c:pt idx="3">
                  <c:v>魏星</c:v>
                </c:pt>
                <c:pt idx="4">
                  <c:v>朱浩</c:v>
                </c:pt>
                <c:pt idx="5">
                  <c:v>王淏玥</c:v>
                </c:pt>
                <c:pt idx="6">
                  <c:v>杨茂巍</c:v>
                </c:pt>
                <c:pt idx="7">
                  <c:v>韦星杰</c:v>
                </c:pt>
                <c:pt idx="8">
                  <c:v>吴梓晨</c:v>
                </c:pt>
                <c:pt idx="9">
                  <c:v>吕政</c:v>
                </c:pt>
                <c:pt idx="10">
                  <c:v>韩琳</c:v>
                </c:pt>
                <c:pt idx="11">
                  <c:v>黄国书</c:v>
                </c:pt>
                <c:pt idx="12">
                  <c:v>翟凡荣</c:v>
                </c:pt>
                <c:pt idx="13">
                  <c:v>张旭扬</c:v>
                </c:pt>
                <c:pt idx="14">
                  <c:v>路晓鑫</c:v>
                </c:pt>
                <c:pt idx="15">
                  <c:v>田翔羽</c:v>
                </c:pt>
                <c:pt idx="16">
                  <c:v>努尔麦麦提·艾来提</c:v>
                </c:pt>
                <c:pt idx="17">
                  <c:v>汤智磊</c:v>
                </c:pt>
                <c:pt idx="18">
                  <c:v>龙星宇</c:v>
                </c:pt>
                <c:pt idx="19">
                  <c:v>李卓贤</c:v>
                </c:pt>
                <c:pt idx="20">
                  <c:v>薛宇皓</c:v>
                </c:pt>
                <c:pt idx="21">
                  <c:v>张佳璐</c:v>
                </c:pt>
                <c:pt idx="22">
                  <c:v>柴兴民</c:v>
                </c:pt>
                <c:pt idx="23">
                  <c:v>尚丹彤</c:v>
                </c:pt>
                <c:pt idx="24">
                  <c:v>张倍瑄</c:v>
                </c:pt>
                <c:pt idx="25">
                  <c:v>叶嘉斌</c:v>
                </c:pt>
                <c:pt idx="26">
                  <c:v>薛淇</c:v>
                </c:pt>
                <c:pt idx="27">
                  <c:v>赵睿柠</c:v>
                </c:pt>
                <c:pt idx="28">
                  <c:v>薛科</c:v>
                </c:pt>
                <c:pt idx="29">
                  <c:v>陈泽田</c:v>
                </c:pt>
                <c:pt idx="30">
                  <c:v>刘振龙</c:v>
                </c:pt>
                <c:pt idx="31">
                  <c:v>杨向龙</c:v>
                </c:pt>
                <c:pt idx="32">
                  <c:v>秦江</c:v>
                </c:pt>
                <c:pt idx="33">
                  <c:v>郑承玺</c:v>
                </c:pt>
                <c:pt idx="34">
                  <c:v>刘玉轩</c:v>
                </c:pt>
                <c:pt idx="35">
                  <c:v>郑百方</c:v>
                </c:pt>
                <c:pt idx="36">
                  <c:v>董佳星</c:v>
                </c:pt>
                <c:pt idx="37">
                  <c:v>王嘉琪</c:v>
                </c:pt>
                <c:pt idx="38">
                  <c:v>罗子龙</c:v>
                </c:pt>
                <c:pt idx="39">
                  <c:v>郑凌宇</c:v>
                </c:pt>
                <c:pt idx="40">
                  <c:v>牛兵兵</c:v>
                </c:pt>
                <c:pt idx="41">
                  <c:v>杨洲</c:v>
                </c:pt>
                <c:pt idx="42">
                  <c:v>刘晓铖</c:v>
                </c:pt>
                <c:pt idx="43">
                  <c:v>侯文轩</c:v>
                </c:pt>
                <c:pt idx="44">
                  <c:v>卫俊垚</c:v>
                </c:pt>
                <c:pt idx="45">
                  <c:v>栗威</c:v>
                </c:pt>
                <c:pt idx="46">
                  <c:v>赵泽阳</c:v>
                </c:pt>
                <c:pt idx="47">
                  <c:v>胡海烽</c:v>
                </c:pt>
                <c:pt idx="48">
                  <c:v>张绪鑫</c:v>
                </c:pt>
                <c:pt idx="49">
                  <c:v>丁杰</c:v>
                </c:pt>
                <c:pt idx="50">
                  <c:v>赵泽恺</c:v>
                </c:pt>
                <c:pt idx="51">
                  <c:v>黄文彬</c:v>
                </c:pt>
                <c:pt idx="52">
                  <c:v>武墨</c:v>
                </c:pt>
                <c:pt idx="53">
                  <c:v>国富强</c:v>
                </c:pt>
                <c:pt idx="54">
                  <c:v>王子希</c:v>
                </c:pt>
                <c:pt idx="55">
                  <c:v>段还亮</c:v>
                </c:pt>
                <c:pt idx="56">
                  <c:v>贾瑞琪</c:v>
                </c:pt>
                <c:pt idx="57">
                  <c:v>张武轩</c:v>
                </c:pt>
                <c:pt idx="58">
                  <c:v>张嘉蔚</c:v>
                </c:pt>
                <c:pt idx="59">
                  <c:v>李宇浩</c:v>
                </c:pt>
                <c:pt idx="60">
                  <c:v>唐子辰</c:v>
                </c:pt>
                <c:pt idx="61">
                  <c:v>杨承</c:v>
                </c:pt>
                <c:pt idx="62">
                  <c:v>唐宇</c:v>
                </c:pt>
                <c:pt idx="63">
                  <c:v>田洋</c:v>
                </c:pt>
                <c:pt idx="64">
                  <c:v>郭孟祁</c:v>
                </c:pt>
                <c:pt idx="65">
                  <c:v>高智慧</c:v>
                </c:pt>
                <c:pt idx="66">
                  <c:v>胡宽涛</c:v>
                </c:pt>
                <c:pt idx="67">
                  <c:v>蔡子睿</c:v>
                </c:pt>
                <c:pt idx="68">
                  <c:v>陈天</c:v>
                </c:pt>
                <c:pt idx="69">
                  <c:v>陈震霏</c:v>
                </c:pt>
                <c:pt idx="70">
                  <c:v>胡晨星</c:v>
                </c:pt>
                <c:pt idx="71">
                  <c:v>黄廷贵</c:v>
                </c:pt>
                <c:pt idx="72">
                  <c:v>姜孟顺</c:v>
                </c:pt>
                <c:pt idx="73">
                  <c:v>姜伟</c:v>
                </c:pt>
                <c:pt idx="74">
                  <c:v>梁淑淇</c:v>
                </c:pt>
                <c:pt idx="75">
                  <c:v>史杰佳</c:v>
                </c:pt>
                <c:pt idx="76">
                  <c:v>覃浩峻</c:v>
                </c:pt>
                <c:pt idx="77">
                  <c:v>王檀杰</c:v>
                </c:pt>
                <c:pt idx="78">
                  <c:v>徐松煜</c:v>
                </c:pt>
                <c:pt idx="79">
                  <c:v>常宇恒</c:v>
                </c:pt>
                <c:pt idx="80">
                  <c:v>冯瑞森</c:v>
                </c:pt>
                <c:pt idx="81">
                  <c:v>李涛</c:v>
                </c:pt>
                <c:pt idx="82">
                  <c:v>聂志杰</c:v>
                </c:pt>
                <c:pt idx="83">
                  <c:v>潘曲阳</c:v>
                </c:pt>
                <c:pt idx="84">
                  <c:v>吴起龙</c:v>
                </c:pt>
                <c:pt idx="85">
                  <c:v>徐熠</c:v>
                </c:pt>
                <c:pt idx="86">
                  <c:v>严元信</c:v>
                </c:pt>
                <c:pt idx="87">
                  <c:v>杨鹤扬</c:v>
                </c:pt>
                <c:pt idx="88">
                  <c:v>杨翔</c:v>
                </c:pt>
                <c:pt idx="89">
                  <c:v>尹振洋</c:v>
                </c:pt>
                <c:pt idx="90">
                  <c:v>余耀华</c:v>
                </c:pt>
                <c:pt idx="91">
                  <c:v>俞泳泽</c:v>
                </c:pt>
                <c:pt idx="92">
                  <c:v>赵梦皓</c:v>
                </c:pt>
                <c:pt idx="93">
                  <c:v>郑亦韬</c:v>
                </c:pt>
                <c:pt idx="94">
                  <c:v>郑奕扬</c:v>
                </c:pt>
                <c:pt idx="95">
                  <c:v>朱翔宇</c:v>
                </c:pt>
              </c:strCache>
            </c:strRef>
          </c:cat>
          <c:val>
            <c:numRef>
              <c:f>吴自力积分!$B$2:$B$101</c:f>
              <c:numCache>
                <c:formatCode>General</c:formatCode>
                <c:ptCount val="100"/>
                <c:pt idx="0">
                  <c:v>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48</c:v>
                </c:pt>
                <c:pt idx="6">
                  <c:v>51</c:v>
                </c:pt>
                <c:pt idx="7">
                  <c:v>57</c:v>
                </c:pt>
                <c:pt idx="8">
                  <c:v>60</c:v>
                </c:pt>
                <c:pt idx="9">
                  <c:v>60</c:v>
                </c:pt>
                <c:pt idx="10">
                  <c:v>60</c:v>
                </c:pt>
                <c:pt idx="11">
                  <c:v>60</c:v>
                </c:pt>
                <c:pt idx="12">
                  <c:v>60</c:v>
                </c:pt>
                <c:pt idx="13">
                  <c:v>69</c:v>
                </c:pt>
                <c:pt idx="14">
                  <c:v>72</c:v>
                </c:pt>
                <c:pt idx="15">
                  <c:v>75</c:v>
                </c:pt>
                <c:pt idx="16">
                  <c:v>75</c:v>
                </c:pt>
                <c:pt idx="17">
                  <c:v>75</c:v>
                </c:pt>
                <c:pt idx="18">
                  <c:v>75</c:v>
                </c:pt>
                <c:pt idx="19">
                  <c:v>75</c:v>
                </c:pt>
                <c:pt idx="20">
                  <c:v>75</c:v>
                </c:pt>
                <c:pt idx="21">
                  <c:v>75</c:v>
                </c:pt>
                <c:pt idx="22">
                  <c:v>75</c:v>
                </c:pt>
                <c:pt idx="23">
                  <c:v>75</c:v>
                </c:pt>
                <c:pt idx="24">
                  <c:v>78</c:v>
                </c:pt>
                <c:pt idx="25">
                  <c:v>78</c:v>
                </c:pt>
                <c:pt idx="26">
                  <c:v>81</c:v>
                </c:pt>
                <c:pt idx="27">
                  <c:v>81</c:v>
                </c:pt>
                <c:pt idx="28">
                  <c:v>81</c:v>
                </c:pt>
                <c:pt idx="29">
                  <c:v>84</c:v>
                </c:pt>
                <c:pt idx="30">
                  <c:v>84</c:v>
                </c:pt>
                <c:pt idx="31">
                  <c:v>85</c:v>
                </c:pt>
                <c:pt idx="32">
                  <c:v>87</c:v>
                </c:pt>
                <c:pt idx="33">
                  <c:v>88</c:v>
                </c:pt>
                <c:pt idx="34">
                  <c:v>90</c:v>
                </c:pt>
                <c:pt idx="35">
                  <c:v>90</c:v>
                </c:pt>
                <c:pt idx="36">
                  <c:v>90</c:v>
                </c:pt>
                <c:pt idx="37">
                  <c:v>90</c:v>
                </c:pt>
                <c:pt idx="38">
                  <c:v>90</c:v>
                </c:pt>
                <c:pt idx="39">
                  <c:v>90</c:v>
                </c:pt>
                <c:pt idx="40">
                  <c:v>90</c:v>
                </c:pt>
                <c:pt idx="41">
                  <c:v>90</c:v>
                </c:pt>
                <c:pt idx="42">
                  <c:v>91</c:v>
                </c:pt>
                <c:pt idx="43">
                  <c:v>91</c:v>
                </c:pt>
                <c:pt idx="44">
                  <c:v>91</c:v>
                </c:pt>
                <c:pt idx="45">
                  <c:v>92</c:v>
                </c:pt>
                <c:pt idx="46">
                  <c:v>94</c:v>
                </c:pt>
                <c:pt idx="47">
                  <c:v>94</c:v>
                </c:pt>
                <c:pt idx="48">
                  <c:v>94</c:v>
                </c:pt>
                <c:pt idx="49">
                  <c:v>94</c:v>
                </c:pt>
                <c:pt idx="50">
                  <c:v>94</c:v>
                </c:pt>
                <c:pt idx="51">
                  <c:v>94</c:v>
                </c:pt>
                <c:pt idx="52">
                  <c:v>96</c:v>
                </c:pt>
                <c:pt idx="53">
                  <c:v>98</c:v>
                </c:pt>
                <c:pt idx="54">
                  <c:v>98</c:v>
                </c:pt>
                <c:pt idx="55">
                  <c:v>98</c:v>
                </c:pt>
                <c:pt idx="56">
                  <c:v>98</c:v>
                </c:pt>
                <c:pt idx="57">
                  <c:v>98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CE-4DF6-A614-197764CD2FB6}"/>
            </c:ext>
          </c:extLst>
        </c:ser>
        <c:ser>
          <c:idx val="1"/>
          <c:order val="1"/>
          <c:tx>
            <c:strRef>
              <c:f>吴自力积分!$J$1</c:f>
              <c:strCache>
                <c:ptCount val="1"/>
                <c:pt idx="0">
                  <c:v>在线测试积分归一化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吴自力积分!$A$2:$A$101</c:f>
              <c:strCache>
                <c:ptCount val="96"/>
                <c:pt idx="0">
                  <c:v>旦增夏加</c:v>
                </c:pt>
                <c:pt idx="1">
                  <c:v>艾尔盼·艾力</c:v>
                </c:pt>
                <c:pt idx="2">
                  <c:v>霍达</c:v>
                </c:pt>
                <c:pt idx="3">
                  <c:v>魏星</c:v>
                </c:pt>
                <c:pt idx="4">
                  <c:v>朱浩</c:v>
                </c:pt>
                <c:pt idx="5">
                  <c:v>王淏玥</c:v>
                </c:pt>
                <c:pt idx="6">
                  <c:v>杨茂巍</c:v>
                </c:pt>
                <c:pt idx="7">
                  <c:v>韦星杰</c:v>
                </c:pt>
                <c:pt idx="8">
                  <c:v>吴梓晨</c:v>
                </c:pt>
                <c:pt idx="9">
                  <c:v>吕政</c:v>
                </c:pt>
                <c:pt idx="10">
                  <c:v>韩琳</c:v>
                </c:pt>
                <c:pt idx="11">
                  <c:v>黄国书</c:v>
                </c:pt>
                <c:pt idx="12">
                  <c:v>翟凡荣</c:v>
                </c:pt>
                <c:pt idx="13">
                  <c:v>张旭扬</c:v>
                </c:pt>
                <c:pt idx="14">
                  <c:v>路晓鑫</c:v>
                </c:pt>
                <c:pt idx="15">
                  <c:v>田翔羽</c:v>
                </c:pt>
                <c:pt idx="16">
                  <c:v>努尔麦麦提·艾来提</c:v>
                </c:pt>
                <c:pt idx="17">
                  <c:v>汤智磊</c:v>
                </c:pt>
                <c:pt idx="18">
                  <c:v>龙星宇</c:v>
                </c:pt>
                <c:pt idx="19">
                  <c:v>李卓贤</c:v>
                </c:pt>
                <c:pt idx="20">
                  <c:v>薛宇皓</c:v>
                </c:pt>
                <c:pt idx="21">
                  <c:v>张佳璐</c:v>
                </c:pt>
                <c:pt idx="22">
                  <c:v>柴兴民</c:v>
                </c:pt>
                <c:pt idx="23">
                  <c:v>尚丹彤</c:v>
                </c:pt>
                <c:pt idx="24">
                  <c:v>张倍瑄</c:v>
                </c:pt>
                <c:pt idx="25">
                  <c:v>叶嘉斌</c:v>
                </c:pt>
                <c:pt idx="26">
                  <c:v>薛淇</c:v>
                </c:pt>
                <c:pt idx="27">
                  <c:v>赵睿柠</c:v>
                </c:pt>
                <c:pt idx="28">
                  <c:v>薛科</c:v>
                </c:pt>
                <c:pt idx="29">
                  <c:v>陈泽田</c:v>
                </c:pt>
                <c:pt idx="30">
                  <c:v>刘振龙</c:v>
                </c:pt>
                <c:pt idx="31">
                  <c:v>杨向龙</c:v>
                </c:pt>
                <c:pt idx="32">
                  <c:v>秦江</c:v>
                </c:pt>
                <c:pt idx="33">
                  <c:v>郑承玺</c:v>
                </c:pt>
                <c:pt idx="34">
                  <c:v>刘玉轩</c:v>
                </c:pt>
                <c:pt idx="35">
                  <c:v>郑百方</c:v>
                </c:pt>
                <c:pt idx="36">
                  <c:v>董佳星</c:v>
                </c:pt>
                <c:pt idx="37">
                  <c:v>王嘉琪</c:v>
                </c:pt>
                <c:pt idx="38">
                  <c:v>罗子龙</c:v>
                </c:pt>
                <c:pt idx="39">
                  <c:v>郑凌宇</c:v>
                </c:pt>
                <c:pt idx="40">
                  <c:v>牛兵兵</c:v>
                </c:pt>
                <c:pt idx="41">
                  <c:v>杨洲</c:v>
                </c:pt>
                <c:pt idx="42">
                  <c:v>刘晓铖</c:v>
                </c:pt>
                <c:pt idx="43">
                  <c:v>侯文轩</c:v>
                </c:pt>
                <c:pt idx="44">
                  <c:v>卫俊垚</c:v>
                </c:pt>
                <c:pt idx="45">
                  <c:v>栗威</c:v>
                </c:pt>
                <c:pt idx="46">
                  <c:v>赵泽阳</c:v>
                </c:pt>
                <c:pt idx="47">
                  <c:v>胡海烽</c:v>
                </c:pt>
                <c:pt idx="48">
                  <c:v>张绪鑫</c:v>
                </c:pt>
                <c:pt idx="49">
                  <c:v>丁杰</c:v>
                </c:pt>
                <c:pt idx="50">
                  <c:v>赵泽恺</c:v>
                </c:pt>
                <c:pt idx="51">
                  <c:v>黄文彬</c:v>
                </c:pt>
                <c:pt idx="52">
                  <c:v>武墨</c:v>
                </c:pt>
                <c:pt idx="53">
                  <c:v>国富强</c:v>
                </c:pt>
                <c:pt idx="54">
                  <c:v>王子希</c:v>
                </c:pt>
                <c:pt idx="55">
                  <c:v>段还亮</c:v>
                </c:pt>
                <c:pt idx="56">
                  <c:v>贾瑞琪</c:v>
                </c:pt>
                <c:pt idx="57">
                  <c:v>张武轩</c:v>
                </c:pt>
                <c:pt idx="58">
                  <c:v>张嘉蔚</c:v>
                </c:pt>
                <c:pt idx="59">
                  <c:v>李宇浩</c:v>
                </c:pt>
                <c:pt idx="60">
                  <c:v>唐子辰</c:v>
                </c:pt>
                <c:pt idx="61">
                  <c:v>杨承</c:v>
                </c:pt>
                <c:pt idx="62">
                  <c:v>唐宇</c:v>
                </c:pt>
                <c:pt idx="63">
                  <c:v>田洋</c:v>
                </c:pt>
                <c:pt idx="64">
                  <c:v>郭孟祁</c:v>
                </c:pt>
                <c:pt idx="65">
                  <c:v>高智慧</c:v>
                </c:pt>
                <c:pt idx="66">
                  <c:v>胡宽涛</c:v>
                </c:pt>
                <c:pt idx="67">
                  <c:v>蔡子睿</c:v>
                </c:pt>
                <c:pt idx="68">
                  <c:v>陈天</c:v>
                </c:pt>
                <c:pt idx="69">
                  <c:v>陈震霏</c:v>
                </c:pt>
                <c:pt idx="70">
                  <c:v>胡晨星</c:v>
                </c:pt>
                <c:pt idx="71">
                  <c:v>黄廷贵</c:v>
                </c:pt>
                <c:pt idx="72">
                  <c:v>姜孟顺</c:v>
                </c:pt>
                <c:pt idx="73">
                  <c:v>姜伟</c:v>
                </c:pt>
                <c:pt idx="74">
                  <c:v>梁淑淇</c:v>
                </c:pt>
                <c:pt idx="75">
                  <c:v>史杰佳</c:v>
                </c:pt>
                <c:pt idx="76">
                  <c:v>覃浩峻</c:v>
                </c:pt>
                <c:pt idx="77">
                  <c:v>王檀杰</c:v>
                </c:pt>
                <c:pt idx="78">
                  <c:v>徐松煜</c:v>
                </c:pt>
                <c:pt idx="79">
                  <c:v>常宇恒</c:v>
                </c:pt>
                <c:pt idx="80">
                  <c:v>冯瑞森</c:v>
                </c:pt>
                <c:pt idx="81">
                  <c:v>李涛</c:v>
                </c:pt>
                <c:pt idx="82">
                  <c:v>聂志杰</c:v>
                </c:pt>
                <c:pt idx="83">
                  <c:v>潘曲阳</c:v>
                </c:pt>
                <c:pt idx="84">
                  <c:v>吴起龙</c:v>
                </c:pt>
                <c:pt idx="85">
                  <c:v>徐熠</c:v>
                </c:pt>
                <c:pt idx="86">
                  <c:v>严元信</c:v>
                </c:pt>
                <c:pt idx="87">
                  <c:v>杨鹤扬</c:v>
                </c:pt>
                <c:pt idx="88">
                  <c:v>杨翔</c:v>
                </c:pt>
                <c:pt idx="89">
                  <c:v>尹振洋</c:v>
                </c:pt>
                <c:pt idx="90">
                  <c:v>余耀华</c:v>
                </c:pt>
                <c:pt idx="91">
                  <c:v>俞泳泽</c:v>
                </c:pt>
                <c:pt idx="92">
                  <c:v>赵梦皓</c:v>
                </c:pt>
                <c:pt idx="93">
                  <c:v>郑亦韬</c:v>
                </c:pt>
                <c:pt idx="94">
                  <c:v>郑奕扬</c:v>
                </c:pt>
                <c:pt idx="95">
                  <c:v>朱翔宇</c:v>
                </c:pt>
              </c:strCache>
            </c:strRef>
          </c:cat>
          <c:val>
            <c:numRef>
              <c:f>吴自力积分!$J$2:$J$101</c:f>
              <c:numCache>
                <c:formatCode>General</c:formatCode>
                <c:ptCount val="100"/>
                <c:pt idx="0">
                  <c:v>1.1160714285714286</c:v>
                </c:pt>
                <c:pt idx="1">
                  <c:v>19.53125</c:v>
                </c:pt>
                <c:pt idx="2">
                  <c:v>5.5803571428571432</c:v>
                </c:pt>
                <c:pt idx="3">
                  <c:v>5.5803571428571432</c:v>
                </c:pt>
                <c:pt idx="4">
                  <c:v>6.6964285714285712</c:v>
                </c:pt>
                <c:pt idx="5">
                  <c:v>10.044642857142858</c:v>
                </c:pt>
                <c:pt idx="6">
                  <c:v>34.040178571428569</c:v>
                </c:pt>
                <c:pt idx="7">
                  <c:v>2.2321428571428572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33.370535714285715</c:v>
                </c:pt>
                <c:pt idx="12">
                  <c:v>5.5803571428571432</c:v>
                </c:pt>
                <c:pt idx="13">
                  <c:v>44.539221986607139</c:v>
                </c:pt>
                <c:pt idx="14">
                  <c:v>5.5803571428571432</c:v>
                </c:pt>
                <c:pt idx="15">
                  <c:v>4.4642857142857144</c:v>
                </c:pt>
                <c:pt idx="16">
                  <c:v>12.276785714285714</c:v>
                </c:pt>
                <c:pt idx="17">
                  <c:v>9.4866071428571423</c:v>
                </c:pt>
                <c:pt idx="18">
                  <c:v>0</c:v>
                </c:pt>
                <c:pt idx="19">
                  <c:v>2.2321428571428572</c:v>
                </c:pt>
                <c:pt idx="20">
                  <c:v>15.066964285714285</c:v>
                </c:pt>
                <c:pt idx="21">
                  <c:v>25.111607142857146</c:v>
                </c:pt>
                <c:pt idx="22">
                  <c:v>13.950892857142858</c:v>
                </c:pt>
                <c:pt idx="23">
                  <c:v>5.5803571428571432</c:v>
                </c:pt>
                <c:pt idx="24">
                  <c:v>8.3705357142857135</c:v>
                </c:pt>
                <c:pt idx="25">
                  <c:v>44.568452410714286</c:v>
                </c:pt>
                <c:pt idx="26">
                  <c:v>5.5803571428571432</c:v>
                </c:pt>
                <c:pt idx="27">
                  <c:v>4.4642857142857144</c:v>
                </c:pt>
                <c:pt idx="28">
                  <c:v>33.035714285714285</c:v>
                </c:pt>
                <c:pt idx="29">
                  <c:v>24.274553571428573</c:v>
                </c:pt>
                <c:pt idx="30">
                  <c:v>100</c:v>
                </c:pt>
                <c:pt idx="31">
                  <c:v>29.129464285714285</c:v>
                </c:pt>
                <c:pt idx="32">
                  <c:v>0</c:v>
                </c:pt>
                <c:pt idx="33">
                  <c:v>6.6964285714285712</c:v>
                </c:pt>
                <c:pt idx="34">
                  <c:v>29.185267857142854</c:v>
                </c:pt>
                <c:pt idx="35">
                  <c:v>1.1160714285714286</c:v>
                </c:pt>
                <c:pt idx="36">
                  <c:v>30.691964285714285</c:v>
                </c:pt>
                <c:pt idx="37">
                  <c:v>6.6964285714285712</c:v>
                </c:pt>
                <c:pt idx="38">
                  <c:v>7.5334821428571423</c:v>
                </c:pt>
                <c:pt idx="39">
                  <c:v>24.274553571428573</c:v>
                </c:pt>
                <c:pt idx="40">
                  <c:v>5.5803571428571432</c:v>
                </c:pt>
                <c:pt idx="41">
                  <c:v>33.482142857142854</c:v>
                </c:pt>
                <c:pt idx="42">
                  <c:v>9.4866071428571423</c:v>
                </c:pt>
                <c:pt idx="43">
                  <c:v>20.647321428571427</c:v>
                </c:pt>
                <c:pt idx="44">
                  <c:v>10.044642857142858</c:v>
                </c:pt>
                <c:pt idx="45">
                  <c:v>8.6495535714285712</c:v>
                </c:pt>
                <c:pt idx="46">
                  <c:v>24.441964285714285</c:v>
                </c:pt>
                <c:pt idx="47">
                  <c:v>24.051339285714285</c:v>
                </c:pt>
                <c:pt idx="48">
                  <c:v>6.1383928571428568</c:v>
                </c:pt>
                <c:pt idx="49">
                  <c:v>11.71875</c:v>
                </c:pt>
                <c:pt idx="50">
                  <c:v>12.276785714285714</c:v>
                </c:pt>
                <c:pt idx="51">
                  <c:v>7.2544642857142865</c:v>
                </c:pt>
                <c:pt idx="52">
                  <c:v>5.5803571428571432</c:v>
                </c:pt>
                <c:pt idx="53">
                  <c:v>6.6964285714285712</c:v>
                </c:pt>
                <c:pt idx="54">
                  <c:v>8.9285714285714288</c:v>
                </c:pt>
                <c:pt idx="55">
                  <c:v>16.629464285714285</c:v>
                </c:pt>
                <c:pt idx="56">
                  <c:v>8.9285714285714288</c:v>
                </c:pt>
                <c:pt idx="57">
                  <c:v>11.160714285714286</c:v>
                </c:pt>
                <c:pt idx="58">
                  <c:v>4.9665178571428568</c:v>
                </c:pt>
                <c:pt idx="59">
                  <c:v>69.196428571428569</c:v>
                </c:pt>
                <c:pt idx="60">
                  <c:v>10.044642857142858</c:v>
                </c:pt>
                <c:pt idx="61">
                  <c:v>15.401785714285715</c:v>
                </c:pt>
                <c:pt idx="62">
                  <c:v>0</c:v>
                </c:pt>
                <c:pt idx="63">
                  <c:v>12.276785714285714</c:v>
                </c:pt>
                <c:pt idx="64">
                  <c:v>12.834821428571427</c:v>
                </c:pt>
                <c:pt idx="65">
                  <c:v>24.107142857142858</c:v>
                </c:pt>
                <c:pt idx="66">
                  <c:v>17.299107142857142</c:v>
                </c:pt>
                <c:pt idx="67">
                  <c:v>9.4866071428571423</c:v>
                </c:pt>
                <c:pt idx="68">
                  <c:v>26.227678571428569</c:v>
                </c:pt>
                <c:pt idx="69">
                  <c:v>0</c:v>
                </c:pt>
                <c:pt idx="70">
                  <c:v>16.852678571428573</c:v>
                </c:pt>
                <c:pt idx="71">
                  <c:v>40.066964285714285</c:v>
                </c:pt>
                <c:pt idx="72">
                  <c:v>5.0223214285714288</c:v>
                </c:pt>
                <c:pt idx="73">
                  <c:v>37.779017857142854</c:v>
                </c:pt>
                <c:pt idx="74">
                  <c:v>15.625</c:v>
                </c:pt>
                <c:pt idx="75">
                  <c:v>12.276785714285714</c:v>
                </c:pt>
                <c:pt idx="76">
                  <c:v>9.4866071428571423</c:v>
                </c:pt>
                <c:pt idx="77">
                  <c:v>15.625</c:v>
                </c:pt>
                <c:pt idx="78">
                  <c:v>19.53125</c:v>
                </c:pt>
                <c:pt idx="79">
                  <c:v>29.990433671875</c:v>
                </c:pt>
                <c:pt idx="80">
                  <c:v>37.276785714285715</c:v>
                </c:pt>
                <c:pt idx="81">
                  <c:v>55.133928571428569</c:v>
                </c:pt>
                <c:pt idx="82">
                  <c:v>39.580676004464287</c:v>
                </c:pt>
                <c:pt idx="83">
                  <c:v>22.098214285714285</c:v>
                </c:pt>
                <c:pt idx="84">
                  <c:v>2.7901785714285716</c:v>
                </c:pt>
                <c:pt idx="85">
                  <c:v>27.762276785714285</c:v>
                </c:pt>
                <c:pt idx="86">
                  <c:v>5.5803571428571432</c:v>
                </c:pt>
                <c:pt idx="87">
                  <c:v>22.433035714285715</c:v>
                </c:pt>
                <c:pt idx="88">
                  <c:v>21.819196428571427</c:v>
                </c:pt>
                <c:pt idx="89">
                  <c:v>3.3482142857142856</c:v>
                </c:pt>
                <c:pt idx="90">
                  <c:v>6.1383928571428568</c:v>
                </c:pt>
                <c:pt idx="91">
                  <c:v>9.0295493526785719</c:v>
                </c:pt>
                <c:pt idx="92">
                  <c:v>17.299107142857142</c:v>
                </c:pt>
                <c:pt idx="93">
                  <c:v>1.4508928571428572</c:v>
                </c:pt>
                <c:pt idx="94">
                  <c:v>20.424107142857142</c:v>
                </c:pt>
                <c:pt idx="95">
                  <c:v>30.636160714285715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3CE-4DF6-A614-197764CD2F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1974784"/>
        <c:axId val="211988864"/>
      </c:lineChart>
      <c:catAx>
        <c:axId val="211974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988864"/>
        <c:crosses val="autoZero"/>
        <c:auto val="1"/>
        <c:lblAlgn val="ctr"/>
        <c:lblOffset val="100"/>
        <c:noMultiLvlLbl val="0"/>
      </c:catAx>
      <c:valAx>
        <c:axId val="211988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974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刘福杰积分!$B$1</c:f>
              <c:strCache>
                <c:ptCount val="1"/>
                <c:pt idx="0">
                  <c:v>期末成绩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刘福杰积分!$A$2:$A$46</c:f>
              <c:strCache>
                <c:ptCount val="41"/>
                <c:pt idx="0">
                  <c:v>朱文超</c:v>
                </c:pt>
                <c:pt idx="1">
                  <c:v>乃斯热拉·于书甫</c:v>
                </c:pt>
                <c:pt idx="2">
                  <c:v>马春瑞</c:v>
                </c:pt>
                <c:pt idx="3">
                  <c:v>王豪</c:v>
                </c:pt>
                <c:pt idx="4">
                  <c:v>何文斌</c:v>
                </c:pt>
                <c:pt idx="5">
                  <c:v>左瑞</c:v>
                </c:pt>
                <c:pt idx="6">
                  <c:v>王超越</c:v>
                </c:pt>
                <c:pt idx="7">
                  <c:v>杨晨</c:v>
                </c:pt>
                <c:pt idx="8">
                  <c:v>秦卓尔</c:v>
                </c:pt>
                <c:pt idx="9">
                  <c:v>张林莫</c:v>
                </c:pt>
                <c:pt idx="10">
                  <c:v>陈吉鹏</c:v>
                </c:pt>
                <c:pt idx="11">
                  <c:v>卢日昇</c:v>
                </c:pt>
                <c:pt idx="12">
                  <c:v>吴佳锋</c:v>
                </c:pt>
                <c:pt idx="13">
                  <c:v>贡确拉珠</c:v>
                </c:pt>
                <c:pt idx="14">
                  <c:v>张博昱</c:v>
                </c:pt>
                <c:pt idx="15">
                  <c:v>张申浩</c:v>
                </c:pt>
                <c:pt idx="16">
                  <c:v>贺一鸣</c:v>
                </c:pt>
                <c:pt idx="17">
                  <c:v>章程琳</c:v>
                </c:pt>
                <c:pt idx="18">
                  <c:v>贾舜宇</c:v>
                </c:pt>
                <c:pt idx="19">
                  <c:v>董书贤</c:v>
                </c:pt>
                <c:pt idx="20">
                  <c:v>周子龙</c:v>
                </c:pt>
                <c:pt idx="21">
                  <c:v>张敏</c:v>
                </c:pt>
                <c:pt idx="22">
                  <c:v>贺宇星</c:v>
                </c:pt>
                <c:pt idx="23">
                  <c:v>张腾达</c:v>
                </c:pt>
                <c:pt idx="24">
                  <c:v>高帅帅</c:v>
                </c:pt>
                <c:pt idx="25">
                  <c:v>曹涵慧</c:v>
                </c:pt>
                <c:pt idx="26">
                  <c:v>胡格瀚</c:v>
                </c:pt>
                <c:pt idx="27">
                  <c:v>李飞宇</c:v>
                </c:pt>
                <c:pt idx="28">
                  <c:v>芦腾腾</c:v>
                </c:pt>
                <c:pt idx="29">
                  <c:v>马浩博</c:v>
                </c:pt>
                <c:pt idx="30">
                  <c:v>徐文韬</c:v>
                </c:pt>
                <c:pt idx="31">
                  <c:v>李宇洋</c:v>
                </c:pt>
                <c:pt idx="32">
                  <c:v>王家祥</c:v>
                </c:pt>
                <c:pt idx="33">
                  <c:v>杜晟泽</c:v>
                </c:pt>
                <c:pt idx="34">
                  <c:v>吴嘉浩</c:v>
                </c:pt>
                <c:pt idx="35">
                  <c:v>殷昊楠</c:v>
                </c:pt>
                <c:pt idx="36">
                  <c:v>袁裴泽</c:v>
                </c:pt>
                <c:pt idx="37">
                  <c:v>杜康</c:v>
                </c:pt>
                <c:pt idx="38">
                  <c:v>任霖飞</c:v>
                </c:pt>
                <c:pt idx="39">
                  <c:v>王涵</c:v>
                </c:pt>
                <c:pt idx="40">
                  <c:v>徐晨缘</c:v>
                </c:pt>
              </c:strCache>
            </c:strRef>
          </c:cat>
          <c:val>
            <c:numRef>
              <c:f>刘福杰积分!$B$2:$B$46</c:f>
              <c:numCache>
                <c:formatCode>General</c:formatCode>
                <c:ptCount val="45"/>
                <c:pt idx="0">
                  <c:v>0</c:v>
                </c:pt>
                <c:pt idx="1">
                  <c:v>30</c:v>
                </c:pt>
                <c:pt idx="2">
                  <c:v>30</c:v>
                </c:pt>
                <c:pt idx="3">
                  <c:v>54</c:v>
                </c:pt>
                <c:pt idx="4">
                  <c:v>54</c:v>
                </c:pt>
                <c:pt idx="5">
                  <c:v>60</c:v>
                </c:pt>
                <c:pt idx="6">
                  <c:v>60</c:v>
                </c:pt>
                <c:pt idx="7">
                  <c:v>75</c:v>
                </c:pt>
                <c:pt idx="8">
                  <c:v>75</c:v>
                </c:pt>
                <c:pt idx="9">
                  <c:v>75</c:v>
                </c:pt>
                <c:pt idx="10">
                  <c:v>78</c:v>
                </c:pt>
                <c:pt idx="11">
                  <c:v>81</c:v>
                </c:pt>
                <c:pt idx="12">
                  <c:v>84</c:v>
                </c:pt>
                <c:pt idx="13">
                  <c:v>87</c:v>
                </c:pt>
                <c:pt idx="14">
                  <c:v>88</c:v>
                </c:pt>
                <c:pt idx="15">
                  <c:v>89</c:v>
                </c:pt>
                <c:pt idx="16">
                  <c:v>90</c:v>
                </c:pt>
                <c:pt idx="17">
                  <c:v>90</c:v>
                </c:pt>
                <c:pt idx="18">
                  <c:v>94</c:v>
                </c:pt>
                <c:pt idx="19">
                  <c:v>94</c:v>
                </c:pt>
                <c:pt idx="20">
                  <c:v>96</c:v>
                </c:pt>
                <c:pt idx="21">
                  <c:v>98</c:v>
                </c:pt>
                <c:pt idx="22">
                  <c:v>98</c:v>
                </c:pt>
                <c:pt idx="23">
                  <c:v>98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C47-4BFB-A962-355DA40C6600}"/>
            </c:ext>
          </c:extLst>
        </c:ser>
        <c:ser>
          <c:idx val="1"/>
          <c:order val="1"/>
          <c:tx>
            <c:strRef>
              <c:f>刘福杰积分!$J$1</c:f>
              <c:strCache>
                <c:ptCount val="1"/>
                <c:pt idx="0">
                  <c:v>在线测试积分归一化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刘福杰积分!$A$2:$A$46</c:f>
              <c:strCache>
                <c:ptCount val="41"/>
                <c:pt idx="0">
                  <c:v>朱文超</c:v>
                </c:pt>
                <c:pt idx="1">
                  <c:v>乃斯热拉·于书甫</c:v>
                </c:pt>
                <c:pt idx="2">
                  <c:v>马春瑞</c:v>
                </c:pt>
                <c:pt idx="3">
                  <c:v>王豪</c:v>
                </c:pt>
                <c:pt idx="4">
                  <c:v>何文斌</c:v>
                </c:pt>
                <c:pt idx="5">
                  <c:v>左瑞</c:v>
                </c:pt>
                <c:pt idx="6">
                  <c:v>王超越</c:v>
                </c:pt>
                <c:pt idx="7">
                  <c:v>杨晨</c:v>
                </c:pt>
                <c:pt idx="8">
                  <c:v>秦卓尔</c:v>
                </c:pt>
                <c:pt idx="9">
                  <c:v>张林莫</c:v>
                </c:pt>
                <c:pt idx="10">
                  <c:v>陈吉鹏</c:v>
                </c:pt>
                <c:pt idx="11">
                  <c:v>卢日昇</c:v>
                </c:pt>
                <c:pt idx="12">
                  <c:v>吴佳锋</c:v>
                </c:pt>
                <c:pt idx="13">
                  <c:v>贡确拉珠</c:v>
                </c:pt>
                <c:pt idx="14">
                  <c:v>张博昱</c:v>
                </c:pt>
                <c:pt idx="15">
                  <c:v>张申浩</c:v>
                </c:pt>
                <c:pt idx="16">
                  <c:v>贺一鸣</c:v>
                </c:pt>
                <c:pt idx="17">
                  <c:v>章程琳</c:v>
                </c:pt>
                <c:pt idx="18">
                  <c:v>贾舜宇</c:v>
                </c:pt>
                <c:pt idx="19">
                  <c:v>董书贤</c:v>
                </c:pt>
                <c:pt idx="20">
                  <c:v>周子龙</c:v>
                </c:pt>
                <c:pt idx="21">
                  <c:v>张敏</c:v>
                </c:pt>
                <c:pt idx="22">
                  <c:v>贺宇星</c:v>
                </c:pt>
                <c:pt idx="23">
                  <c:v>张腾达</c:v>
                </c:pt>
                <c:pt idx="24">
                  <c:v>高帅帅</c:v>
                </c:pt>
                <c:pt idx="25">
                  <c:v>曹涵慧</c:v>
                </c:pt>
                <c:pt idx="26">
                  <c:v>胡格瀚</c:v>
                </c:pt>
                <c:pt idx="27">
                  <c:v>李飞宇</c:v>
                </c:pt>
                <c:pt idx="28">
                  <c:v>芦腾腾</c:v>
                </c:pt>
                <c:pt idx="29">
                  <c:v>马浩博</c:v>
                </c:pt>
                <c:pt idx="30">
                  <c:v>徐文韬</c:v>
                </c:pt>
                <c:pt idx="31">
                  <c:v>李宇洋</c:v>
                </c:pt>
                <c:pt idx="32">
                  <c:v>王家祥</c:v>
                </c:pt>
                <c:pt idx="33">
                  <c:v>杜晟泽</c:v>
                </c:pt>
                <c:pt idx="34">
                  <c:v>吴嘉浩</c:v>
                </c:pt>
                <c:pt idx="35">
                  <c:v>殷昊楠</c:v>
                </c:pt>
                <c:pt idx="36">
                  <c:v>袁裴泽</c:v>
                </c:pt>
                <c:pt idx="37">
                  <c:v>杜康</c:v>
                </c:pt>
                <c:pt idx="38">
                  <c:v>任霖飞</c:v>
                </c:pt>
                <c:pt idx="39">
                  <c:v>王涵</c:v>
                </c:pt>
                <c:pt idx="40">
                  <c:v>徐晨缘</c:v>
                </c:pt>
              </c:strCache>
            </c:strRef>
          </c:cat>
          <c:val>
            <c:numRef>
              <c:f>刘福杰积分!$J$2:$J$46</c:f>
              <c:numCache>
                <c:formatCode>General</c:formatCode>
                <c:ptCount val="45"/>
                <c:pt idx="0">
                  <c:v>0</c:v>
                </c:pt>
                <c:pt idx="1">
                  <c:v>0</c:v>
                </c:pt>
                <c:pt idx="2">
                  <c:v>7.1713147410358573</c:v>
                </c:pt>
                <c:pt idx="3">
                  <c:v>53.545816733067731</c:v>
                </c:pt>
                <c:pt idx="4">
                  <c:v>28.286852589641438</c:v>
                </c:pt>
                <c:pt idx="5">
                  <c:v>24.833997322709163</c:v>
                </c:pt>
                <c:pt idx="6">
                  <c:v>16.733067729083665</c:v>
                </c:pt>
                <c:pt idx="7">
                  <c:v>74.661354581673308</c:v>
                </c:pt>
                <c:pt idx="8">
                  <c:v>58.432934884462149</c:v>
                </c:pt>
                <c:pt idx="9">
                  <c:v>50.996015936254977</c:v>
                </c:pt>
                <c:pt idx="10">
                  <c:v>43.904382470119522</c:v>
                </c:pt>
                <c:pt idx="11">
                  <c:v>73.025991298804783</c:v>
                </c:pt>
                <c:pt idx="12">
                  <c:v>61.035856573705182</c:v>
                </c:pt>
                <c:pt idx="13">
                  <c:v>11.155378486055776</c:v>
                </c:pt>
                <c:pt idx="14">
                  <c:v>55.537848605577686</c:v>
                </c:pt>
                <c:pt idx="15">
                  <c:v>42.496679904382468</c:v>
                </c:pt>
                <c:pt idx="16">
                  <c:v>26.693227091633464</c:v>
                </c:pt>
                <c:pt idx="17">
                  <c:v>47.808764940239044</c:v>
                </c:pt>
                <c:pt idx="18">
                  <c:v>54.501992031872518</c:v>
                </c:pt>
                <c:pt idx="19">
                  <c:v>43.027888446215137</c:v>
                </c:pt>
                <c:pt idx="20">
                  <c:v>55.799658486055783</c:v>
                </c:pt>
                <c:pt idx="21">
                  <c:v>76.494023904382473</c:v>
                </c:pt>
                <c:pt idx="22">
                  <c:v>50.358565737051798</c:v>
                </c:pt>
                <c:pt idx="23">
                  <c:v>56.095617529880485</c:v>
                </c:pt>
                <c:pt idx="24">
                  <c:v>36.573705179282868</c:v>
                </c:pt>
                <c:pt idx="25">
                  <c:v>57.370517928286858</c:v>
                </c:pt>
                <c:pt idx="26">
                  <c:v>42.868525896414347</c:v>
                </c:pt>
                <c:pt idx="27">
                  <c:v>38.725099601593627</c:v>
                </c:pt>
                <c:pt idx="28">
                  <c:v>19.123505976095618</c:v>
                </c:pt>
                <c:pt idx="29">
                  <c:v>23.798140749003981</c:v>
                </c:pt>
                <c:pt idx="30">
                  <c:v>26.693227091633464</c:v>
                </c:pt>
                <c:pt idx="31">
                  <c:v>47.490039840637451</c:v>
                </c:pt>
                <c:pt idx="32">
                  <c:v>60.273192940239042</c:v>
                </c:pt>
                <c:pt idx="33">
                  <c:v>39.920318725099605</c:v>
                </c:pt>
                <c:pt idx="34">
                  <c:v>77.237715760956178</c:v>
                </c:pt>
                <c:pt idx="35">
                  <c:v>32.669322709163346</c:v>
                </c:pt>
                <c:pt idx="36">
                  <c:v>87.023335298804781</c:v>
                </c:pt>
                <c:pt idx="37">
                  <c:v>69.322709163346616</c:v>
                </c:pt>
                <c:pt idx="38">
                  <c:v>63.836084302788841</c:v>
                </c:pt>
                <c:pt idx="39">
                  <c:v>100</c:v>
                </c:pt>
                <c:pt idx="40">
                  <c:v>97.211155378486055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C47-4BFB-A962-355DA40C66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3222528"/>
        <c:axId val="213224064"/>
      </c:lineChart>
      <c:catAx>
        <c:axId val="213222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3224064"/>
        <c:crosses val="autoZero"/>
        <c:auto val="1"/>
        <c:lblAlgn val="ctr"/>
        <c:lblOffset val="100"/>
        <c:noMultiLvlLbl val="0"/>
      </c:catAx>
      <c:valAx>
        <c:axId val="213224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3222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baseline="0" dirty="0" smtClean="0"/>
              <a:t>A </a:t>
            </a:r>
            <a:r>
              <a:rPr lang="zh-CN" altLang="en-US" sz="1800" b="1" i="0" baseline="0" dirty="0" smtClean="0"/>
              <a:t>班级</a:t>
            </a:r>
            <a:endParaRPr lang="zh-CN" altLang="en-US" sz="1800" b="1" i="0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王琨积分!$B$1</c:f>
              <c:strCache>
                <c:ptCount val="1"/>
                <c:pt idx="0">
                  <c:v>期末成绩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王琨积分!$A$2:$A$105</c:f>
              <c:strCache>
                <c:ptCount val="99"/>
                <c:pt idx="0">
                  <c:v>周小龙</c:v>
                </c:pt>
                <c:pt idx="1">
                  <c:v>冉津铭</c:v>
                </c:pt>
                <c:pt idx="2">
                  <c:v>巨敬雄</c:v>
                </c:pt>
                <c:pt idx="3">
                  <c:v>李泽昊</c:v>
                </c:pt>
                <c:pt idx="4">
                  <c:v>易传义</c:v>
                </c:pt>
                <c:pt idx="5">
                  <c:v>乞林永</c:v>
                </c:pt>
                <c:pt idx="6">
                  <c:v>王昀天</c:v>
                </c:pt>
                <c:pt idx="7">
                  <c:v>施雨贝</c:v>
                </c:pt>
                <c:pt idx="8">
                  <c:v>邵远</c:v>
                </c:pt>
                <c:pt idx="9">
                  <c:v>陈灿灿</c:v>
                </c:pt>
                <c:pt idx="10">
                  <c:v>马聪鑫</c:v>
                </c:pt>
                <c:pt idx="11">
                  <c:v>岳云凡</c:v>
                </c:pt>
                <c:pt idx="12">
                  <c:v>葛凯旋</c:v>
                </c:pt>
                <c:pt idx="13">
                  <c:v>林玉娜</c:v>
                </c:pt>
                <c:pt idx="14">
                  <c:v>付维彬</c:v>
                </c:pt>
                <c:pt idx="15">
                  <c:v>甘宇霖</c:v>
                </c:pt>
                <c:pt idx="16">
                  <c:v>郑浩</c:v>
                </c:pt>
                <c:pt idx="17">
                  <c:v>周佩</c:v>
                </c:pt>
                <c:pt idx="18">
                  <c:v>李文斌</c:v>
                </c:pt>
                <c:pt idx="19">
                  <c:v>孙定彬</c:v>
                </c:pt>
                <c:pt idx="20">
                  <c:v>李嘉诚</c:v>
                </c:pt>
                <c:pt idx="21">
                  <c:v>张乐奇</c:v>
                </c:pt>
                <c:pt idx="22">
                  <c:v>张秋月</c:v>
                </c:pt>
                <c:pt idx="23">
                  <c:v>黄敏</c:v>
                </c:pt>
                <c:pt idx="24">
                  <c:v>陈皓睿</c:v>
                </c:pt>
                <c:pt idx="25">
                  <c:v>程硕</c:v>
                </c:pt>
                <c:pt idx="26">
                  <c:v>张雅慧</c:v>
                </c:pt>
                <c:pt idx="27">
                  <c:v>刘政豪</c:v>
                </c:pt>
                <c:pt idx="28">
                  <c:v>司方健</c:v>
                </c:pt>
                <c:pt idx="29">
                  <c:v>张聪</c:v>
                </c:pt>
                <c:pt idx="30">
                  <c:v>宜腾</c:v>
                </c:pt>
                <c:pt idx="31">
                  <c:v>俱帆</c:v>
                </c:pt>
                <c:pt idx="32">
                  <c:v>张泽群</c:v>
                </c:pt>
                <c:pt idx="33">
                  <c:v>谢容海</c:v>
                </c:pt>
                <c:pt idx="34">
                  <c:v>邓成运</c:v>
                </c:pt>
                <c:pt idx="35">
                  <c:v>秦滔</c:v>
                </c:pt>
                <c:pt idx="36">
                  <c:v>虞浩宇</c:v>
                </c:pt>
                <c:pt idx="37">
                  <c:v>章超</c:v>
                </c:pt>
                <c:pt idx="38">
                  <c:v>罗明霞</c:v>
                </c:pt>
                <c:pt idx="39">
                  <c:v>郑上游</c:v>
                </c:pt>
                <c:pt idx="40">
                  <c:v>史睿</c:v>
                </c:pt>
                <c:pt idx="41">
                  <c:v>李嘉麒</c:v>
                </c:pt>
                <c:pt idx="42">
                  <c:v>吴天浩</c:v>
                </c:pt>
                <c:pt idx="43">
                  <c:v>仇健楠</c:v>
                </c:pt>
                <c:pt idx="44">
                  <c:v>赵振宁</c:v>
                </c:pt>
                <c:pt idx="45">
                  <c:v>徐子涵</c:v>
                </c:pt>
                <c:pt idx="46">
                  <c:v>张知宇</c:v>
                </c:pt>
                <c:pt idx="47">
                  <c:v>郭健祥</c:v>
                </c:pt>
                <c:pt idx="48">
                  <c:v>杨智博</c:v>
                </c:pt>
                <c:pt idx="49">
                  <c:v>马爱民</c:v>
                </c:pt>
                <c:pt idx="50">
                  <c:v>陈浩</c:v>
                </c:pt>
                <c:pt idx="51">
                  <c:v>马聪</c:v>
                </c:pt>
                <c:pt idx="52">
                  <c:v>乔一凡</c:v>
                </c:pt>
                <c:pt idx="53">
                  <c:v>杜雨</c:v>
                </c:pt>
                <c:pt idx="54">
                  <c:v>李晨</c:v>
                </c:pt>
                <c:pt idx="55">
                  <c:v>罗振航</c:v>
                </c:pt>
                <c:pt idx="56">
                  <c:v>严育新</c:v>
                </c:pt>
                <c:pt idx="57">
                  <c:v>尹佃龙</c:v>
                </c:pt>
                <c:pt idx="58">
                  <c:v>周君</c:v>
                </c:pt>
                <c:pt idx="59">
                  <c:v>梁强强</c:v>
                </c:pt>
                <c:pt idx="60">
                  <c:v>欧阳康</c:v>
                </c:pt>
                <c:pt idx="61">
                  <c:v>武新明</c:v>
                </c:pt>
                <c:pt idx="62">
                  <c:v>陈清清</c:v>
                </c:pt>
                <c:pt idx="63">
                  <c:v>陈泽冰</c:v>
                </c:pt>
                <c:pt idx="64">
                  <c:v>陈志庭</c:v>
                </c:pt>
                <c:pt idx="65">
                  <c:v>成泓宇</c:v>
                </c:pt>
                <c:pt idx="66">
                  <c:v>邓继儒</c:v>
                </c:pt>
                <c:pt idx="67">
                  <c:v>杜康</c:v>
                </c:pt>
                <c:pt idx="68">
                  <c:v>范文同</c:v>
                </c:pt>
                <c:pt idx="69">
                  <c:v>耿淇浩</c:v>
                </c:pt>
                <c:pt idx="70">
                  <c:v>顾凯杰</c:v>
                </c:pt>
                <c:pt idx="71">
                  <c:v>郭首辰</c:v>
                </c:pt>
                <c:pt idx="72">
                  <c:v>何芷莹</c:v>
                </c:pt>
                <c:pt idx="73">
                  <c:v>黑玲艺</c:v>
                </c:pt>
                <c:pt idx="74">
                  <c:v>贾睿吉</c:v>
                </c:pt>
                <c:pt idx="75">
                  <c:v>蓝宏健</c:v>
                </c:pt>
                <c:pt idx="76">
                  <c:v>李浩然</c:v>
                </c:pt>
                <c:pt idx="77">
                  <c:v>李星泽</c:v>
                </c:pt>
                <c:pt idx="78">
                  <c:v>零宗谕</c:v>
                </c:pt>
                <c:pt idx="79">
                  <c:v>刘功贤</c:v>
                </c:pt>
                <c:pt idx="80">
                  <c:v>刘信良</c:v>
                </c:pt>
                <c:pt idx="81">
                  <c:v>路文轩</c:v>
                </c:pt>
                <c:pt idx="82">
                  <c:v>南靖尧</c:v>
                </c:pt>
                <c:pt idx="83">
                  <c:v>邱东岳</c:v>
                </c:pt>
                <c:pt idx="84">
                  <c:v>申嘉揆</c:v>
                </c:pt>
                <c:pt idx="85">
                  <c:v>史宝琳</c:v>
                </c:pt>
                <c:pt idx="86">
                  <c:v>舒帆</c:v>
                </c:pt>
                <c:pt idx="87">
                  <c:v>王文煜</c:v>
                </c:pt>
                <c:pt idx="88">
                  <c:v>王晓英</c:v>
                </c:pt>
                <c:pt idx="89">
                  <c:v>卫森昊</c:v>
                </c:pt>
                <c:pt idx="90">
                  <c:v>温泽林</c:v>
                </c:pt>
                <c:pt idx="91">
                  <c:v>萧鸿骏</c:v>
                </c:pt>
                <c:pt idx="92">
                  <c:v>杨童伟</c:v>
                </c:pt>
                <c:pt idx="93">
                  <c:v>易忪旸</c:v>
                </c:pt>
                <c:pt idx="94">
                  <c:v>张成</c:v>
                </c:pt>
                <c:pt idx="95">
                  <c:v>张艺林</c:v>
                </c:pt>
                <c:pt idx="96">
                  <c:v>张云康</c:v>
                </c:pt>
                <c:pt idx="97">
                  <c:v>张哲</c:v>
                </c:pt>
                <c:pt idx="98">
                  <c:v>周都兰</c:v>
                </c:pt>
              </c:strCache>
            </c:strRef>
          </c:cat>
          <c:val>
            <c:numRef>
              <c:f>王琨积分!$B$2:$B$105</c:f>
              <c:numCache>
                <c:formatCode>General</c:formatCode>
                <c:ptCount val="104"/>
                <c:pt idx="0">
                  <c:v>0</c:v>
                </c:pt>
                <c:pt idx="1">
                  <c:v>27</c:v>
                </c:pt>
                <c:pt idx="2">
                  <c:v>30</c:v>
                </c:pt>
                <c:pt idx="3">
                  <c:v>30</c:v>
                </c:pt>
                <c:pt idx="4">
                  <c:v>33</c:v>
                </c:pt>
                <c:pt idx="5">
                  <c:v>39</c:v>
                </c:pt>
                <c:pt idx="6">
                  <c:v>42</c:v>
                </c:pt>
                <c:pt idx="7">
                  <c:v>51</c:v>
                </c:pt>
                <c:pt idx="8">
                  <c:v>60</c:v>
                </c:pt>
                <c:pt idx="9">
                  <c:v>60</c:v>
                </c:pt>
                <c:pt idx="10">
                  <c:v>63</c:v>
                </c:pt>
                <c:pt idx="11">
                  <c:v>63</c:v>
                </c:pt>
                <c:pt idx="12">
                  <c:v>66</c:v>
                </c:pt>
                <c:pt idx="13">
                  <c:v>69</c:v>
                </c:pt>
                <c:pt idx="14">
                  <c:v>72</c:v>
                </c:pt>
                <c:pt idx="15">
                  <c:v>72</c:v>
                </c:pt>
                <c:pt idx="16">
                  <c:v>72</c:v>
                </c:pt>
                <c:pt idx="17">
                  <c:v>75</c:v>
                </c:pt>
                <c:pt idx="18">
                  <c:v>75</c:v>
                </c:pt>
                <c:pt idx="19">
                  <c:v>75</c:v>
                </c:pt>
                <c:pt idx="20">
                  <c:v>75</c:v>
                </c:pt>
                <c:pt idx="21">
                  <c:v>75</c:v>
                </c:pt>
                <c:pt idx="22">
                  <c:v>78</c:v>
                </c:pt>
                <c:pt idx="23">
                  <c:v>81</c:v>
                </c:pt>
                <c:pt idx="24">
                  <c:v>81</c:v>
                </c:pt>
                <c:pt idx="25">
                  <c:v>84</c:v>
                </c:pt>
                <c:pt idx="26">
                  <c:v>84</c:v>
                </c:pt>
                <c:pt idx="27">
                  <c:v>87</c:v>
                </c:pt>
                <c:pt idx="28">
                  <c:v>87</c:v>
                </c:pt>
                <c:pt idx="29">
                  <c:v>88.5</c:v>
                </c:pt>
                <c:pt idx="30">
                  <c:v>90</c:v>
                </c:pt>
                <c:pt idx="31">
                  <c:v>90</c:v>
                </c:pt>
                <c:pt idx="32">
                  <c:v>90</c:v>
                </c:pt>
                <c:pt idx="33">
                  <c:v>91.5</c:v>
                </c:pt>
                <c:pt idx="34">
                  <c:v>92</c:v>
                </c:pt>
                <c:pt idx="35">
                  <c:v>96</c:v>
                </c:pt>
                <c:pt idx="36">
                  <c:v>96</c:v>
                </c:pt>
                <c:pt idx="37">
                  <c:v>96</c:v>
                </c:pt>
                <c:pt idx="38">
                  <c:v>96.5</c:v>
                </c:pt>
                <c:pt idx="39">
                  <c:v>98</c:v>
                </c:pt>
                <c:pt idx="40">
                  <c:v>98</c:v>
                </c:pt>
                <c:pt idx="41">
                  <c:v>98</c:v>
                </c:pt>
                <c:pt idx="42">
                  <c:v>99</c:v>
                </c:pt>
                <c:pt idx="43">
                  <c:v>99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18-4A0A-9D2F-C475D94D287B}"/>
            </c:ext>
          </c:extLst>
        </c:ser>
        <c:ser>
          <c:idx val="1"/>
          <c:order val="1"/>
          <c:tx>
            <c:strRef>
              <c:f>王琨积分!$C$1</c:f>
              <c:strCache>
                <c:ptCount val="1"/>
                <c:pt idx="0">
                  <c:v>期中成绩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王琨积分!$A$2:$A$105</c:f>
              <c:strCache>
                <c:ptCount val="99"/>
                <c:pt idx="0">
                  <c:v>周小龙</c:v>
                </c:pt>
                <c:pt idx="1">
                  <c:v>冉津铭</c:v>
                </c:pt>
                <c:pt idx="2">
                  <c:v>巨敬雄</c:v>
                </c:pt>
                <c:pt idx="3">
                  <c:v>李泽昊</c:v>
                </c:pt>
                <c:pt idx="4">
                  <c:v>易传义</c:v>
                </c:pt>
                <c:pt idx="5">
                  <c:v>乞林永</c:v>
                </c:pt>
                <c:pt idx="6">
                  <c:v>王昀天</c:v>
                </c:pt>
                <c:pt idx="7">
                  <c:v>施雨贝</c:v>
                </c:pt>
                <c:pt idx="8">
                  <c:v>邵远</c:v>
                </c:pt>
                <c:pt idx="9">
                  <c:v>陈灿灿</c:v>
                </c:pt>
                <c:pt idx="10">
                  <c:v>马聪鑫</c:v>
                </c:pt>
                <c:pt idx="11">
                  <c:v>岳云凡</c:v>
                </c:pt>
                <c:pt idx="12">
                  <c:v>葛凯旋</c:v>
                </c:pt>
                <c:pt idx="13">
                  <c:v>林玉娜</c:v>
                </c:pt>
                <c:pt idx="14">
                  <c:v>付维彬</c:v>
                </c:pt>
                <c:pt idx="15">
                  <c:v>甘宇霖</c:v>
                </c:pt>
                <c:pt idx="16">
                  <c:v>郑浩</c:v>
                </c:pt>
                <c:pt idx="17">
                  <c:v>周佩</c:v>
                </c:pt>
                <c:pt idx="18">
                  <c:v>李文斌</c:v>
                </c:pt>
                <c:pt idx="19">
                  <c:v>孙定彬</c:v>
                </c:pt>
                <c:pt idx="20">
                  <c:v>李嘉诚</c:v>
                </c:pt>
                <c:pt idx="21">
                  <c:v>张乐奇</c:v>
                </c:pt>
                <c:pt idx="22">
                  <c:v>张秋月</c:v>
                </c:pt>
                <c:pt idx="23">
                  <c:v>黄敏</c:v>
                </c:pt>
                <c:pt idx="24">
                  <c:v>陈皓睿</c:v>
                </c:pt>
                <c:pt idx="25">
                  <c:v>程硕</c:v>
                </c:pt>
                <c:pt idx="26">
                  <c:v>张雅慧</c:v>
                </c:pt>
                <c:pt idx="27">
                  <c:v>刘政豪</c:v>
                </c:pt>
                <c:pt idx="28">
                  <c:v>司方健</c:v>
                </c:pt>
                <c:pt idx="29">
                  <c:v>张聪</c:v>
                </c:pt>
                <c:pt idx="30">
                  <c:v>宜腾</c:v>
                </c:pt>
                <c:pt idx="31">
                  <c:v>俱帆</c:v>
                </c:pt>
                <c:pt idx="32">
                  <c:v>张泽群</c:v>
                </c:pt>
                <c:pt idx="33">
                  <c:v>谢容海</c:v>
                </c:pt>
                <c:pt idx="34">
                  <c:v>邓成运</c:v>
                </c:pt>
                <c:pt idx="35">
                  <c:v>秦滔</c:v>
                </c:pt>
                <c:pt idx="36">
                  <c:v>虞浩宇</c:v>
                </c:pt>
                <c:pt idx="37">
                  <c:v>章超</c:v>
                </c:pt>
                <c:pt idx="38">
                  <c:v>罗明霞</c:v>
                </c:pt>
                <c:pt idx="39">
                  <c:v>郑上游</c:v>
                </c:pt>
                <c:pt idx="40">
                  <c:v>史睿</c:v>
                </c:pt>
                <c:pt idx="41">
                  <c:v>李嘉麒</c:v>
                </c:pt>
                <c:pt idx="42">
                  <c:v>吴天浩</c:v>
                </c:pt>
                <c:pt idx="43">
                  <c:v>仇健楠</c:v>
                </c:pt>
                <c:pt idx="44">
                  <c:v>赵振宁</c:v>
                </c:pt>
                <c:pt idx="45">
                  <c:v>徐子涵</c:v>
                </c:pt>
                <c:pt idx="46">
                  <c:v>张知宇</c:v>
                </c:pt>
                <c:pt idx="47">
                  <c:v>郭健祥</c:v>
                </c:pt>
                <c:pt idx="48">
                  <c:v>杨智博</c:v>
                </c:pt>
                <c:pt idx="49">
                  <c:v>马爱民</c:v>
                </c:pt>
                <c:pt idx="50">
                  <c:v>陈浩</c:v>
                </c:pt>
                <c:pt idx="51">
                  <c:v>马聪</c:v>
                </c:pt>
                <c:pt idx="52">
                  <c:v>乔一凡</c:v>
                </c:pt>
                <c:pt idx="53">
                  <c:v>杜雨</c:v>
                </c:pt>
                <c:pt idx="54">
                  <c:v>李晨</c:v>
                </c:pt>
                <c:pt idx="55">
                  <c:v>罗振航</c:v>
                </c:pt>
                <c:pt idx="56">
                  <c:v>严育新</c:v>
                </c:pt>
                <c:pt idx="57">
                  <c:v>尹佃龙</c:v>
                </c:pt>
                <c:pt idx="58">
                  <c:v>周君</c:v>
                </c:pt>
                <c:pt idx="59">
                  <c:v>梁强强</c:v>
                </c:pt>
                <c:pt idx="60">
                  <c:v>欧阳康</c:v>
                </c:pt>
                <c:pt idx="61">
                  <c:v>武新明</c:v>
                </c:pt>
                <c:pt idx="62">
                  <c:v>陈清清</c:v>
                </c:pt>
                <c:pt idx="63">
                  <c:v>陈泽冰</c:v>
                </c:pt>
                <c:pt idx="64">
                  <c:v>陈志庭</c:v>
                </c:pt>
                <c:pt idx="65">
                  <c:v>成泓宇</c:v>
                </c:pt>
                <c:pt idx="66">
                  <c:v>邓继儒</c:v>
                </c:pt>
                <c:pt idx="67">
                  <c:v>杜康</c:v>
                </c:pt>
                <c:pt idx="68">
                  <c:v>范文同</c:v>
                </c:pt>
                <c:pt idx="69">
                  <c:v>耿淇浩</c:v>
                </c:pt>
                <c:pt idx="70">
                  <c:v>顾凯杰</c:v>
                </c:pt>
                <c:pt idx="71">
                  <c:v>郭首辰</c:v>
                </c:pt>
                <c:pt idx="72">
                  <c:v>何芷莹</c:v>
                </c:pt>
                <c:pt idx="73">
                  <c:v>黑玲艺</c:v>
                </c:pt>
                <c:pt idx="74">
                  <c:v>贾睿吉</c:v>
                </c:pt>
                <c:pt idx="75">
                  <c:v>蓝宏健</c:v>
                </c:pt>
                <c:pt idx="76">
                  <c:v>李浩然</c:v>
                </c:pt>
                <c:pt idx="77">
                  <c:v>李星泽</c:v>
                </c:pt>
                <c:pt idx="78">
                  <c:v>零宗谕</c:v>
                </c:pt>
                <c:pt idx="79">
                  <c:v>刘功贤</c:v>
                </c:pt>
                <c:pt idx="80">
                  <c:v>刘信良</c:v>
                </c:pt>
                <c:pt idx="81">
                  <c:v>路文轩</c:v>
                </c:pt>
                <c:pt idx="82">
                  <c:v>南靖尧</c:v>
                </c:pt>
                <c:pt idx="83">
                  <c:v>邱东岳</c:v>
                </c:pt>
                <c:pt idx="84">
                  <c:v>申嘉揆</c:v>
                </c:pt>
                <c:pt idx="85">
                  <c:v>史宝琳</c:v>
                </c:pt>
                <c:pt idx="86">
                  <c:v>舒帆</c:v>
                </c:pt>
                <c:pt idx="87">
                  <c:v>王文煜</c:v>
                </c:pt>
                <c:pt idx="88">
                  <c:v>王晓英</c:v>
                </c:pt>
                <c:pt idx="89">
                  <c:v>卫森昊</c:v>
                </c:pt>
                <c:pt idx="90">
                  <c:v>温泽林</c:v>
                </c:pt>
                <c:pt idx="91">
                  <c:v>萧鸿骏</c:v>
                </c:pt>
                <c:pt idx="92">
                  <c:v>杨童伟</c:v>
                </c:pt>
                <c:pt idx="93">
                  <c:v>易忪旸</c:v>
                </c:pt>
                <c:pt idx="94">
                  <c:v>张成</c:v>
                </c:pt>
                <c:pt idx="95">
                  <c:v>张艺林</c:v>
                </c:pt>
                <c:pt idx="96">
                  <c:v>张云康</c:v>
                </c:pt>
                <c:pt idx="97">
                  <c:v>张哲</c:v>
                </c:pt>
                <c:pt idx="98">
                  <c:v>周都兰</c:v>
                </c:pt>
              </c:strCache>
            </c:strRef>
          </c:cat>
          <c:val>
            <c:numRef>
              <c:f>王琨积分!$C$2:$C$105</c:f>
              <c:numCache>
                <c:formatCode>General</c:formatCode>
                <c:ptCount val="104"/>
                <c:pt idx="0">
                  <c:v>40</c:v>
                </c:pt>
                <c:pt idx="1">
                  <c:v>55</c:v>
                </c:pt>
                <c:pt idx="2">
                  <c:v>67</c:v>
                </c:pt>
                <c:pt idx="3">
                  <c:v>75</c:v>
                </c:pt>
                <c:pt idx="4">
                  <c:v>84</c:v>
                </c:pt>
                <c:pt idx="5">
                  <c:v>87</c:v>
                </c:pt>
                <c:pt idx="6">
                  <c:v>87</c:v>
                </c:pt>
                <c:pt idx="7">
                  <c:v>78</c:v>
                </c:pt>
                <c:pt idx="8">
                  <c:v>40</c:v>
                </c:pt>
                <c:pt idx="9">
                  <c:v>59</c:v>
                </c:pt>
                <c:pt idx="10">
                  <c:v>77.5</c:v>
                </c:pt>
                <c:pt idx="11">
                  <c:v>90</c:v>
                </c:pt>
                <c:pt idx="12">
                  <c:v>30</c:v>
                </c:pt>
                <c:pt idx="13">
                  <c:v>81</c:v>
                </c:pt>
                <c:pt idx="14">
                  <c:v>40</c:v>
                </c:pt>
                <c:pt idx="15">
                  <c:v>84</c:v>
                </c:pt>
                <c:pt idx="16">
                  <c:v>100</c:v>
                </c:pt>
                <c:pt idx="17">
                  <c:v>40</c:v>
                </c:pt>
                <c:pt idx="18">
                  <c:v>75</c:v>
                </c:pt>
                <c:pt idx="19">
                  <c:v>75</c:v>
                </c:pt>
                <c:pt idx="20">
                  <c:v>90</c:v>
                </c:pt>
                <c:pt idx="21">
                  <c:v>100</c:v>
                </c:pt>
                <c:pt idx="22">
                  <c:v>94</c:v>
                </c:pt>
                <c:pt idx="23">
                  <c:v>96</c:v>
                </c:pt>
                <c:pt idx="24">
                  <c:v>98</c:v>
                </c:pt>
                <c:pt idx="25">
                  <c:v>96</c:v>
                </c:pt>
                <c:pt idx="26">
                  <c:v>96</c:v>
                </c:pt>
                <c:pt idx="27">
                  <c:v>77.5</c:v>
                </c:pt>
                <c:pt idx="28">
                  <c:v>100</c:v>
                </c:pt>
                <c:pt idx="29">
                  <c:v>67</c:v>
                </c:pt>
                <c:pt idx="30">
                  <c:v>84</c:v>
                </c:pt>
                <c:pt idx="31">
                  <c:v>90</c:v>
                </c:pt>
                <c:pt idx="32">
                  <c:v>96</c:v>
                </c:pt>
                <c:pt idx="33">
                  <c:v>76</c:v>
                </c:pt>
                <c:pt idx="34">
                  <c:v>66</c:v>
                </c:pt>
                <c:pt idx="35">
                  <c:v>84</c:v>
                </c:pt>
                <c:pt idx="36">
                  <c:v>100</c:v>
                </c:pt>
                <c:pt idx="37">
                  <c:v>100</c:v>
                </c:pt>
                <c:pt idx="38">
                  <c:v>90</c:v>
                </c:pt>
                <c:pt idx="39">
                  <c:v>30</c:v>
                </c:pt>
                <c:pt idx="40">
                  <c:v>45</c:v>
                </c:pt>
                <c:pt idx="41">
                  <c:v>96</c:v>
                </c:pt>
                <c:pt idx="42">
                  <c:v>71</c:v>
                </c:pt>
                <c:pt idx="43">
                  <c:v>87</c:v>
                </c:pt>
                <c:pt idx="44">
                  <c:v>30</c:v>
                </c:pt>
                <c:pt idx="45">
                  <c:v>75</c:v>
                </c:pt>
                <c:pt idx="46">
                  <c:v>81</c:v>
                </c:pt>
                <c:pt idx="47">
                  <c:v>84</c:v>
                </c:pt>
                <c:pt idx="48">
                  <c:v>87</c:v>
                </c:pt>
                <c:pt idx="49">
                  <c:v>88</c:v>
                </c:pt>
                <c:pt idx="50">
                  <c:v>90</c:v>
                </c:pt>
                <c:pt idx="51">
                  <c:v>92</c:v>
                </c:pt>
                <c:pt idx="52">
                  <c:v>94</c:v>
                </c:pt>
                <c:pt idx="53">
                  <c:v>96</c:v>
                </c:pt>
                <c:pt idx="54">
                  <c:v>96</c:v>
                </c:pt>
                <c:pt idx="55">
                  <c:v>96</c:v>
                </c:pt>
                <c:pt idx="56">
                  <c:v>96</c:v>
                </c:pt>
                <c:pt idx="57">
                  <c:v>96</c:v>
                </c:pt>
                <c:pt idx="58">
                  <c:v>96</c:v>
                </c:pt>
                <c:pt idx="59">
                  <c:v>98</c:v>
                </c:pt>
                <c:pt idx="60">
                  <c:v>98</c:v>
                </c:pt>
                <c:pt idx="61">
                  <c:v>98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18-4A0A-9D2F-C475D94D287B}"/>
            </c:ext>
          </c:extLst>
        </c:ser>
        <c:ser>
          <c:idx val="2"/>
          <c:order val="2"/>
          <c:tx>
            <c:strRef>
              <c:f>王琨积分!$I$1</c:f>
              <c:strCache>
                <c:ptCount val="1"/>
                <c:pt idx="0">
                  <c:v>总积分归一化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王琨积分!$A$2:$A$105</c:f>
              <c:strCache>
                <c:ptCount val="99"/>
                <c:pt idx="0">
                  <c:v>周小龙</c:v>
                </c:pt>
                <c:pt idx="1">
                  <c:v>冉津铭</c:v>
                </c:pt>
                <c:pt idx="2">
                  <c:v>巨敬雄</c:v>
                </c:pt>
                <c:pt idx="3">
                  <c:v>李泽昊</c:v>
                </c:pt>
                <c:pt idx="4">
                  <c:v>易传义</c:v>
                </c:pt>
                <c:pt idx="5">
                  <c:v>乞林永</c:v>
                </c:pt>
                <c:pt idx="6">
                  <c:v>王昀天</c:v>
                </c:pt>
                <c:pt idx="7">
                  <c:v>施雨贝</c:v>
                </c:pt>
                <c:pt idx="8">
                  <c:v>邵远</c:v>
                </c:pt>
                <c:pt idx="9">
                  <c:v>陈灿灿</c:v>
                </c:pt>
                <c:pt idx="10">
                  <c:v>马聪鑫</c:v>
                </c:pt>
                <c:pt idx="11">
                  <c:v>岳云凡</c:v>
                </c:pt>
                <c:pt idx="12">
                  <c:v>葛凯旋</c:v>
                </c:pt>
                <c:pt idx="13">
                  <c:v>林玉娜</c:v>
                </c:pt>
                <c:pt idx="14">
                  <c:v>付维彬</c:v>
                </c:pt>
                <c:pt idx="15">
                  <c:v>甘宇霖</c:v>
                </c:pt>
                <c:pt idx="16">
                  <c:v>郑浩</c:v>
                </c:pt>
                <c:pt idx="17">
                  <c:v>周佩</c:v>
                </c:pt>
                <c:pt idx="18">
                  <c:v>李文斌</c:v>
                </c:pt>
                <c:pt idx="19">
                  <c:v>孙定彬</c:v>
                </c:pt>
                <c:pt idx="20">
                  <c:v>李嘉诚</c:v>
                </c:pt>
                <c:pt idx="21">
                  <c:v>张乐奇</c:v>
                </c:pt>
                <c:pt idx="22">
                  <c:v>张秋月</c:v>
                </c:pt>
                <c:pt idx="23">
                  <c:v>黄敏</c:v>
                </c:pt>
                <c:pt idx="24">
                  <c:v>陈皓睿</c:v>
                </c:pt>
                <c:pt idx="25">
                  <c:v>程硕</c:v>
                </c:pt>
                <c:pt idx="26">
                  <c:v>张雅慧</c:v>
                </c:pt>
                <c:pt idx="27">
                  <c:v>刘政豪</c:v>
                </c:pt>
                <c:pt idx="28">
                  <c:v>司方健</c:v>
                </c:pt>
                <c:pt idx="29">
                  <c:v>张聪</c:v>
                </c:pt>
                <c:pt idx="30">
                  <c:v>宜腾</c:v>
                </c:pt>
                <c:pt idx="31">
                  <c:v>俱帆</c:v>
                </c:pt>
                <c:pt idx="32">
                  <c:v>张泽群</c:v>
                </c:pt>
                <c:pt idx="33">
                  <c:v>谢容海</c:v>
                </c:pt>
                <c:pt idx="34">
                  <c:v>邓成运</c:v>
                </c:pt>
                <c:pt idx="35">
                  <c:v>秦滔</c:v>
                </c:pt>
                <c:pt idx="36">
                  <c:v>虞浩宇</c:v>
                </c:pt>
                <c:pt idx="37">
                  <c:v>章超</c:v>
                </c:pt>
                <c:pt idx="38">
                  <c:v>罗明霞</c:v>
                </c:pt>
                <c:pt idx="39">
                  <c:v>郑上游</c:v>
                </c:pt>
                <c:pt idx="40">
                  <c:v>史睿</c:v>
                </c:pt>
                <c:pt idx="41">
                  <c:v>李嘉麒</c:v>
                </c:pt>
                <c:pt idx="42">
                  <c:v>吴天浩</c:v>
                </c:pt>
                <c:pt idx="43">
                  <c:v>仇健楠</c:v>
                </c:pt>
                <c:pt idx="44">
                  <c:v>赵振宁</c:v>
                </c:pt>
                <c:pt idx="45">
                  <c:v>徐子涵</c:v>
                </c:pt>
                <c:pt idx="46">
                  <c:v>张知宇</c:v>
                </c:pt>
                <c:pt idx="47">
                  <c:v>郭健祥</c:v>
                </c:pt>
                <c:pt idx="48">
                  <c:v>杨智博</c:v>
                </c:pt>
                <c:pt idx="49">
                  <c:v>马爱民</c:v>
                </c:pt>
                <c:pt idx="50">
                  <c:v>陈浩</c:v>
                </c:pt>
                <c:pt idx="51">
                  <c:v>马聪</c:v>
                </c:pt>
                <c:pt idx="52">
                  <c:v>乔一凡</c:v>
                </c:pt>
                <c:pt idx="53">
                  <c:v>杜雨</c:v>
                </c:pt>
                <c:pt idx="54">
                  <c:v>李晨</c:v>
                </c:pt>
                <c:pt idx="55">
                  <c:v>罗振航</c:v>
                </c:pt>
                <c:pt idx="56">
                  <c:v>严育新</c:v>
                </c:pt>
                <c:pt idx="57">
                  <c:v>尹佃龙</c:v>
                </c:pt>
                <c:pt idx="58">
                  <c:v>周君</c:v>
                </c:pt>
                <c:pt idx="59">
                  <c:v>梁强强</c:v>
                </c:pt>
                <c:pt idx="60">
                  <c:v>欧阳康</c:v>
                </c:pt>
                <c:pt idx="61">
                  <c:v>武新明</c:v>
                </c:pt>
                <c:pt idx="62">
                  <c:v>陈清清</c:v>
                </c:pt>
                <c:pt idx="63">
                  <c:v>陈泽冰</c:v>
                </c:pt>
                <c:pt idx="64">
                  <c:v>陈志庭</c:v>
                </c:pt>
                <c:pt idx="65">
                  <c:v>成泓宇</c:v>
                </c:pt>
                <c:pt idx="66">
                  <c:v>邓继儒</c:v>
                </c:pt>
                <c:pt idx="67">
                  <c:v>杜康</c:v>
                </c:pt>
                <c:pt idx="68">
                  <c:v>范文同</c:v>
                </c:pt>
                <c:pt idx="69">
                  <c:v>耿淇浩</c:v>
                </c:pt>
                <c:pt idx="70">
                  <c:v>顾凯杰</c:v>
                </c:pt>
                <c:pt idx="71">
                  <c:v>郭首辰</c:v>
                </c:pt>
                <c:pt idx="72">
                  <c:v>何芷莹</c:v>
                </c:pt>
                <c:pt idx="73">
                  <c:v>黑玲艺</c:v>
                </c:pt>
                <c:pt idx="74">
                  <c:v>贾睿吉</c:v>
                </c:pt>
                <c:pt idx="75">
                  <c:v>蓝宏健</c:v>
                </c:pt>
                <c:pt idx="76">
                  <c:v>李浩然</c:v>
                </c:pt>
                <c:pt idx="77">
                  <c:v>李星泽</c:v>
                </c:pt>
                <c:pt idx="78">
                  <c:v>零宗谕</c:v>
                </c:pt>
                <c:pt idx="79">
                  <c:v>刘功贤</c:v>
                </c:pt>
                <c:pt idx="80">
                  <c:v>刘信良</c:v>
                </c:pt>
                <c:pt idx="81">
                  <c:v>路文轩</c:v>
                </c:pt>
                <c:pt idx="82">
                  <c:v>南靖尧</c:v>
                </c:pt>
                <c:pt idx="83">
                  <c:v>邱东岳</c:v>
                </c:pt>
                <c:pt idx="84">
                  <c:v>申嘉揆</c:v>
                </c:pt>
                <c:pt idx="85">
                  <c:v>史宝琳</c:v>
                </c:pt>
                <c:pt idx="86">
                  <c:v>舒帆</c:v>
                </c:pt>
                <c:pt idx="87">
                  <c:v>王文煜</c:v>
                </c:pt>
                <c:pt idx="88">
                  <c:v>王晓英</c:v>
                </c:pt>
                <c:pt idx="89">
                  <c:v>卫森昊</c:v>
                </c:pt>
                <c:pt idx="90">
                  <c:v>温泽林</c:v>
                </c:pt>
                <c:pt idx="91">
                  <c:v>萧鸿骏</c:v>
                </c:pt>
                <c:pt idx="92">
                  <c:v>杨童伟</c:v>
                </c:pt>
                <c:pt idx="93">
                  <c:v>易忪旸</c:v>
                </c:pt>
                <c:pt idx="94">
                  <c:v>张成</c:v>
                </c:pt>
                <c:pt idx="95">
                  <c:v>张艺林</c:v>
                </c:pt>
                <c:pt idx="96">
                  <c:v>张云康</c:v>
                </c:pt>
                <c:pt idx="97">
                  <c:v>张哲</c:v>
                </c:pt>
                <c:pt idx="98">
                  <c:v>周都兰</c:v>
                </c:pt>
              </c:strCache>
            </c:strRef>
          </c:cat>
          <c:val>
            <c:numRef>
              <c:f>王琨积分!$I$2:$I$105</c:f>
              <c:numCache>
                <c:formatCode>General</c:formatCode>
                <c:ptCount val="104"/>
                <c:pt idx="0">
                  <c:v>7.7462191073404645</c:v>
                </c:pt>
                <c:pt idx="1">
                  <c:v>10.586499446698635</c:v>
                </c:pt>
                <c:pt idx="2">
                  <c:v>20.841018074511251</c:v>
                </c:pt>
                <c:pt idx="3">
                  <c:v>0</c:v>
                </c:pt>
                <c:pt idx="4">
                  <c:v>23.939505717447439</c:v>
                </c:pt>
                <c:pt idx="5">
                  <c:v>42.05090372556252</c:v>
                </c:pt>
                <c:pt idx="6">
                  <c:v>22.35337513832534</c:v>
                </c:pt>
                <c:pt idx="7">
                  <c:v>27.08717568424936</c:v>
                </c:pt>
                <c:pt idx="8">
                  <c:v>10.697159719660641</c:v>
                </c:pt>
                <c:pt idx="9">
                  <c:v>42.788638878642566</c:v>
                </c:pt>
                <c:pt idx="10">
                  <c:v>7.7462191073404645</c:v>
                </c:pt>
                <c:pt idx="11">
                  <c:v>50.645518244190335</c:v>
                </c:pt>
                <c:pt idx="12">
                  <c:v>26.558465510881597</c:v>
                </c:pt>
                <c:pt idx="13">
                  <c:v>40.72298045001844</c:v>
                </c:pt>
                <c:pt idx="14">
                  <c:v>17.373662855035043</c:v>
                </c:pt>
                <c:pt idx="15">
                  <c:v>46.329767613426782</c:v>
                </c:pt>
                <c:pt idx="16">
                  <c:v>29.878273699741793</c:v>
                </c:pt>
                <c:pt idx="17">
                  <c:v>43.526374031722611</c:v>
                </c:pt>
                <c:pt idx="18">
                  <c:v>21.578753227591292</c:v>
                </c:pt>
                <c:pt idx="19">
                  <c:v>56.916267060125413</c:v>
                </c:pt>
                <c:pt idx="20">
                  <c:v>25.894503873109553</c:v>
                </c:pt>
                <c:pt idx="21">
                  <c:v>25.082995204721502</c:v>
                </c:pt>
                <c:pt idx="22">
                  <c:v>68.867576540022128</c:v>
                </c:pt>
                <c:pt idx="23">
                  <c:v>58.834378458133529</c:v>
                </c:pt>
                <c:pt idx="24">
                  <c:v>43.858354850608634</c:v>
                </c:pt>
                <c:pt idx="25">
                  <c:v>16.291651287347843</c:v>
                </c:pt>
                <c:pt idx="26">
                  <c:v>31.353744005901881</c:v>
                </c:pt>
                <c:pt idx="27">
                  <c:v>23.238657322021396</c:v>
                </c:pt>
                <c:pt idx="28">
                  <c:v>57.174474363703432</c:v>
                </c:pt>
                <c:pt idx="29">
                  <c:v>36.554776835116193</c:v>
                </c:pt>
                <c:pt idx="30">
                  <c:v>50.17652947251937</c:v>
                </c:pt>
                <c:pt idx="31">
                  <c:v>14.275175212098857</c:v>
                </c:pt>
                <c:pt idx="32">
                  <c:v>91.958686831427514</c:v>
                </c:pt>
                <c:pt idx="33">
                  <c:v>78.178848078199934</c:v>
                </c:pt>
                <c:pt idx="34">
                  <c:v>59.387679822943561</c:v>
                </c:pt>
                <c:pt idx="35">
                  <c:v>41.497602360752488</c:v>
                </c:pt>
                <c:pt idx="36">
                  <c:v>45.186278126152715</c:v>
                </c:pt>
                <c:pt idx="37">
                  <c:v>60.863150129103651</c:v>
                </c:pt>
                <c:pt idx="38">
                  <c:v>49.797122832902993</c:v>
                </c:pt>
                <c:pt idx="39">
                  <c:v>41.718922906676504</c:v>
                </c:pt>
                <c:pt idx="40">
                  <c:v>61.711545555145705</c:v>
                </c:pt>
                <c:pt idx="41">
                  <c:v>61.281200029509407</c:v>
                </c:pt>
                <c:pt idx="42">
                  <c:v>28.107709332349685</c:v>
                </c:pt>
                <c:pt idx="43">
                  <c:v>31.7226115824419</c:v>
                </c:pt>
                <c:pt idx="44">
                  <c:v>43.157506455182585</c:v>
                </c:pt>
                <c:pt idx="45">
                  <c:v>39.431943932128362</c:v>
                </c:pt>
                <c:pt idx="46">
                  <c:v>44.07967539653265</c:v>
                </c:pt>
                <c:pt idx="47">
                  <c:v>49.096274437476943</c:v>
                </c:pt>
                <c:pt idx="48">
                  <c:v>53.633345628919216</c:v>
                </c:pt>
                <c:pt idx="49">
                  <c:v>45.001844337882702</c:v>
                </c:pt>
                <c:pt idx="50">
                  <c:v>34.673552194762081</c:v>
                </c:pt>
                <c:pt idx="51">
                  <c:v>43.157506455182585</c:v>
                </c:pt>
                <c:pt idx="52">
                  <c:v>99.85245296938399</c:v>
                </c:pt>
                <c:pt idx="53">
                  <c:v>26.779786056805605</c:v>
                </c:pt>
                <c:pt idx="54">
                  <c:v>62.695192445592028</c:v>
                </c:pt>
                <c:pt idx="55">
                  <c:v>38.583548506086309</c:v>
                </c:pt>
                <c:pt idx="56">
                  <c:v>47.510143858354851</c:v>
                </c:pt>
                <c:pt idx="57">
                  <c:v>63.297676134267803</c:v>
                </c:pt>
                <c:pt idx="58">
                  <c:v>80.892659535226855</c:v>
                </c:pt>
                <c:pt idx="59">
                  <c:v>61.711545555145705</c:v>
                </c:pt>
                <c:pt idx="60">
                  <c:v>79.195868683142763</c:v>
                </c:pt>
                <c:pt idx="61">
                  <c:v>61.637772039837699</c:v>
                </c:pt>
                <c:pt idx="62">
                  <c:v>71.892290667650315</c:v>
                </c:pt>
                <c:pt idx="63">
                  <c:v>74.548137218738475</c:v>
                </c:pt>
                <c:pt idx="64">
                  <c:v>50.165990409443005</c:v>
                </c:pt>
                <c:pt idx="65">
                  <c:v>60.531169310217635</c:v>
                </c:pt>
                <c:pt idx="66">
                  <c:v>66.622753891552932</c:v>
                </c:pt>
                <c:pt idx="67">
                  <c:v>42.087790483216523</c:v>
                </c:pt>
                <c:pt idx="68">
                  <c:v>87.532275912947256</c:v>
                </c:pt>
                <c:pt idx="69">
                  <c:v>39.136849870896349</c:v>
                </c:pt>
                <c:pt idx="70">
                  <c:v>61.453338251567693</c:v>
                </c:pt>
                <c:pt idx="71">
                  <c:v>24.677240870527481</c:v>
                </c:pt>
                <c:pt idx="72">
                  <c:v>80.044264109184809</c:v>
                </c:pt>
                <c:pt idx="73">
                  <c:v>68.756916267060134</c:v>
                </c:pt>
                <c:pt idx="74">
                  <c:v>100</c:v>
                </c:pt>
                <c:pt idx="75">
                  <c:v>37.071191442272223</c:v>
                </c:pt>
                <c:pt idx="76">
                  <c:v>41.866469937292514</c:v>
                </c:pt>
                <c:pt idx="77">
                  <c:v>52.78495020287717</c:v>
                </c:pt>
                <c:pt idx="78">
                  <c:v>27.665068240501661</c:v>
                </c:pt>
                <c:pt idx="79">
                  <c:v>58.625353478421246</c:v>
                </c:pt>
                <c:pt idx="80">
                  <c:v>37.661379564736258</c:v>
                </c:pt>
                <c:pt idx="81">
                  <c:v>35.189966801918111</c:v>
                </c:pt>
                <c:pt idx="82">
                  <c:v>37.476945776466245</c:v>
                </c:pt>
                <c:pt idx="83">
                  <c:v>72.777572851346363</c:v>
                </c:pt>
                <c:pt idx="84">
                  <c:v>53.006270748801178</c:v>
                </c:pt>
                <c:pt idx="85">
                  <c:v>60.199188491331611</c:v>
                </c:pt>
                <c:pt idx="86">
                  <c:v>43.895241608262637</c:v>
                </c:pt>
                <c:pt idx="87">
                  <c:v>53.375138325341197</c:v>
                </c:pt>
                <c:pt idx="88">
                  <c:v>38.91552932497234</c:v>
                </c:pt>
                <c:pt idx="89">
                  <c:v>40.390999631132424</c:v>
                </c:pt>
                <c:pt idx="90">
                  <c:v>54.429045687938036</c:v>
                </c:pt>
                <c:pt idx="91">
                  <c:v>36.149022500922165</c:v>
                </c:pt>
                <c:pt idx="92">
                  <c:v>31.7226115824419</c:v>
                </c:pt>
                <c:pt idx="93">
                  <c:v>40.575433419402437</c:v>
                </c:pt>
                <c:pt idx="94">
                  <c:v>61.969752858723716</c:v>
                </c:pt>
                <c:pt idx="95">
                  <c:v>41.202508299520474</c:v>
                </c:pt>
                <c:pt idx="96">
                  <c:v>79.601623017336777</c:v>
                </c:pt>
                <c:pt idx="97">
                  <c:v>58.096643305053483</c:v>
                </c:pt>
                <c:pt idx="98">
                  <c:v>63.260789376613793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F18-4A0A-9D2F-C475D94D28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3622784"/>
        <c:axId val="213624320"/>
      </c:lineChart>
      <c:catAx>
        <c:axId val="213622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3624320"/>
        <c:crosses val="autoZero"/>
        <c:auto val="1"/>
        <c:lblAlgn val="ctr"/>
        <c:lblOffset val="100"/>
        <c:noMultiLvlLbl val="0"/>
      </c:catAx>
      <c:valAx>
        <c:axId val="213624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3622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一考场机试平均分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Sheet2!$L$42</c:f>
              <c:strCache>
                <c:ptCount val="1"/>
                <c:pt idx="0">
                  <c:v>机试平均分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BAC6-4CF4-9F5E-221B9EB1672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Sheet2!$K$43:$K$44</c:f>
              <c:strCache>
                <c:ptCount val="2"/>
                <c:pt idx="0">
                  <c:v>一考场普通班</c:v>
                </c:pt>
                <c:pt idx="1">
                  <c:v>一考场智慧平台试点班</c:v>
                </c:pt>
              </c:strCache>
            </c:strRef>
          </c:cat>
          <c:val>
            <c:numRef>
              <c:f>Sheet2!$L$43:$L$44</c:f>
              <c:numCache>
                <c:formatCode>General</c:formatCode>
                <c:ptCount val="2"/>
                <c:pt idx="0">
                  <c:v>85.53</c:v>
                </c:pt>
                <c:pt idx="1">
                  <c:v>85.85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E4-4F5E-AE3F-CB51CC97B4C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11457152"/>
        <c:axId val="211485056"/>
      </c:barChart>
      <c:catAx>
        <c:axId val="21145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485056"/>
        <c:crosses val="autoZero"/>
        <c:auto val="1"/>
        <c:lblAlgn val="ctr"/>
        <c:lblOffset val="100"/>
        <c:noMultiLvlLbl val="0"/>
      </c:catAx>
      <c:valAx>
        <c:axId val="211485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45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二考场机试平均分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Sheet2!$L$72</c:f>
              <c:strCache>
                <c:ptCount val="1"/>
                <c:pt idx="0">
                  <c:v>机试平均分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178B-40DD-8CCC-6B72F725FAA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Sheet2!$K$73:$K$74</c:f>
              <c:strCache>
                <c:ptCount val="2"/>
                <c:pt idx="0">
                  <c:v>二考场普通班</c:v>
                </c:pt>
                <c:pt idx="1">
                  <c:v>二考场智慧平台试点班</c:v>
                </c:pt>
              </c:strCache>
            </c:strRef>
          </c:cat>
          <c:val>
            <c:numRef>
              <c:f>Sheet2!$L$73:$L$74</c:f>
              <c:numCache>
                <c:formatCode>General</c:formatCode>
                <c:ptCount val="2"/>
                <c:pt idx="0">
                  <c:v>84.42</c:v>
                </c:pt>
                <c:pt idx="1">
                  <c:v>88.64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9E-48D3-9C7A-217B5880BC6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11505152"/>
        <c:axId val="211508224"/>
      </c:barChart>
      <c:catAx>
        <c:axId val="211505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508224"/>
        <c:crosses val="autoZero"/>
        <c:auto val="1"/>
        <c:lblAlgn val="ctr"/>
        <c:lblOffset val="100"/>
        <c:noMultiLvlLbl val="0"/>
      </c:catAx>
      <c:valAx>
        <c:axId val="211508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50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b="1" i="0" baseline="0"/>
              <a:t>一考场机试各分数段人数比例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Sheet2!$H$43</c:f>
              <c:strCache>
                <c:ptCount val="1"/>
                <c:pt idx="0">
                  <c:v>一考场普通班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Sheet2!$G$44:$G$49</c:f>
              <c:strCache>
                <c:ptCount val="6"/>
                <c:pt idx="0">
                  <c:v>满分</c:v>
                </c:pt>
                <c:pt idx="1">
                  <c:v>90-99</c:v>
                </c:pt>
                <c:pt idx="2">
                  <c:v>80-89</c:v>
                </c:pt>
                <c:pt idx="3">
                  <c:v>70-79</c:v>
                </c:pt>
                <c:pt idx="4">
                  <c:v>60-69</c:v>
                </c:pt>
                <c:pt idx="5">
                  <c:v>不及格</c:v>
                </c:pt>
              </c:strCache>
            </c:strRef>
          </c:cat>
          <c:val>
            <c:numRef>
              <c:f>Sheet2!$H$44:$H$49</c:f>
              <c:numCache>
                <c:formatCode>0%</c:formatCode>
                <c:ptCount val="6"/>
                <c:pt idx="0">
                  <c:v>0.41265822784810124</c:v>
                </c:pt>
                <c:pt idx="1">
                  <c:v>0.18227848101265823</c:v>
                </c:pt>
                <c:pt idx="2">
                  <c:v>0.11139240506329114</c:v>
                </c:pt>
                <c:pt idx="3">
                  <c:v>0.13417721518987341</c:v>
                </c:pt>
                <c:pt idx="4">
                  <c:v>8.6075949367088608E-2</c:v>
                </c:pt>
                <c:pt idx="5">
                  <c:v>7.3417721518987344E-2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10-4CC2-AF8D-34CF5A0400BB}"/>
            </c:ext>
          </c:extLst>
        </c:ser>
        <c:ser>
          <c:idx val="1"/>
          <c:order val="1"/>
          <c:tx>
            <c:strRef>
              <c:f>Sheet2!$I$43</c:f>
              <c:strCache>
                <c:ptCount val="1"/>
                <c:pt idx="0">
                  <c:v>一考场智慧平台试点班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Sheet2!$G$44:$G$49</c:f>
              <c:strCache>
                <c:ptCount val="6"/>
                <c:pt idx="0">
                  <c:v>满分</c:v>
                </c:pt>
                <c:pt idx="1">
                  <c:v>90-99</c:v>
                </c:pt>
                <c:pt idx="2">
                  <c:v>80-89</c:v>
                </c:pt>
                <c:pt idx="3">
                  <c:v>70-79</c:v>
                </c:pt>
                <c:pt idx="4">
                  <c:v>60-69</c:v>
                </c:pt>
                <c:pt idx="5">
                  <c:v>不及格</c:v>
                </c:pt>
              </c:strCache>
            </c:strRef>
          </c:cat>
          <c:val>
            <c:numRef>
              <c:f>Sheet2!$I$44:$I$49</c:f>
              <c:numCache>
                <c:formatCode>0%</c:formatCode>
                <c:ptCount val="6"/>
                <c:pt idx="0">
                  <c:v>0.4349112426035503</c:v>
                </c:pt>
                <c:pt idx="1">
                  <c:v>0.19526627218934911</c:v>
                </c:pt>
                <c:pt idx="2">
                  <c:v>9.4674556213017749E-2</c:v>
                </c:pt>
                <c:pt idx="3">
                  <c:v>0.12721893491124261</c:v>
                </c:pt>
                <c:pt idx="4">
                  <c:v>7.1005917159763315E-2</c:v>
                </c:pt>
                <c:pt idx="5">
                  <c:v>7.6923076923076927E-2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10-4CC2-AF8D-34CF5A0400B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11639296"/>
        <c:axId val="211649280"/>
      </c:barChart>
      <c:catAx>
        <c:axId val="211639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649280"/>
        <c:crosses val="autoZero"/>
        <c:auto val="1"/>
        <c:lblAlgn val="ctr"/>
        <c:lblOffset val="100"/>
        <c:noMultiLvlLbl val="0"/>
      </c:catAx>
      <c:valAx>
        <c:axId val="211649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100" b="1" i="0" baseline="0" dirty="0"/>
                  <a:t>各分数段人数占总人数比例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%" sourceLinked="1"/>
        <c:majorTickMark val="cross"/>
        <c:minorTickMark val="in"/>
        <c:tickLblPos val="nextTo"/>
        <c:spPr>
          <a:noFill/>
          <a:ln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63929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b="1" i="0" baseline="0"/>
              <a:t>二考场机试各分数段人数比例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Sheet2!$H$72</c:f>
              <c:strCache>
                <c:ptCount val="1"/>
                <c:pt idx="0">
                  <c:v>二考场普通班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Sheet2!$G$73:$G$78</c:f>
              <c:strCache>
                <c:ptCount val="6"/>
                <c:pt idx="0">
                  <c:v>满分</c:v>
                </c:pt>
                <c:pt idx="1">
                  <c:v>90-99</c:v>
                </c:pt>
                <c:pt idx="2">
                  <c:v>80-89</c:v>
                </c:pt>
                <c:pt idx="3">
                  <c:v>70-79</c:v>
                </c:pt>
                <c:pt idx="4">
                  <c:v>60-69</c:v>
                </c:pt>
                <c:pt idx="5">
                  <c:v>不及格</c:v>
                </c:pt>
              </c:strCache>
            </c:strRef>
          </c:cat>
          <c:val>
            <c:numRef>
              <c:f>Sheet2!$H$73:$H$78</c:f>
              <c:numCache>
                <c:formatCode>0%</c:formatCode>
                <c:ptCount val="6"/>
                <c:pt idx="0">
                  <c:v>0.5238828967642527</c:v>
                </c:pt>
                <c:pt idx="1">
                  <c:v>0.14175654853620956</c:v>
                </c:pt>
                <c:pt idx="2">
                  <c:v>6.1633281972265024E-2</c:v>
                </c:pt>
                <c:pt idx="3">
                  <c:v>7.0878274268104779E-2</c:v>
                </c:pt>
                <c:pt idx="4">
                  <c:v>7.0878274268104779E-2</c:v>
                </c:pt>
                <c:pt idx="5">
                  <c:v>0.13097072419106318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7C-4AEC-A977-6CB2ED0F611A}"/>
            </c:ext>
          </c:extLst>
        </c:ser>
        <c:ser>
          <c:idx val="1"/>
          <c:order val="1"/>
          <c:tx>
            <c:strRef>
              <c:f>Sheet2!$I$72</c:f>
              <c:strCache>
                <c:ptCount val="1"/>
                <c:pt idx="0">
                  <c:v>二考场智慧平台试点班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Sheet2!$G$73:$G$78</c:f>
              <c:strCache>
                <c:ptCount val="6"/>
                <c:pt idx="0">
                  <c:v>满分</c:v>
                </c:pt>
                <c:pt idx="1">
                  <c:v>90-99</c:v>
                </c:pt>
                <c:pt idx="2">
                  <c:v>80-89</c:v>
                </c:pt>
                <c:pt idx="3">
                  <c:v>70-79</c:v>
                </c:pt>
                <c:pt idx="4">
                  <c:v>60-69</c:v>
                </c:pt>
                <c:pt idx="5">
                  <c:v>不及格</c:v>
                </c:pt>
              </c:strCache>
            </c:strRef>
          </c:cat>
          <c:val>
            <c:numRef>
              <c:f>Sheet2!$I$73:$I$78</c:f>
              <c:numCache>
                <c:formatCode>0%</c:formatCode>
                <c:ptCount val="6"/>
                <c:pt idx="0">
                  <c:v>0.56345177664974622</c:v>
                </c:pt>
                <c:pt idx="1">
                  <c:v>0.16751269035532995</c:v>
                </c:pt>
                <c:pt idx="2">
                  <c:v>6.5989847715736044E-2</c:v>
                </c:pt>
                <c:pt idx="3">
                  <c:v>7.1065989847715741E-2</c:v>
                </c:pt>
                <c:pt idx="4">
                  <c:v>6.5989847715736044E-2</c:v>
                </c:pt>
                <c:pt idx="5">
                  <c:v>6.5989847715736044E-2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7C-4AEC-A977-6CB2ED0F611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12172800"/>
        <c:axId val="212174336"/>
      </c:barChart>
      <c:catAx>
        <c:axId val="212172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174336"/>
        <c:crosses val="autoZero"/>
        <c:auto val="1"/>
        <c:lblAlgn val="ctr"/>
        <c:lblOffset val="100"/>
        <c:noMultiLvlLbl val="0"/>
      </c:catAx>
      <c:valAx>
        <c:axId val="212174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100" b="1" i="0" baseline="0" dirty="0"/>
                  <a:t>各分数段人数占总人数比例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17280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Sheet2!$I$14</c:f>
              <c:strCache>
                <c:ptCount val="1"/>
                <c:pt idx="0">
                  <c:v>同考场普通班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Sheet2!$H$15:$H$20</c:f>
              <c:strCache>
                <c:ptCount val="6"/>
                <c:pt idx="0">
                  <c:v>满分</c:v>
                </c:pt>
                <c:pt idx="1">
                  <c:v>90-99</c:v>
                </c:pt>
                <c:pt idx="2">
                  <c:v>80-89</c:v>
                </c:pt>
                <c:pt idx="3">
                  <c:v>70-79</c:v>
                </c:pt>
                <c:pt idx="4">
                  <c:v>60-69</c:v>
                </c:pt>
                <c:pt idx="5">
                  <c:v>不及格</c:v>
                </c:pt>
              </c:strCache>
            </c:strRef>
          </c:cat>
          <c:val>
            <c:numRef>
              <c:f>Sheet2!$I$15:$I$20</c:f>
              <c:numCache>
                <c:formatCode>0%</c:formatCode>
                <c:ptCount val="6"/>
                <c:pt idx="0">
                  <c:v>0.11</c:v>
                </c:pt>
                <c:pt idx="1">
                  <c:v>0.44</c:v>
                </c:pt>
                <c:pt idx="2">
                  <c:v>0.22</c:v>
                </c:pt>
                <c:pt idx="3">
                  <c:v>0.1</c:v>
                </c:pt>
                <c:pt idx="4">
                  <c:v>0.06</c:v>
                </c:pt>
                <c:pt idx="5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07-436E-A90A-BD3C78587EF1}"/>
            </c:ext>
          </c:extLst>
        </c:ser>
        <c:ser>
          <c:idx val="1"/>
          <c:order val="1"/>
          <c:tx>
            <c:strRef>
              <c:f>Sheet2!$J$14</c:f>
              <c:strCache>
                <c:ptCount val="1"/>
                <c:pt idx="0">
                  <c:v>智慧平台试点班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Sheet2!$H$15:$H$20</c:f>
              <c:strCache>
                <c:ptCount val="6"/>
                <c:pt idx="0">
                  <c:v>满分</c:v>
                </c:pt>
                <c:pt idx="1">
                  <c:v>90-99</c:v>
                </c:pt>
                <c:pt idx="2">
                  <c:v>80-89</c:v>
                </c:pt>
                <c:pt idx="3">
                  <c:v>70-79</c:v>
                </c:pt>
                <c:pt idx="4">
                  <c:v>60-69</c:v>
                </c:pt>
                <c:pt idx="5">
                  <c:v>不及格</c:v>
                </c:pt>
              </c:strCache>
            </c:strRef>
          </c:cat>
          <c:val>
            <c:numRef>
              <c:f>Sheet2!$J$15:$J$20</c:f>
              <c:numCache>
                <c:formatCode>0%</c:formatCode>
                <c:ptCount val="6"/>
                <c:pt idx="0">
                  <c:v>0.24</c:v>
                </c:pt>
                <c:pt idx="1">
                  <c:v>0.44</c:v>
                </c:pt>
                <c:pt idx="2">
                  <c:v>0.16</c:v>
                </c:pt>
                <c:pt idx="3">
                  <c:v>0.08</c:v>
                </c:pt>
                <c:pt idx="4">
                  <c:v>0.05</c:v>
                </c:pt>
                <c:pt idx="5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07-436E-A90A-BD3C78587EF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12114048"/>
        <c:axId val="212128128"/>
      </c:barChart>
      <c:catAx>
        <c:axId val="212114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128128"/>
        <c:crosses val="autoZero"/>
        <c:auto val="1"/>
        <c:lblAlgn val="ctr"/>
        <c:lblOffset val="100"/>
        <c:noMultiLvlLbl val="0"/>
      </c:catAx>
      <c:valAx>
        <c:axId val="212128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1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zh-CN" sz="1100" b="1" i="0" baseline="0">
                    <a:effectLst/>
                  </a:rPr>
                  <a:t>各分数段人数占总人数比例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1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11404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Sheet2!$F$99</c:f>
              <c:strCache>
                <c:ptCount val="1"/>
                <c:pt idx="0">
                  <c:v>所有普通班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Sheet2!$E$100:$E$105</c:f>
              <c:strCache>
                <c:ptCount val="6"/>
                <c:pt idx="0">
                  <c:v>满分</c:v>
                </c:pt>
                <c:pt idx="1">
                  <c:v>90-99</c:v>
                </c:pt>
                <c:pt idx="2">
                  <c:v>80-89</c:v>
                </c:pt>
                <c:pt idx="3">
                  <c:v>70-79</c:v>
                </c:pt>
                <c:pt idx="4">
                  <c:v>60-69</c:v>
                </c:pt>
                <c:pt idx="5">
                  <c:v>不及格</c:v>
                </c:pt>
              </c:strCache>
            </c:strRef>
          </c:cat>
          <c:val>
            <c:numRef>
              <c:f>Sheet2!$F$100:$F$105</c:f>
              <c:numCache>
                <c:formatCode>0%</c:formatCode>
                <c:ptCount val="6"/>
                <c:pt idx="0">
                  <c:v>7.0000000000000007E-2</c:v>
                </c:pt>
                <c:pt idx="1">
                  <c:v>0.4</c:v>
                </c:pt>
                <c:pt idx="2">
                  <c:v>0.21</c:v>
                </c:pt>
                <c:pt idx="3">
                  <c:v>0.13</c:v>
                </c:pt>
                <c:pt idx="4">
                  <c:v>0.09</c:v>
                </c:pt>
                <c:pt idx="5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72-496B-981D-F309ECDF98E2}"/>
            </c:ext>
          </c:extLst>
        </c:ser>
        <c:ser>
          <c:idx val="1"/>
          <c:order val="1"/>
          <c:tx>
            <c:strRef>
              <c:f>Sheet2!$G$99</c:f>
              <c:strCache>
                <c:ptCount val="1"/>
                <c:pt idx="0">
                  <c:v>智慧平台试点班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Sheet2!$E$100:$E$105</c:f>
              <c:strCache>
                <c:ptCount val="6"/>
                <c:pt idx="0">
                  <c:v>满分</c:v>
                </c:pt>
                <c:pt idx="1">
                  <c:v>90-99</c:v>
                </c:pt>
                <c:pt idx="2">
                  <c:v>80-89</c:v>
                </c:pt>
                <c:pt idx="3">
                  <c:v>70-79</c:v>
                </c:pt>
                <c:pt idx="4">
                  <c:v>60-69</c:v>
                </c:pt>
                <c:pt idx="5">
                  <c:v>不及格</c:v>
                </c:pt>
              </c:strCache>
            </c:strRef>
          </c:cat>
          <c:val>
            <c:numRef>
              <c:f>Sheet2!$G$100:$G$105</c:f>
              <c:numCache>
                <c:formatCode>0%</c:formatCode>
                <c:ptCount val="6"/>
                <c:pt idx="0">
                  <c:v>0.24</c:v>
                </c:pt>
                <c:pt idx="1">
                  <c:v>0.44</c:v>
                </c:pt>
                <c:pt idx="2">
                  <c:v>0.16</c:v>
                </c:pt>
                <c:pt idx="3">
                  <c:v>0.08</c:v>
                </c:pt>
                <c:pt idx="4">
                  <c:v>0.05</c:v>
                </c:pt>
                <c:pt idx="5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72-496B-981D-F309ECDF98E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12283392"/>
        <c:axId val="212284928"/>
      </c:barChart>
      <c:catAx>
        <c:axId val="2122833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284928"/>
        <c:crosses val="autoZero"/>
        <c:auto val="1"/>
        <c:lblAlgn val="ctr"/>
        <c:lblOffset val="100"/>
        <c:noMultiLvlLbl val="0"/>
      </c:catAx>
      <c:valAx>
        <c:axId val="2122849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1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zh-CN" sz="1100" b="1" i="0" baseline="0">
                    <a:effectLst/>
                  </a:rPr>
                  <a:t>各分数段人数占总人数比例</a:t>
                </a:r>
                <a:endParaRPr lang="zh-CN" altLang="zh-CN" sz="1100" baseline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1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28339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zh-CN" sz="1800" b="1" i="0" baseline="0" dirty="0">
                <a:effectLst/>
              </a:rPr>
              <a:t>各分数段分布</a:t>
            </a:r>
            <a:endParaRPr lang="zh-CN" altLang="zh-CN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Sheet1!$H$211</c:f>
              <c:strCache>
                <c:ptCount val="1"/>
                <c:pt idx="0">
                  <c:v>王琨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Sheet1!$I$210:$N$210</c:f>
              <c:strCache>
                <c:ptCount val="6"/>
                <c:pt idx="0">
                  <c:v>满分</c:v>
                </c:pt>
                <c:pt idx="1">
                  <c:v>90-99</c:v>
                </c:pt>
                <c:pt idx="2">
                  <c:v>80-89</c:v>
                </c:pt>
                <c:pt idx="3">
                  <c:v>70-79</c:v>
                </c:pt>
                <c:pt idx="4">
                  <c:v>60-69</c:v>
                </c:pt>
                <c:pt idx="5">
                  <c:v>不及格</c:v>
                </c:pt>
              </c:strCache>
            </c:strRef>
          </c:cat>
          <c:val>
            <c:numRef>
              <c:f>Sheet1!$I$211:$N$211</c:f>
              <c:numCache>
                <c:formatCode>0%</c:formatCode>
                <c:ptCount val="6"/>
                <c:pt idx="0">
                  <c:v>0.55555555555555558</c:v>
                </c:pt>
                <c:pt idx="1">
                  <c:v>0.14141414141414141</c:v>
                </c:pt>
                <c:pt idx="2">
                  <c:v>7.0707070707070704E-2</c:v>
                </c:pt>
                <c:pt idx="3">
                  <c:v>9.0909090909090912E-2</c:v>
                </c:pt>
                <c:pt idx="4">
                  <c:v>6.0606060606060608E-2</c:v>
                </c:pt>
                <c:pt idx="5">
                  <c:v>8.0808080808080815E-2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30-4AE1-92D7-A813AF451D3E}"/>
            </c:ext>
          </c:extLst>
        </c:ser>
        <c:ser>
          <c:idx val="1"/>
          <c:order val="1"/>
          <c:tx>
            <c:strRef>
              <c:f>Sheet1!$H$212</c:f>
              <c:strCache>
                <c:ptCount val="1"/>
                <c:pt idx="0">
                  <c:v>赵元哲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Sheet1!$I$210:$N$210</c:f>
              <c:strCache>
                <c:ptCount val="6"/>
                <c:pt idx="0">
                  <c:v>满分</c:v>
                </c:pt>
                <c:pt idx="1">
                  <c:v>90-99</c:v>
                </c:pt>
                <c:pt idx="2">
                  <c:v>80-89</c:v>
                </c:pt>
                <c:pt idx="3">
                  <c:v>70-79</c:v>
                </c:pt>
                <c:pt idx="4">
                  <c:v>60-69</c:v>
                </c:pt>
                <c:pt idx="5">
                  <c:v>不及格</c:v>
                </c:pt>
              </c:strCache>
            </c:strRef>
          </c:cat>
          <c:val>
            <c:numRef>
              <c:f>Sheet1!$I$212:$N$212</c:f>
              <c:numCache>
                <c:formatCode>0%</c:formatCode>
                <c:ptCount val="6"/>
                <c:pt idx="0">
                  <c:v>0.56565656565656564</c:v>
                </c:pt>
                <c:pt idx="1">
                  <c:v>0.19191919191919191</c:v>
                </c:pt>
                <c:pt idx="2">
                  <c:v>7.0707070707070704E-2</c:v>
                </c:pt>
                <c:pt idx="3">
                  <c:v>5.0505050505050504E-2</c:v>
                </c:pt>
                <c:pt idx="4">
                  <c:v>7.0707070707070704E-2</c:v>
                </c:pt>
                <c:pt idx="5">
                  <c:v>5.0505050505050504E-2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30-4AE1-92D7-A813AF451D3E}"/>
            </c:ext>
          </c:extLst>
        </c:ser>
        <c:ser>
          <c:idx val="2"/>
          <c:order val="2"/>
          <c:tx>
            <c:strRef>
              <c:f>Sheet1!$H$213</c:f>
              <c:strCache>
                <c:ptCount val="1"/>
                <c:pt idx="0">
                  <c:v>王义峰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Sheet1!$I$210:$N$210</c:f>
              <c:strCache>
                <c:ptCount val="6"/>
                <c:pt idx="0">
                  <c:v>满分</c:v>
                </c:pt>
                <c:pt idx="1">
                  <c:v>90-99</c:v>
                </c:pt>
                <c:pt idx="2">
                  <c:v>80-89</c:v>
                </c:pt>
                <c:pt idx="3">
                  <c:v>70-79</c:v>
                </c:pt>
                <c:pt idx="4">
                  <c:v>60-69</c:v>
                </c:pt>
                <c:pt idx="5">
                  <c:v>不及格</c:v>
                </c:pt>
              </c:strCache>
            </c:strRef>
          </c:cat>
          <c:val>
            <c:numRef>
              <c:f>Sheet1!$I$213:$N$213</c:f>
              <c:numCache>
                <c:formatCode>0%</c:formatCode>
                <c:ptCount val="6"/>
                <c:pt idx="0">
                  <c:v>0.53535353535353536</c:v>
                </c:pt>
                <c:pt idx="1">
                  <c:v>0.15151515151515152</c:v>
                </c:pt>
                <c:pt idx="2">
                  <c:v>0.10101010101010101</c:v>
                </c:pt>
                <c:pt idx="3">
                  <c:v>0.15151515151515152</c:v>
                </c:pt>
                <c:pt idx="4">
                  <c:v>4.0404040404040407E-2</c:v>
                </c:pt>
                <c:pt idx="5">
                  <c:v>2.0202020202020204E-2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30-4AE1-92D7-A813AF451D3E}"/>
            </c:ext>
          </c:extLst>
        </c:ser>
        <c:ser>
          <c:idx val="3"/>
          <c:order val="3"/>
          <c:tx>
            <c:strRef>
              <c:f>Sheet1!$H$214</c:f>
              <c:strCache>
                <c:ptCount val="1"/>
                <c:pt idx="0">
                  <c:v>刘福杰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Sheet1!$I$210:$N$210</c:f>
              <c:strCache>
                <c:ptCount val="6"/>
                <c:pt idx="0">
                  <c:v>满分</c:v>
                </c:pt>
                <c:pt idx="1">
                  <c:v>90-99</c:v>
                </c:pt>
                <c:pt idx="2">
                  <c:v>80-89</c:v>
                </c:pt>
                <c:pt idx="3">
                  <c:v>70-79</c:v>
                </c:pt>
                <c:pt idx="4">
                  <c:v>60-69</c:v>
                </c:pt>
                <c:pt idx="5">
                  <c:v>不及格</c:v>
                </c:pt>
              </c:strCache>
            </c:strRef>
          </c:cat>
          <c:val>
            <c:numRef>
              <c:f>Sheet1!$I$214:$N$214</c:f>
              <c:numCache>
                <c:formatCode>0%</c:formatCode>
                <c:ptCount val="6"/>
                <c:pt idx="0">
                  <c:v>0.41463414634146339</c:v>
                </c:pt>
                <c:pt idx="1">
                  <c:v>0.1951219512195122</c:v>
                </c:pt>
                <c:pt idx="2">
                  <c:v>0.12195121951219512</c:v>
                </c:pt>
                <c:pt idx="3">
                  <c:v>9.7560975609756101E-2</c:v>
                </c:pt>
                <c:pt idx="4">
                  <c:v>4.878048780487805E-2</c:v>
                </c:pt>
                <c:pt idx="5">
                  <c:v>0.12195121951219512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30-4AE1-92D7-A813AF451D3E}"/>
            </c:ext>
          </c:extLst>
        </c:ser>
        <c:ser>
          <c:idx val="4"/>
          <c:order val="4"/>
          <c:tx>
            <c:strRef>
              <c:f>Sheet1!$H$215</c:f>
              <c:strCache>
                <c:ptCount val="1"/>
                <c:pt idx="0">
                  <c:v>贾文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Sheet1!$I$210:$N$210</c:f>
              <c:strCache>
                <c:ptCount val="6"/>
                <c:pt idx="0">
                  <c:v>满分</c:v>
                </c:pt>
                <c:pt idx="1">
                  <c:v>90-99</c:v>
                </c:pt>
                <c:pt idx="2">
                  <c:v>80-89</c:v>
                </c:pt>
                <c:pt idx="3">
                  <c:v>70-79</c:v>
                </c:pt>
                <c:pt idx="4">
                  <c:v>60-69</c:v>
                </c:pt>
                <c:pt idx="5">
                  <c:v>不及格</c:v>
                </c:pt>
              </c:strCache>
            </c:strRef>
          </c:cat>
          <c:val>
            <c:numRef>
              <c:f>Sheet1!$I$215:$N$215</c:f>
              <c:numCache>
                <c:formatCode>0%</c:formatCode>
                <c:ptCount val="6"/>
                <c:pt idx="0">
                  <c:v>0.39393939393939392</c:v>
                </c:pt>
                <c:pt idx="1">
                  <c:v>0.18181818181818182</c:v>
                </c:pt>
                <c:pt idx="2">
                  <c:v>9.0909090909090912E-2</c:v>
                </c:pt>
                <c:pt idx="3">
                  <c:v>0.12121212121212122</c:v>
                </c:pt>
                <c:pt idx="4">
                  <c:v>0.10101010101010101</c:v>
                </c:pt>
                <c:pt idx="5">
                  <c:v>0.1111111111111111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130-4AE1-92D7-A813AF451D3E}"/>
            </c:ext>
          </c:extLst>
        </c:ser>
        <c:ser>
          <c:idx val="5"/>
          <c:order val="5"/>
          <c:tx>
            <c:strRef>
              <c:f>Sheet1!$H$216</c:f>
              <c:strCache>
                <c:ptCount val="1"/>
                <c:pt idx="0">
                  <c:v>吴自力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Sheet1!$I$210:$N$210</c:f>
              <c:strCache>
                <c:ptCount val="6"/>
                <c:pt idx="0">
                  <c:v>满分</c:v>
                </c:pt>
                <c:pt idx="1">
                  <c:v>90-99</c:v>
                </c:pt>
                <c:pt idx="2">
                  <c:v>80-89</c:v>
                </c:pt>
                <c:pt idx="3">
                  <c:v>70-79</c:v>
                </c:pt>
                <c:pt idx="4">
                  <c:v>60-69</c:v>
                </c:pt>
                <c:pt idx="5">
                  <c:v>不及格</c:v>
                </c:pt>
              </c:strCache>
            </c:strRef>
          </c:cat>
          <c:val>
            <c:numRef>
              <c:f>Sheet1!$I$216:$N$216</c:f>
              <c:numCache>
                <c:formatCode>0%</c:formatCode>
                <c:ptCount val="6"/>
                <c:pt idx="0">
                  <c:v>0.38383838383838381</c:v>
                </c:pt>
                <c:pt idx="1">
                  <c:v>0.25252525252525254</c:v>
                </c:pt>
                <c:pt idx="2">
                  <c:v>8.0808080808080815E-2</c:v>
                </c:pt>
                <c:pt idx="3">
                  <c:v>0.12121212121212122</c:v>
                </c:pt>
                <c:pt idx="4">
                  <c:v>8.0808080808080815E-2</c:v>
                </c:pt>
                <c:pt idx="5">
                  <c:v>8.0808080808080815E-2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130-4AE1-92D7-A813AF451D3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10467456"/>
        <c:axId val="210485632"/>
      </c:barChart>
      <c:catAx>
        <c:axId val="21046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0485632"/>
        <c:crosses val="autoZero"/>
        <c:auto val="1"/>
        <c:lblAlgn val="ctr"/>
        <c:lblOffset val="100"/>
        <c:noMultiLvlLbl val="0"/>
      </c:catAx>
      <c:valAx>
        <c:axId val="210485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0467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11-07T12:06:36.792" idx="2">
    <p:pos x="10" y="10"/>
    <p:text/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761" y="1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5406C5-E38C-499D-AE41-5BC770053D50}" type="datetimeFigureOut">
              <a:rPr lang="zh-CN" altLang="en-US" smtClean="0"/>
              <a:t>2020-3-30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3664"/>
            <a:ext cx="2929837" cy="4988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761" y="9443664"/>
            <a:ext cx="2929837" cy="4988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4A5B6-3986-485A-A051-4B2F02857B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151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1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414D8-9D4E-490C-8D9D-BD70467C098F}" type="datetimeFigureOut">
              <a:rPr lang="zh-CN" altLang="en-US" smtClean="0"/>
              <a:t>2020-3-30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1241425"/>
            <a:ext cx="4475163" cy="3357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3"/>
            <a:ext cx="5408930" cy="391486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4"/>
            <a:ext cx="2929837" cy="4988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4"/>
            <a:ext cx="2929837" cy="4988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FE35B-09A0-47EC-B7BE-C0FA46A62F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55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78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FE35B-09A0-47EC-B7BE-C0FA46A62F3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672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FFE35B-09A0-47EC-B7BE-C0FA46A62F3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485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王琨：</a:t>
            </a:r>
            <a:r>
              <a:rPr lang="en-US" altLang="zh-CN" dirty="0" smtClean="0"/>
              <a:t>A </a:t>
            </a:r>
          </a:p>
          <a:p>
            <a:r>
              <a:rPr lang="zh-CN" altLang="en-US" dirty="0" smtClean="0"/>
              <a:t>赵元哲：</a:t>
            </a:r>
            <a:r>
              <a:rPr lang="en-US" altLang="zh-CN" dirty="0" smtClean="0"/>
              <a:t>B</a:t>
            </a:r>
            <a:r>
              <a:rPr lang="zh-CN" altLang="en-US" dirty="0" smtClean="0"/>
              <a:t>班</a:t>
            </a:r>
            <a:endParaRPr lang="en-US" altLang="zh-CN" dirty="0" smtClean="0"/>
          </a:p>
          <a:p>
            <a:r>
              <a:rPr lang="zh-CN" altLang="en-US" dirty="0" smtClean="0"/>
              <a:t>王义峰：</a:t>
            </a:r>
            <a:r>
              <a:rPr lang="en-US" altLang="zh-CN" dirty="0" smtClean="0"/>
              <a:t>C</a:t>
            </a:r>
            <a:r>
              <a:rPr lang="zh-CN" altLang="en-US" dirty="0" smtClean="0"/>
              <a:t>班</a:t>
            </a:r>
            <a:endParaRPr lang="en-US" altLang="zh-CN" dirty="0" smtClean="0"/>
          </a:p>
          <a:p>
            <a:r>
              <a:rPr lang="zh-CN" altLang="en-US" dirty="0" smtClean="0"/>
              <a:t>刘福杰：</a:t>
            </a:r>
            <a:r>
              <a:rPr lang="en-US" altLang="zh-CN" dirty="0" smtClean="0"/>
              <a:t>D</a:t>
            </a:r>
            <a:r>
              <a:rPr lang="zh-CN" altLang="en-US" dirty="0" smtClean="0"/>
              <a:t>班</a:t>
            </a:r>
            <a:endParaRPr lang="en-US" altLang="zh-CN" dirty="0" smtClean="0"/>
          </a:p>
          <a:p>
            <a:r>
              <a:rPr lang="zh-CN" altLang="en-US" dirty="0" smtClean="0"/>
              <a:t>贾文：</a:t>
            </a:r>
            <a:r>
              <a:rPr lang="en-US" altLang="zh-CN" dirty="0" smtClean="0"/>
              <a:t>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吴自力：</a:t>
            </a:r>
            <a:r>
              <a:rPr lang="en-US" altLang="zh-CN" dirty="0" smtClean="0"/>
              <a:t>F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FE35B-09A0-47EC-B7BE-C0FA46A62F3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528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王琨：</a:t>
            </a:r>
            <a:r>
              <a:rPr lang="en-US" altLang="zh-CN" dirty="0" smtClean="0"/>
              <a:t>A </a:t>
            </a:r>
          </a:p>
          <a:p>
            <a:r>
              <a:rPr lang="zh-CN" altLang="en-US" dirty="0" smtClean="0"/>
              <a:t>赵元哲：</a:t>
            </a:r>
            <a:r>
              <a:rPr lang="en-US" altLang="zh-CN" dirty="0" smtClean="0"/>
              <a:t>B</a:t>
            </a:r>
            <a:r>
              <a:rPr lang="zh-CN" altLang="en-US" dirty="0" smtClean="0"/>
              <a:t>班</a:t>
            </a:r>
            <a:endParaRPr lang="en-US" altLang="zh-CN" dirty="0" smtClean="0"/>
          </a:p>
          <a:p>
            <a:r>
              <a:rPr lang="zh-CN" altLang="en-US" dirty="0" smtClean="0"/>
              <a:t>王义峰：</a:t>
            </a:r>
            <a:r>
              <a:rPr lang="en-US" altLang="zh-CN" dirty="0" smtClean="0"/>
              <a:t>C</a:t>
            </a:r>
            <a:r>
              <a:rPr lang="zh-CN" altLang="en-US" dirty="0" smtClean="0"/>
              <a:t>班</a:t>
            </a:r>
            <a:endParaRPr lang="en-US" altLang="zh-CN" dirty="0" smtClean="0"/>
          </a:p>
          <a:p>
            <a:r>
              <a:rPr lang="zh-CN" altLang="en-US" dirty="0" smtClean="0"/>
              <a:t>刘福杰：</a:t>
            </a:r>
            <a:r>
              <a:rPr lang="en-US" altLang="zh-CN" dirty="0" smtClean="0"/>
              <a:t>D</a:t>
            </a:r>
            <a:r>
              <a:rPr lang="zh-CN" altLang="en-US" dirty="0" smtClean="0"/>
              <a:t>班</a:t>
            </a:r>
            <a:endParaRPr lang="en-US" altLang="zh-CN" dirty="0" smtClean="0"/>
          </a:p>
          <a:p>
            <a:r>
              <a:rPr lang="zh-CN" altLang="en-US" dirty="0" smtClean="0"/>
              <a:t>贾文：</a:t>
            </a:r>
            <a:r>
              <a:rPr lang="en-US" altLang="zh-CN" dirty="0" smtClean="0"/>
              <a:t>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吴自力：</a:t>
            </a:r>
            <a:r>
              <a:rPr lang="en-US" altLang="zh-CN" dirty="0" smtClean="0"/>
              <a:t>F</a:t>
            </a:r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FE35B-09A0-47EC-B7BE-C0FA46A62F3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783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王琨：</a:t>
            </a:r>
            <a:r>
              <a:rPr lang="en-US" altLang="zh-CN" dirty="0" smtClean="0"/>
              <a:t>A </a:t>
            </a:r>
          </a:p>
          <a:p>
            <a:r>
              <a:rPr lang="zh-CN" altLang="en-US" dirty="0" smtClean="0"/>
              <a:t>赵元哲：</a:t>
            </a:r>
            <a:r>
              <a:rPr lang="en-US" altLang="zh-CN" dirty="0" smtClean="0"/>
              <a:t>B</a:t>
            </a:r>
            <a:r>
              <a:rPr lang="zh-CN" altLang="en-US" dirty="0" smtClean="0"/>
              <a:t>班</a:t>
            </a:r>
            <a:endParaRPr lang="en-US" altLang="zh-CN" dirty="0" smtClean="0"/>
          </a:p>
          <a:p>
            <a:r>
              <a:rPr lang="zh-CN" altLang="en-US" dirty="0" smtClean="0"/>
              <a:t>王义峰：</a:t>
            </a:r>
            <a:r>
              <a:rPr lang="en-US" altLang="zh-CN" dirty="0" smtClean="0"/>
              <a:t>C</a:t>
            </a:r>
            <a:r>
              <a:rPr lang="zh-CN" altLang="en-US" dirty="0" smtClean="0"/>
              <a:t>班</a:t>
            </a:r>
            <a:endParaRPr lang="en-US" altLang="zh-CN" dirty="0" smtClean="0"/>
          </a:p>
          <a:p>
            <a:r>
              <a:rPr lang="zh-CN" altLang="en-US" dirty="0" smtClean="0"/>
              <a:t>刘福杰：</a:t>
            </a:r>
            <a:r>
              <a:rPr lang="en-US" altLang="zh-CN" dirty="0" smtClean="0"/>
              <a:t>D</a:t>
            </a:r>
            <a:r>
              <a:rPr lang="zh-CN" altLang="en-US" dirty="0" smtClean="0"/>
              <a:t>班</a:t>
            </a:r>
            <a:endParaRPr lang="en-US" altLang="zh-CN" dirty="0" smtClean="0"/>
          </a:p>
          <a:p>
            <a:r>
              <a:rPr lang="zh-CN" altLang="en-US" dirty="0" smtClean="0"/>
              <a:t>贾文：</a:t>
            </a:r>
            <a:r>
              <a:rPr lang="en-US" altLang="zh-CN" dirty="0" smtClean="0"/>
              <a:t>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吴自力：</a:t>
            </a:r>
            <a:r>
              <a:rPr lang="en-US" altLang="zh-CN" dirty="0" smtClean="0"/>
              <a:t>F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FE35B-09A0-47EC-B7BE-C0FA46A62F3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690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王琨：</a:t>
            </a:r>
            <a:r>
              <a:rPr lang="en-US" altLang="zh-CN" dirty="0" smtClean="0"/>
              <a:t>A </a:t>
            </a:r>
          </a:p>
          <a:p>
            <a:r>
              <a:rPr lang="zh-CN" altLang="en-US" dirty="0" smtClean="0"/>
              <a:t>赵元哲：</a:t>
            </a:r>
            <a:r>
              <a:rPr lang="en-US" altLang="zh-CN" dirty="0" smtClean="0"/>
              <a:t>B</a:t>
            </a:r>
            <a:r>
              <a:rPr lang="zh-CN" altLang="en-US" dirty="0" smtClean="0"/>
              <a:t>班</a:t>
            </a:r>
            <a:endParaRPr lang="en-US" altLang="zh-CN" dirty="0" smtClean="0"/>
          </a:p>
          <a:p>
            <a:r>
              <a:rPr lang="zh-CN" altLang="en-US" dirty="0" smtClean="0"/>
              <a:t>王义峰：</a:t>
            </a:r>
            <a:r>
              <a:rPr lang="en-US" altLang="zh-CN" dirty="0" smtClean="0"/>
              <a:t>C</a:t>
            </a:r>
            <a:r>
              <a:rPr lang="zh-CN" altLang="en-US" dirty="0" smtClean="0"/>
              <a:t>班</a:t>
            </a:r>
            <a:endParaRPr lang="en-US" altLang="zh-CN" dirty="0" smtClean="0"/>
          </a:p>
          <a:p>
            <a:r>
              <a:rPr lang="zh-CN" altLang="en-US" dirty="0" smtClean="0"/>
              <a:t>刘福杰：</a:t>
            </a:r>
            <a:r>
              <a:rPr lang="en-US" altLang="zh-CN" dirty="0" smtClean="0"/>
              <a:t>D</a:t>
            </a:r>
            <a:r>
              <a:rPr lang="zh-CN" altLang="en-US" dirty="0" smtClean="0"/>
              <a:t>班</a:t>
            </a:r>
            <a:endParaRPr lang="en-US" altLang="zh-CN" dirty="0" smtClean="0"/>
          </a:p>
          <a:p>
            <a:r>
              <a:rPr lang="zh-CN" altLang="en-US" dirty="0" smtClean="0"/>
              <a:t>贾文：</a:t>
            </a:r>
            <a:r>
              <a:rPr lang="en-US" altLang="zh-CN" dirty="0" smtClean="0"/>
              <a:t>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吴自力：</a:t>
            </a:r>
            <a:r>
              <a:rPr lang="en-US" altLang="zh-CN" dirty="0" smtClean="0"/>
              <a:t>F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FE35B-09A0-47EC-B7BE-C0FA46A62F3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524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王琨：</a:t>
            </a:r>
            <a:r>
              <a:rPr lang="en-US" altLang="zh-CN" dirty="0" smtClean="0"/>
              <a:t>A </a:t>
            </a:r>
          </a:p>
          <a:p>
            <a:r>
              <a:rPr lang="zh-CN" altLang="en-US" dirty="0" smtClean="0"/>
              <a:t>赵元哲：</a:t>
            </a:r>
            <a:r>
              <a:rPr lang="en-US" altLang="zh-CN" dirty="0" smtClean="0"/>
              <a:t>B</a:t>
            </a:r>
            <a:r>
              <a:rPr lang="zh-CN" altLang="en-US" dirty="0" smtClean="0"/>
              <a:t>班</a:t>
            </a:r>
            <a:endParaRPr lang="en-US" altLang="zh-CN" dirty="0" smtClean="0"/>
          </a:p>
          <a:p>
            <a:r>
              <a:rPr lang="zh-CN" altLang="en-US" dirty="0" smtClean="0"/>
              <a:t>王义峰：</a:t>
            </a:r>
            <a:r>
              <a:rPr lang="en-US" altLang="zh-CN" dirty="0" smtClean="0"/>
              <a:t>C</a:t>
            </a:r>
            <a:r>
              <a:rPr lang="zh-CN" altLang="en-US" dirty="0" smtClean="0"/>
              <a:t>班</a:t>
            </a:r>
            <a:endParaRPr lang="en-US" altLang="zh-CN" dirty="0" smtClean="0"/>
          </a:p>
          <a:p>
            <a:r>
              <a:rPr lang="zh-CN" altLang="en-US" dirty="0" smtClean="0"/>
              <a:t>刘福杰：</a:t>
            </a:r>
            <a:r>
              <a:rPr lang="en-US" altLang="zh-CN" dirty="0" smtClean="0"/>
              <a:t>D</a:t>
            </a:r>
            <a:r>
              <a:rPr lang="zh-CN" altLang="en-US" dirty="0" smtClean="0"/>
              <a:t>班</a:t>
            </a:r>
            <a:endParaRPr lang="en-US" altLang="zh-CN" dirty="0" smtClean="0"/>
          </a:p>
          <a:p>
            <a:r>
              <a:rPr lang="zh-CN" altLang="en-US" dirty="0" smtClean="0"/>
              <a:t>贾文：</a:t>
            </a:r>
            <a:r>
              <a:rPr lang="en-US" altLang="zh-CN" dirty="0" smtClean="0"/>
              <a:t>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吴自力：</a:t>
            </a:r>
            <a:r>
              <a:rPr lang="en-US" altLang="zh-CN" dirty="0" smtClean="0"/>
              <a:t>F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FE35B-09A0-47EC-B7BE-C0FA46A62F3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172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王琨：</a:t>
            </a:r>
            <a:r>
              <a:rPr lang="en-US" altLang="zh-CN" dirty="0" smtClean="0"/>
              <a:t>A </a:t>
            </a:r>
          </a:p>
          <a:p>
            <a:r>
              <a:rPr lang="zh-CN" altLang="en-US" dirty="0" smtClean="0"/>
              <a:t>赵元哲：</a:t>
            </a:r>
            <a:r>
              <a:rPr lang="en-US" altLang="zh-CN" dirty="0" smtClean="0"/>
              <a:t>B</a:t>
            </a:r>
            <a:r>
              <a:rPr lang="zh-CN" altLang="en-US" dirty="0" smtClean="0"/>
              <a:t>班</a:t>
            </a:r>
            <a:endParaRPr lang="en-US" altLang="zh-CN" dirty="0" smtClean="0"/>
          </a:p>
          <a:p>
            <a:r>
              <a:rPr lang="zh-CN" altLang="en-US" dirty="0" smtClean="0"/>
              <a:t>王义峰：</a:t>
            </a:r>
            <a:r>
              <a:rPr lang="en-US" altLang="zh-CN" dirty="0" smtClean="0"/>
              <a:t>C</a:t>
            </a:r>
            <a:r>
              <a:rPr lang="zh-CN" altLang="en-US" dirty="0" smtClean="0"/>
              <a:t>班</a:t>
            </a:r>
            <a:endParaRPr lang="en-US" altLang="zh-CN" dirty="0" smtClean="0"/>
          </a:p>
          <a:p>
            <a:r>
              <a:rPr lang="zh-CN" altLang="en-US" dirty="0" smtClean="0"/>
              <a:t>刘福杰：</a:t>
            </a:r>
            <a:r>
              <a:rPr lang="en-US" altLang="zh-CN" dirty="0" smtClean="0"/>
              <a:t>D</a:t>
            </a:r>
            <a:r>
              <a:rPr lang="zh-CN" altLang="en-US" dirty="0" smtClean="0"/>
              <a:t>班</a:t>
            </a:r>
            <a:endParaRPr lang="en-US" altLang="zh-CN" dirty="0" smtClean="0"/>
          </a:p>
          <a:p>
            <a:r>
              <a:rPr lang="zh-CN" altLang="en-US" dirty="0" smtClean="0"/>
              <a:t>贾文：</a:t>
            </a:r>
            <a:r>
              <a:rPr lang="en-US" altLang="zh-CN" dirty="0" smtClean="0"/>
              <a:t>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吴自力：</a:t>
            </a:r>
            <a:r>
              <a:rPr lang="en-US" altLang="zh-CN" dirty="0" smtClean="0"/>
              <a:t>F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FE35B-09A0-47EC-B7BE-C0FA46A62F3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10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王琨：</a:t>
            </a:r>
            <a:r>
              <a:rPr lang="en-US" altLang="zh-CN" dirty="0" smtClean="0"/>
              <a:t>A </a:t>
            </a:r>
          </a:p>
          <a:p>
            <a:r>
              <a:rPr lang="zh-CN" altLang="en-US" dirty="0" smtClean="0"/>
              <a:t>赵元哲：</a:t>
            </a:r>
            <a:r>
              <a:rPr lang="en-US" altLang="zh-CN" dirty="0" smtClean="0"/>
              <a:t>B</a:t>
            </a:r>
            <a:r>
              <a:rPr lang="zh-CN" altLang="en-US" dirty="0" smtClean="0"/>
              <a:t>班</a:t>
            </a:r>
            <a:endParaRPr lang="en-US" altLang="zh-CN" dirty="0" smtClean="0"/>
          </a:p>
          <a:p>
            <a:r>
              <a:rPr lang="zh-CN" altLang="en-US" dirty="0" smtClean="0"/>
              <a:t>王义峰：</a:t>
            </a:r>
            <a:r>
              <a:rPr lang="en-US" altLang="zh-CN" dirty="0" smtClean="0"/>
              <a:t>C</a:t>
            </a:r>
            <a:r>
              <a:rPr lang="zh-CN" altLang="en-US" dirty="0" smtClean="0"/>
              <a:t>班</a:t>
            </a:r>
            <a:endParaRPr lang="en-US" altLang="zh-CN" dirty="0" smtClean="0"/>
          </a:p>
          <a:p>
            <a:r>
              <a:rPr lang="zh-CN" altLang="en-US" dirty="0" smtClean="0"/>
              <a:t>刘福杰：</a:t>
            </a:r>
            <a:r>
              <a:rPr lang="en-US" altLang="zh-CN" dirty="0" smtClean="0"/>
              <a:t>D</a:t>
            </a:r>
            <a:r>
              <a:rPr lang="zh-CN" altLang="en-US" dirty="0" smtClean="0"/>
              <a:t>班</a:t>
            </a:r>
            <a:endParaRPr lang="en-US" altLang="zh-CN" dirty="0" smtClean="0"/>
          </a:p>
          <a:p>
            <a:r>
              <a:rPr lang="zh-CN" altLang="en-US" dirty="0" smtClean="0"/>
              <a:t>贾文：</a:t>
            </a:r>
            <a:r>
              <a:rPr lang="en-US" altLang="zh-CN" dirty="0" smtClean="0"/>
              <a:t>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吴自力：</a:t>
            </a:r>
            <a:r>
              <a:rPr lang="en-US" altLang="zh-CN" dirty="0" smtClean="0"/>
              <a:t>F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FE35B-09A0-47EC-B7BE-C0FA46A62F3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607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563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56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FE35B-09A0-47EC-B7BE-C0FA46A62F3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861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FE35B-09A0-47EC-B7BE-C0FA46A62F3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531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634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08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FE35B-09A0-47EC-B7BE-C0FA46A62F3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382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969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659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王琨：</a:t>
            </a:r>
            <a:r>
              <a:rPr lang="en-US" altLang="zh-CN" dirty="0" smtClean="0"/>
              <a:t>A</a:t>
            </a:r>
            <a:r>
              <a:rPr lang="zh-CN" altLang="en-US" dirty="0" smtClean="0"/>
              <a:t>班</a:t>
            </a:r>
            <a:endParaRPr lang="en-US" altLang="zh-CN" dirty="0" smtClean="0"/>
          </a:p>
          <a:p>
            <a:r>
              <a:rPr lang="zh-CN" altLang="en-US" dirty="0" smtClean="0"/>
              <a:t>吴自力：</a:t>
            </a:r>
            <a:r>
              <a:rPr lang="en-US" altLang="zh-CN" dirty="0" smtClean="0"/>
              <a:t>B</a:t>
            </a:r>
          </a:p>
          <a:p>
            <a:r>
              <a:rPr lang="zh-CN" altLang="en-US" dirty="0" smtClean="0"/>
              <a:t>贾文：</a:t>
            </a:r>
            <a:r>
              <a:rPr lang="en-US" altLang="zh-CN" dirty="0" smtClean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FE35B-09A0-47EC-B7BE-C0FA46A62F3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612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赵元哲：</a:t>
            </a:r>
            <a:r>
              <a:rPr lang="en-US" altLang="zh-CN" dirty="0" smtClean="0"/>
              <a:t>D</a:t>
            </a:r>
            <a:r>
              <a:rPr lang="zh-CN" altLang="en-US" dirty="0" smtClean="0"/>
              <a:t>班</a:t>
            </a:r>
            <a:endParaRPr lang="en-US" altLang="zh-CN" dirty="0" smtClean="0"/>
          </a:p>
          <a:p>
            <a:r>
              <a:rPr lang="zh-CN" altLang="en-US" dirty="0" smtClean="0"/>
              <a:t>王义峰：</a:t>
            </a:r>
            <a:r>
              <a:rPr lang="en-US" altLang="zh-CN" dirty="0" smtClean="0"/>
              <a:t>E</a:t>
            </a:r>
            <a:r>
              <a:rPr lang="zh-CN" altLang="en-US" dirty="0" smtClean="0"/>
              <a:t>班</a:t>
            </a:r>
            <a:endParaRPr lang="en-US" altLang="zh-CN" dirty="0" smtClean="0"/>
          </a:p>
          <a:p>
            <a:r>
              <a:rPr lang="zh-CN" altLang="en-US" dirty="0" smtClean="0"/>
              <a:t>刘福杰：</a:t>
            </a:r>
            <a:r>
              <a:rPr lang="en-US" altLang="zh-CN" dirty="0" smtClean="0"/>
              <a:t>F</a:t>
            </a:r>
            <a:r>
              <a:rPr lang="zh-CN" altLang="en-US" dirty="0" smtClean="0"/>
              <a:t>班</a:t>
            </a:r>
            <a:endParaRPr lang="en-US" altLang="zh-CN" dirty="0" smtClean="0"/>
          </a:p>
          <a:p>
            <a:r>
              <a:rPr lang="zh-CN" altLang="en-US" dirty="0" smtClean="0"/>
              <a:t>贾广：</a:t>
            </a:r>
            <a:r>
              <a:rPr lang="en-US" altLang="zh-CN" dirty="0" smtClean="0"/>
              <a:t>G</a:t>
            </a:r>
            <a:r>
              <a:rPr lang="zh-CN" altLang="en-US" dirty="0" smtClean="0"/>
              <a:t>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FE35B-09A0-47EC-B7BE-C0FA46A62F3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144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FFE35B-09A0-47EC-B7BE-C0FA46A62F3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998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5698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B95BE-2889-4D06-9F7C-D730EB5AF089}" type="datetimeFigureOut">
              <a:rPr lang="zh-CN" altLang="en-US" smtClean="0"/>
              <a:t>2020-3-30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FCE0-EF14-4610-81E0-46037267F8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171813"/>
      </p:ext>
    </p:extLst>
  </p:cSld>
  <p:clrMapOvr>
    <a:masterClrMapping/>
  </p:clrMapOvr>
  <p:transition spd="med">
    <p:pull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B95BE-2889-4D06-9F7C-D730EB5AF089}" type="datetimeFigureOut">
              <a:rPr lang="zh-CN" altLang="en-US" smtClean="0"/>
              <a:t>2020-3-30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FCE0-EF14-4610-81E0-46037267F8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228448"/>
      </p:ext>
    </p:extLst>
  </p:cSld>
  <p:clrMapOvr>
    <a:masterClrMapping/>
  </p:clrMapOvr>
  <p:transition spd="med">
    <p:pull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B95BE-2889-4D06-9F7C-D730EB5AF089}" type="datetimeFigureOut">
              <a:rPr lang="zh-CN" altLang="en-US" smtClean="0"/>
              <a:t>2020-3-30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FCE0-EF14-4610-81E0-46037267F8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411168"/>
      </p:ext>
    </p:extLst>
  </p:cSld>
  <p:clrMapOvr>
    <a:masterClrMapping/>
  </p:clrMapOvr>
  <p:transition spd="med">
    <p:pull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B95BE-2889-4D06-9F7C-D730EB5AF089}" type="datetimeFigureOut">
              <a:rPr lang="zh-CN" altLang="en-US" smtClean="0"/>
              <a:t>2020-3-30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FCE0-EF14-4610-81E0-46037267F8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745362"/>
      </p:ext>
    </p:extLst>
  </p:cSld>
  <p:clrMapOvr>
    <a:masterClrMapping/>
  </p:clrMapOvr>
  <p:transition spd="med">
    <p:pull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B95BE-2889-4D06-9F7C-D730EB5AF089}" type="datetimeFigureOut">
              <a:rPr lang="zh-CN" altLang="en-US" smtClean="0"/>
              <a:t>2020-3-30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FCE0-EF14-4610-81E0-46037267F89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8116365"/>
      </p:ext>
    </p:extLst>
  </p:cSld>
  <p:clrMapOvr>
    <a:masterClrMapping/>
  </p:clrMapOvr>
  <p:transition spd="med">
    <p:pull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B95BE-2889-4D06-9F7C-D730EB5AF089}" type="datetimeFigureOut">
              <a:rPr lang="zh-CN" altLang="en-US" smtClean="0"/>
              <a:t>2020-3-30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FCE0-EF14-4610-81E0-46037267F8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335264"/>
      </p:ext>
    </p:extLst>
  </p:cSld>
  <p:clrMapOvr>
    <a:masterClrMapping/>
  </p:clrMapOvr>
  <p:transition spd="med">
    <p:pull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B95BE-2889-4D06-9F7C-D730EB5AF089}" type="datetimeFigureOut">
              <a:rPr lang="zh-CN" altLang="en-US" smtClean="0"/>
              <a:t>2020-3-30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FCE0-EF14-4610-81E0-46037267F8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023362"/>
      </p:ext>
    </p:extLst>
  </p:cSld>
  <p:clrMapOvr>
    <a:masterClrMapping/>
  </p:clrMapOvr>
  <p:transition spd="med">
    <p:pull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B95BE-2889-4D06-9F7C-D730EB5AF089}" type="datetimeFigureOut">
              <a:rPr lang="zh-CN" altLang="en-US" smtClean="0"/>
              <a:t>2020-3-30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FCE0-EF14-4610-81E0-46037267F8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341797"/>
      </p:ext>
    </p:extLst>
  </p:cSld>
  <p:clrMapOvr>
    <a:masterClrMapping/>
  </p:clrMapOvr>
  <p:transition spd="med">
    <p:pull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CEFD96E-A7B1-4A54-98DF-AD2B8E3E8720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4606520"/>
            <a:ext cx="2955586" cy="2252152"/>
          </a:xfrm>
          <a:prstGeom prst="rect">
            <a:avLst/>
          </a:prstGeom>
          <a:blipFill dpi="0"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sharpenSoften amount="5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 l="-16221" t="-17143" r="913" b="-38429"/>
            </a:stretch>
          </a:blipFill>
          <a:ln w="12700" cap="flat" cmpd="sng" algn="ctr">
            <a:noFill/>
            <a:prstDash val="solid"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5600" tIns="25600" rIns="25600" bIns="25600" rtlCol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双波形 6">
            <a:extLst>
              <a:ext uri="{FF2B5EF4-FFF2-40B4-BE49-F238E27FC236}">
                <a16:creationId xmlns:a16="http://schemas.microsoft.com/office/drawing/2014/main" id="{F7B5B9F5-6A16-4848-A8D8-5496C1B6D5E3}"/>
              </a:ext>
            </a:extLst>
          </p:cNvPr>
          <p:cNvSpPr/>
          <p:nvPr userDrawn="1"/>
        </p:nvSpPr>
        <p:spPr bwMode="auto">
          <a:xfrm>
            <a:off x="-84841" y="6703538"/>
            <a:ext cx="9228841" cy="762491"/>
          </a:xfrm>
          <a:prstGeom prst="doubleWave">
            <a:avLst/>
          </a:prstGeom>
          <a:solidFill>
            <a:srgbClr val="A5002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25600" tIns="25600" rIns="25600" bIns="25600" rtlCol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250564"/>
      </p:ext>
    </p:extLst>
  </p:cSld>
  <p:clrMapOvr>
    <a:masterClrMapping/>
  </p:clrMapOvr>
  <p:transition spd="med">
    <p:pull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475A322-B7AE-4A8E-807E-6171D016911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4606520"/>
            <a:ext cx="2955586" cy="2252152"/>
          </a:xfrm>
          <a:prstGeom prst="rect">
            <a:avLst/>
          </a:prstGeom>
          <a:blipFill dpi="0"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sharpenSoften amount="5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 l="-16221" t="-17143" r="913" b="-38429"/>
            </a:stretch>
          </a:blipFill>
          <a:ln w="12700" cap="flat" cmpd="sng" algn="ctr">
            <a:noFill/>
            <a:prstDash val="solid"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5600" tIns="25600" rIns="25600" bIns="25600" rtlCol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双波形 5">
            <a:extLst>
              <a:ext uri="{FF2B5EF4-FFF2-40B4-BE49-F238E27FC236}">
                <a16:creationId xmlns:a16="http://schemas.microsoft.com/office/drawing/2014/main" id="{37950C68-18FB-438F-BA01-18351BAF978C}"/>
              </a:ext>
            </a:extLst>
          </p:cNvPr>
          <p:cNvSpPr/>
          <p:nvPr userDrawn="1"/>
        </p:nvSpPr>
        <p:spPr bwMode="auto">
          <a:xfrm>
            <a:off x="-84841" y="6703538"/>
            <a:ext cx="9228841" cy="762491"/>
          </a:xfrm>
          <a:prstGeom prst="doubleWave">
            <a:avLst/>
          </a:prstGeom>
          <a:solidFill>
            <a:srgbClr val="A5002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25600" tIns="25600" rIns="25600" bIns="25600" rtlCol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624049"/>
      </p:ext>
    </p:extLst>
  </p:cSld>
  <p:clrMapOvr>
    <a:masterClrMapping/>
  </p:clrMapOvr>
  <p:transition spd="med">
    <p:pull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B95BE-2889-4D06-9F7C-D730EB5AF089}" type="datetimeFigureOut">
              <a:rPr lang="zh-CN" altLang="en-US" smtClean="0"/>
              <a:t>2020-3-30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FCE0-EF14-4610-81E0-46037267F8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563729"/>
      </p:ext>
    </p:extLst>
  </p:cSld>
  <p:clrMapOvr>
    <a:masterClrMapping/>
  </p:clrMapOvr>
  <p:transition spd="med">
    <p:pull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1145"/>
            <a:ext cx="78867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73423"/>
            <a:ext cx="78867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B95BE-2889-4D06-9F7C-D730EB5AF089}" type="datetimeFigureOut">
              <a:rPr lang="zh-CN" altLang="en-US" smtClean="0"/>
              <a:t>2020-3-30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FCE0-EF14-4610-81E0-46037267F89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980591"/>
      </p:ext>
    </p:extLst>
  </p:cSld>
  <p:clrMapOvr>
    <a:masterClrMapping/>
  </p:clrMapOvr>
  <p:transition spd="med">
    <p:pull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B95BE-2889-4D06-9F7C-D730EB5AF089}" type="datetimeFigureOut">
              <a:rPr lang="zh-CN" altLang="en-US" smtClean="0"/>
              <a:t>2020-3-30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FCE0-EF14-4610-81E0-46037267F8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047623"/>
      </p:ext>
    </p:extLst>
  </p:cSld>
  <p:clrMapOvr>
    <a:masterClrMapping/>
  </p:clrMapOvr>
  <p:transition spd="med">
    <p:pull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B95BE-2889-4D06-9F7C-D730EB5AF089}" type="datetimeFigureOut">
              <a:rPr lang="zh-CN" altLang="en-US" smtClean="0"/>
              <a:t>2020-3-30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FCE0-EF14-4610-81E0-46037267F8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593909"/>
      </p:ext>
    </p:extLst>
  </p:cSld>
  <p:clrMapOvr>
    <a:masterClrMapping/>
  </p:clrMapOvr>
  <p:transition spd="med">
    <p:pull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B95BE-2889-4D06-9F7C-D730EB5AF089}" type="datetimeFigureOut">
              <a:rPr lang="zh-CN" altLang="en-US" smtClean="0"/>
              <a:t>2020-3-30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FCE0-EF14-4610-81E0-46037267F8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419513"/>
      </p:ext>
    </p:extLst>
  </p:cSld>
  <p:clrMapOvr>
    <a:masterClrMapping/>
  </p:clrMapOvr>
  <p:transition spd="med">
    <p:pull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E924B-6B4D-4996-A47C-39E415AC2D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2020-3-30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6526-8D2C-47A3-AE8B-2AD582F20F7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9067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E924B-6B4D-4996-A47C-39E415AC2D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2020-3-30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6526-8D2C-47A3-AE8B-2AD582F20F7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0983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E924B-6B4D-4996-A47C-39E415AC2D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2020-3-30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6526-8D2C-47A3-AE8B-2AD582F20F7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4020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E924B-6B4D-4996-A47C-39E415AC2D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2020-3-30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6526-8D2C-47A3-AE8B-2AD582F20F7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7592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E924B-6B4D-4996-A47C-39E415AC2D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2020-3-30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6526-8D2C-47A3-AE8B-2AD582F20F7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536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E924B-6B4D-4996-A47C-39E415AC2D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2020-3-30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6526-8D2C-47A3-AE8B-2AD582F20F7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9785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E924B-6B4D-4996-A47C-39E415AC2D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2020-3-30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6526-8D2C-47A3-AE8B-2AD582F20F7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436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B95BE-2889-4D06-9F7C-D730EB5AF089}" type="datetimeFigureOut">
              <a:rPr lang="zh-CN" altLang="en-US" smtClean="0"/>
              <a:t>2020-3-30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FCE0-EF14-4610-81E0-46037267F8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385336"/>
      </p:ext>
    </p:extLst>
  </p:cSld>
  <p:clrMapOvr>
    <a:masterClrMapping/>
  </p:clrMapOvr>
  <p:transition spd="med">
    <p:pull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E924B-6B4D-4996-A47C-39E415AC2D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2020-3-30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6526-8D2C-47A3-AE8B-2AD582F20F7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2615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E924B-6B4D-4996-A47C-39E415AC2D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2020-3-30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6526-8D2C-47A3-AE8B-2AD582F20F7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6481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E924B-6B4D-4996-A47C-39E415AC2D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2020-3-30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6526-8D2C-47A3-AE8B-2AD582F20F7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0822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E924B-6B4D-4996-A47C-39E415AC2D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2020-3-30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6526-8D2C-47A3-AE8B-2AD582F20F7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09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8C02-2A51-4473-990C-668B471E14C6}" type="datetimeFigureOut">
              <a:rPr lang="zh-CN" altLang="en-US" smtClean="0"/>
              <a:pPr/>
              <a:t>2020-3-30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9810-67F2-4201-B5A6-A088A99B50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5680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8C02-2A51-4473-990C-668B471E14C6}" type="datetimeFigureOut">
              <a:rPr lang="zh-CN" altLang="en-US" smtClean="0"/>
              <a:pPr/>
              <a:t>2020-3-30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9810-67F2-4201-B5A6-A088A99B50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2497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8C02-2A51-4473-990C-668B471E14C6}" type="datetimeFigureOut">
              <a:rPr lang="zh-CN" altLang="en-US" smtClean="0"/>
              <a:pPr/>
              <a:t>2020-3-30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9810-67F2-4201-B5A6-A088A99B50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2609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8C02-2A51-4473-990C-668B471E14C6}" type="datetimeFigureOut">
              <a:rPr lang="zh-CN" altLang="en-US" smtClean="0"/>
              <a:pPr/>
              <a:t>2020-3-30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9810-67F2-4201-B5A6-A088A99B50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1725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8C02-2A51-4473-990C-668B471E14C6}" type="datetimeFigureOut">
              <a:rPr lang="zh-CN" altLang="en-US" smtClean="0"/>
              <a:pPr/>
              <a:t>2020-3-30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9810-67F2-4201-B5A6-A088A99B50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6356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8C02-2A51-4473-990C-668B471E14C6}" type="datetimeFigureOut">
              <a:rPr lang="zh-CN" altLang="en-US" smtClean="0"/>
              <a:pPr/>
              <a:t>2020-3-30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9810-67F2-4201-B5A6-A088A99B50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426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B95BE-2889-4D06-9F7C-D730EB5AF089}" type="datetimeFigureOut">
              <a:rPr lang="zh-CN" altLang="en-US" smtClean="0"/>
              <a:t>2020-3-30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FCE0-EF14-4610-81E0-46037267F8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115557"/>
      </p:ext>
    </p:extLst>
  </p:cSld>
  <p:clrMapOvr>
    <a:masterClrMapping/>
  </p:clrMapOvr>
  <p:transition spd="med">
    <p:pull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8C02-2A51-4473-990C-668B471E14C6}" type="datetimeFigureOut">
              <a:rPr lang="zh-CN" altLang="en-US" smtClean="0"/>
              <a:pPr/>
              <a:t>2020-3-30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9810-67F2-4201-B5A6-A088A99B50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3233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8C02-2A51-4473-990C-668B471E14C6}" type="datetimeFigureOut">
              <a:rPr lang="zh-CN" altLang="en-US" smtClean="0"/>
              <a:pPr/>
              <a:t>2020-3-30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9810-67F2-4201-B5A6-A088A99B50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7005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8C02-2A51-4473-990C-668B471E14C6}" type="datetimeFigureOut">
              <a:rPr lang="zh-CN" altLang="en-US" smtClean="0"/>
              <a:pPr/>
              <a:t>2020-3-30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9810-67F2-4201-B5A6-A088A99B50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2855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C8C02-2A51-4473-990C-668B471E14C6}" type="datetimeFigureOut">
              <a:rPr lang="zh-CN" altLang="en-US" smtClean="0"/>
              <a:pPr/>
              <a:t>2020-3-30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9810-67F2-4201-B5A6-A088A99B50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6823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843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B95BE-2889-4D06-9F7C-D730EB5AF089}" type="datetimeFigureOut">
              <a:rPr lang="zh-CN" altLang="en-US" smtClean="0"/>
              <a:t>2020-3-30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FCE0-EF14-4610-81E0-46037267F8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329707"/>
      </p:ext>
    </p:extLst>
  </p:cSld>
  <p:clrMapOvr>
    <a:masterClrMapping/>
  </p:clrMapOvr>
  <p:transition spd="med">
    <p:pull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986067-0A8D-4EBE-88BF-5B88796604B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4606520"/>
            <a:ext cx="2955586" cy="2252152"/>
          </a:xfrm>
          <a:prstGeom prst="rect">
            <a:avLst/>
          </a:prstGeom>
          <a:blipFill dpi="0"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sharpenSoften amount="5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 l="-16221" t="-17143" r="913" b="-38429"/>
            </a:stretch>
          </a:blipFill>
          <a:ln w="12700" cap="flat" cmpd="sng" algn="ctr">
            <a:noFill/>
            <a:prstDash val="solid"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5600" tIns="25600" rIns="25600" bIns="25600" rtlCol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双波形 6">
            <a:extLst>
              <a:ext uri="{FF2B5EF4-FFF2-40B4-BE49-F238E27FC236}">
                <a16:creationId xmlns:a16="http://schemas.microsoft.com/office/drawing/2014/main" id="{A3BE0B5A-1395-493F-B897-34DE4DDD6D86}"/>
              </a:ext>
            </a:extLst>
          </p:cNvPr>
          <p:cNvSpPr/>
          <p:nvPr userDrawn="1"/>
        </p:nvSpPr>
        <p:spPr bwMode="auto">
          <a:xfrm>
            <a:off x="-84841" y="6703538"/>
            <a:ext cx="9228841" cy="762491"/>
          </a:xfrm>
          <a:prstGeom prst="doubleWave">
            <a:avLst/>
          </a:prstGeom>
          <a:solidFill>
            <a:srgbClr val="A5002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25600" tIns="25600" rIns="25600" bIns="25600" rtlCol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949741"/>
      </p:ext>
    </p:extLst>
  </p:cSld>
  <p:clrMapOvr>
    <a:masterClrMapping/>
  </p:clrMapOvr>
  <p:transition spd="med">
    <p:pull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D9B80C4-3DCF-4FF2-BB10-5E9D180BCC5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4606520"/>
            <a:ext cx="2955586" cy="2252152"/>
          </a:xfrm>
          <a:prstGeom prst="rect">
            <a:avLst/>
          </a:prstGeom>
          <a:blipFill dpi="0"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sharpenSoften amount="5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 l="-16221" t="-17143" r="913" b="-38429"/>
            </a:stretch>
          </a:blipFill>
          <a:ln w="12700" cap="flat" cmpd="sng" algn="ctr">
            <a:noFill/>
            <a:prstDash val="solid"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5600" tIns="25600" rIns="25600" bIns="25600" rtlCol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双波形 5">
            <a:extLst>
              <a:ext uri="{FF2B5EF4-FFF2-40B4-BE49-F238E27FC236}">
                <a16:creationId xmlns:a16="http://schemas.microsoft.com/office/drawing/2014/main" id="{2233C342-C874-4C00-99A4-07755988B401}"/>
              </a:ext>
            </a:extLst>
          </p:cNvPr>
          <p:cNvSpPr/>
          <p:nvPr userDrawn="1"/>
        </p:nvSpPr>
        <p:spPr bwMode="auto">
          <a:xfrm>
            <a:off x="-84841" y="6615615"/>
            <a:ext cx="9228841" cy="762491"/>
          </a:xfrm>
          <a:prstGeom prst="doubleWave">
            <a:avLst/>
          </a:prstGeom>
          <a:solidFill>
            <a:srgbClr val="A5002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25600" tIns="25600" rIns="25600" bIns="25600" rtlCol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419972"/>
      </p:ext>
    </p:extLst>
  </p:cSld>
  <p:clrMapOvr>
    <a:masterClrMapping/>
  </p:clrMapOvr>
  <p:transition spd="med">
    <p:pull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B95BE-2889-4D06-9F7C-D730EB5AF089}" type="datetimeFigureOut">
              <a:rPr lang="zh-CN" altLang="en-US" smtClean="0"/>
              <a:t>2020-3-30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FCE0-EF14-4610-81E0-46037267F8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025840"/>
      </p:ext>
    </p:extLst>
  </p:cSld>
  <p:clrMapOvr>
    <a:masterClrMapping/>
  </p:clrMapOvr>
  <p:transition spd="med">
    <p:pull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B95BE-2889-4D06-9F7C-D730EB5AF089}" type="datetimeFigureOut">
              <a:rPr lang="zh-CN" altLang="en-US" smtClean="0"/>
              <a:t>2020-3-30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FCE0-EF14-4610-81E0-46037267F8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587900"/>
      </p:ext>
    </p:extLst>
  </p:cSld>
  <p:clrMapOvr>
    <a:masterClrMapping/>
  </p:clrMapOvr>
  <p:transition spd="med">
    <p:pull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3666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43497-D1BF-4A18-BD80-595B3BC34206}" type="datetime5">
              <a:rPr lang="zh-CN" altLang="en-US" smtClean="0"/>
              <a:pPr/>
              <a:t>2020/3/30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0E48F2-19CD-4D6B-8B6B-04CFCEADF7AB}"/>
              </a:ext>
            </a:extLst>
          </p:cNvPr>
          <p:cNvSpPr/>
          <p:nvPr/>
        </p:nvSpPr>
        <p:spPr>
          <a:xfrm>
            <a:off x="2555414" y="-1661"/>
            <a:ext cx="6588586" cy="652312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013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392C8D-F18A-4A76-B706-AAA8E89DA7FD}"/>
              </a:ext>
            </a:extLst>
          </p:cNvPr>
          <p:cNvSpPr/>
          <p:nvPr/>
        </p:nvSpPr>
        <p:spPr>
          <a:xfrm flipV="1">
            <a:off x="2555415" y="642789"/>
            <a:ext cx="6588586" cy="1571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013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FA2FB1F-D37E-4281-B594-025B8A036A7D}"/>
              </a:ext>
            </a:extLst>
          </p:cNvPr>
          <p:cNvGrpSpPr/>
          <p:nvPr/>
        </p:nvGrpSpPr>
        <p:grpSpPr>
          <a:xfrm>
            <a:off x="0" y="0"/>
            <a:ext cx="338747" cy="786406"/>
            <a:chOff x="0" y="12176"/>
            <a:chExt cx="870" cy="3558"/>
          </a:xfrm>
          <a:solidFill>
            <a:srgbClr val="A50021"/>
          </a:solidFill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FE16CD2-1C4D-4AD2-B892-D262106AFD96}"/>
                </a:ext>
              </a:extLst>
            </p:cNvPr>
            <p:cNvSpPr/>
            <p:nvPr/>
          </p:nvSpPr>
          <p:spPr>
            <a:xfrm>
              <a:off x="0" y="12176"/>
              <a:ext cx="870" cy="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013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7731C1F-4C9C-4358-8C04-56232F4169F7}"/>
                </a:ext>
              </a:extLst>
            </p:cNvPr>
            <p:cNvSpPr/>
            <p:nvPr/>
          </p:nvSpPr>
          <p:spPr>
            <a:xfrm>
              <a:off x="0" y="12972"/>
              <a:ext cx="870" cy="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013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A301919-DD6D-4018-9965-2ACD3CE00598}"/>
                </a:ext>
              </a:extLst>
            </p:cNvPr>
            <p:cNvSpPr/>
            <p:nvPr/>
          </p:nvSpPr>
          <p:spPr>
            <a:xfrm>
              <a:off x="0" y="13768"/>
              <a:ext cx="870" cy="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013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CF0B883-0920-4715-8E09-965ACA423E21}"/>
                </a:ext>
              </a:extLst>
            </p:cNvPr>
            <p:cNvSpPr/>
            <p:nvPr/>
          </p:nvSpPr>
          <p:spPr>
            <a:xfrm>
              <a:off x="0" y="14564"/>
              <a:ext cx="870" cy="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013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798E99F-7A72-4397-87ED-6D22AF32C12D}"/>
                </a:ext>
              </a:extLst>
            </p:cNvPr>
            <p:cNvSpPr/>
            <p:nvPr/>
          </p:nvSpPr>
          <p:spPr>
            <a:xfrm>
              <a:off x="0" y="15360"/>
              <a:ext cx="870" cy="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013"/>
            </a:p>
          </p:txBody>
        </p:sp>
      </p:grpSp>
      <p:pic>
        <p:nvPicPr>
          <p:cNvPr id="15" name="图片 14" descr="西电VIS系统整合-转曲0141">
            <a:extLst>
              <a:ext uri="{FF2B5EF4-FFF2-40B4-BE49-F238E27FC236}">
                <a16:creationId xmlns:a16="http://schemas.microsoft.com/office/drawing/2014/main" id="{1917ED30-B1A0-4DD6-8A25-020E3BDB394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53" y="137160"/>
            <a:ext cx="1913584" cy="55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526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ransition spd="med">
    <p:pull dir="u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1838" y="56924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43497-D1BF-4A18-BD80-595B3BC34206}" type="datetime5">
              <a:rPr lang="zh-CN" altLang="en-US" smtClean="0"/>
              <a:pPr/>
              <a:t>2020/3/30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0E48F2-19CD-4D6B-8B6B-04CFCEADF7AB}"/>
              </a:ext>
            </a:extLst>
          </p:cNvPr>
          <p:cNvSpPr/>
          <p:nvPr/>
        </p:nvSpPr>
        <p:spPr>
          <a:xfrm>
            <a:off x="2555415" y="-9522"/>
            <a:ext cx="6588586" cy="652312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013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392C8D-F18A-4A76-B706-AAA8E89DA7FD}"/>
              </a:ext>
            </a:extLst>
          </p:cNvPr>
          <p:cNvSpPr/>
          <p:nvPr/>
        </p:nvSpPr>
        <p:spPr>
          <a:xfrm flipV="1">
            <a:off x="2555415" y="642789"/>
            <a:ext cx="6588586" cy="1571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013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FA2FB1F-D37E-4281-B594-025B8A036A7D}"/>
              </a:ext>
            </a:extLst>
          </p:cNvPr>
          <p:cNvGrpSpPr/>
          <p:nvPr/>
        </p:nvGrpSpPr>
        <p:grpSpPr>
          <a:xfrm>
            <a:off x="0" y="0"/>
            <a:ext cx="338747" cy="786406"/>
            <a:chOff x="0" y="12176"/>
            <a:chExt cx="870" cy="3558"/>
          </a:xfrm>
          <a:solidFill>
            <a:srgbClr val="A50021"/>
          </a:solidFill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FE16CD2-1C4D-4AD2-B892-D262106AFD96}"/>
                </a:ext>
              </a:extLst>
            </p:cNvPr>
            <p:cNvSpPr/>
            <p:nvPr/>
          </p:nvSpPr>
          <p:spPr>
            <a:xfrm>
              <a:off x="0" y="12176"/>
              <a:ext cx="870" cy="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013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7731C1F-4C9C-4358-8C04-56232F4169F7}"/>
                </a:ext>
              </a:extLst>
            </p:cNvPr>
            <p:cNvSpPr/>
            <p:nvPr/>
          </p:nvSpPr>
          <p:spPr>
            <a:xfrm>
              <a:off x="0" y="12972"/>
              <a:ext cx="870" cy="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013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A301919-DD6D-4018-9965-2ACD3CE00598}"/>
                </a:ext>
              </a:extLst>
            </p:cNvPr>
            <p:cNvSpPr/>
            <p:nvPr/>
          </p:nvSpPr>
          <p:spPr>
            <a:xfrm>
              <a:off x="0" y="13768"/>
              <a:ext cx="870" cy="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013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CF0B883-0920-4715-8E09-965ACA423E21}"/>
                </a:ext>
              </a:extLst>
            </p:cNvPr>
            <p:cNvSpPr/>
            <p:nvPr/>
          </p:nvSpPr>
          <p:spPr>
            <a:xfrm>
              <a:off x="0" y="14564"/>
              <a:ext cx="870" cy="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013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798E99F-7A72-4397-87ED-6D22AF32C12D}"/>
                </a:ext>
              </a:extLst>
            </p:cNvPr>
            <p:cNvSpPr/>
            <p:nvPr/>
          </p:nvSpPr>
          <p:spPr>
            <a:xfrm>
              <a:off x="0" y="15360"/>
              <a:ext cx="870" cy="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013"/>
            </a:p>
          </p:txBody>
        </p:sp>
      </p:grpSp>
      <p:pic>
        <p:nvPicPr>
          <p:cNvPr id="15" name="图片 14" descr="西电VIS系统整合-转曲0141">
            <a:extLst>
              <a:ext uri="{FF2B5EF4-FFF2-40B4-BE49-F238E27FC236}">
                <a16:creationId xmlns:a16="http://schemas.microsoft.com/office/drawing/2014/main" id="{1917ED30-B1A0-4DD6-8A25-020E3BDB394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53" y="137160"/>
            <a:ext cx="1913584" cy="55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891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ransition spd="med">
    <p:pull dir="u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E924B-6B4D-4996-A47C-39E415AC2D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2020-3-30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76526-8D2C-47A3-AE8B-2AD582F20F7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863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21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6" Type="http://schemas.openxmlformats.org/officeDocument/2006/relationships/image" Target="../media/image7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6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NULL"/><Relationship Id="rId7" Type="http://schemas.openxmlformats.org/officeDocument/2006/relationships/hyperlink" Target="https://www.cvnis.net:8443/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hyperlink" Target="http://www.cvnis.net/" TargetMode="External"/><Relationship Id="rId5" Type="http://schemas.openxmlformats.org/officeDocument/2006/relationships/hyperlink" Target="https://cvnis.xidian.edu.cn/" TargetMode="Externa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9.emf"/><Relationship Id="rId4" Type="http://schemas.openxmlformats.org/officeDocument/2006/relationships/package" Target="../embeddings/Microsoft_Visio_Drawing.vsd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979346A-AC04-43CB-BF16-F389993727F7}"/>
              </a:ext>
            </a:extLst>
          </p:cNvPr>
          <p:cNvSpPr>
            <a:spLocks noChangeAspect="1"/>
          </p:cNvSpPr>
          <p:nvPr/>
        </p:nvSpPr>
        <p:spPr>
          <a:xfrm>
            <a:off x="0" y="778329"/>
            <a:ext cx="9144000" cy="6096000"/>
          </a:xfrm>
          <a:prstGeom prst="rect">
            <a:avLst/>
          </a:prstGeom>
          <a:blipFill dpi="0" rotWithShape="1">
            <a:blip r:embed="rId3"/>
            <a:srcRect/>
            <a:stretch>
              <a:fillRect l="-315" r="-315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9513" y="860350"/>
            <a:ext cx="9118696" cy="128784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  <a:latin typeface="微软雅黑" pitchFamily="34" charset="-122"/>
                <a:ea typeface="微软雅黑" pitchFamily="34" charset="-122"/>
              </a:rPr>
              <a:t>语言程序设计</a:t>
            </a:r>
            <a:r>
              <a:rPr lang="zh-CN" altLang="en-US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  <a:latin typeface="微软雅黑" pitchFamily="34" charset="-122"/>
                <a:ea typeface="微软雅黑" pitchFamily="34" charset="-122"/>
              </a:rPr>
              <a:t>智慧</a:t>
            </a:r>
            <a:r>
              <a:rPr lang="zh-CN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  <a:latin typeface="微软雅黑" pitchFamily="34" charset="-122"/>
                <a:ea typeface="微软雅黑" pitchFamily="34" charset="-122"/>
              </a:rPr>
              <a:t>教育平台</a:t>
            </a:r>
            <a:endParaRPr lang="zh-CN" altLang="en-US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矩形 259">
            <a:extLst>
              <a:ext uri="{FF2B5EF4-FFF2-40B4-BE49-F238E27FC236}">
                <a16:creationId xmlns:a16="http://schemas.microsoft.com/office/drawing/2014/main" id="{3619B796-FBBE-4DD0-BAEE-E141CDAB1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9704" y="4117260"/>
            <a:ext cx="4104592" cy="199069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25600" tIns="25600" rIns="25600" bIns="256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b="1" dirty="0">
                <a:ln w="3175">
                  <a:noFill/>
                </a:ln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汇报人：苗启广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b="1" dirty="0">
                <a:ln w="3175">
                  <a:noFill/>
                </a:ln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计算机科学与技术学院</a:t>
            </a:r>
            <a:endParaRPr lang="en-US" altLang="zh-CN" sz="2800" b="1" dirty="0">
              <a:ln w="3175">
                <a:noFill/>
              </a:ln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b="1" dirty="0" smtClean="0">
                <a:ln w="3175">
                  <a:noFill/>
                </a:ln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2020</a:t>
            </a:r>
            <a:r>
              <a:rPr lang="zh-CN" altLang="en-US" sz="2800" b="1" dirty="0" smtClean="0">
                <a:ln w="3175">
                  <a:noFill/>
                </a:ln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年</a:t>
            </a:r>
            <a:r>
              <a:rPr lang="en-US" altLang="zh-CN" sz="2800" b="1" dirty="0">
                <a:ln w="3175">
                  <a:noFill/>
                </a:ln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r>
              <a:rPr lang="zh-CN" altLang="en-US" sz="2800" b="1" dirty="0" smtClean="0">
                <a:ln w="3175">
                  <a:noFill/>
                </a:ln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月</a:t>
            </a:r>
            <a:endParaRPr lang="zh-CN" altLang="en-US" sz="2800" b="1" dirty="0">
              <a:ln w="3175">
                <a:noFill/>
              </a:ln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9F5FF94-0050-4293-ADFF-2C256A2BC856}"/>
              </a:ext>
            </a:extLst>
          </p:cNvPr>
          <p:cNvSpPr txBox="1">
            <a:spLocks noChangeArrowheads="1"/>
          </p:cNvSpPr>
          <p:nvPr/>
        </p:nvSpPr>
        <p:spPr>
          <a:xfrm>
            <a:off x="2879959" y="52820"/>
            <a:ext cx="6318250" cy="432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AF2125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algn="ctr"/>
            <a:r>
              <a:rPr lang="zh-CN" altLang="en-US" sz="2800" dirty="0">
                <a:solidFill>
                  <a:prstClr val="white"/>
                </a:solidFill>
              </a:rPr>
              <a:t>西安市大数据与视觉智能重点实验室</a:t>
            </a: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11148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8" y="2194559"/>
            <a:ext cx="8940005" cy="4514353"/>
          </a:xfrm>
          <a:prstGeom prst="rect">
            <a:avLst/>
          </a:prstGeom>
        </p:spPr>
      </p:pic>
      <p:sp>
        <p:nvSpPr>
          <p:cNvPr id="5" name="内容占位符 2"/>
          <p:cNvSpPr txBox="1"/>
          <p:nvPr/>
        </p:nvSpPr>
        <p:spPr>
          <a:xfrm>
            <a:off x="375920" y="1308490"/>
            <a:ext cx="8646160" cy="8860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筛选功能，视频浏览记录功能，视频搜索功能</a:t>
            </a:r>
            <a:r>
              <a:rPr lang="zh-CN" altLang="en-US" sz="1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。学生可以根据自己的喜好或者课程在网站搜索相关视频，系统会</a:t>
            </a:r>
            <a:r>
              <a:rPr lang="zh-CN" altLang="en-US" sz="1600" b="1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记录学生学习足迹</a:t>
            </a:r>
            <a:r>
              <a:rPr lang="zh-CN" altLang="en-US" sz="1600" dirty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以便在下次登录后能够</a:t>
            </a:r>
            <a:r>
              <a:rPr lang="zh-CN" altLang="en-US" sz="1600" b="1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继续学习；智能推荐教师</a:t>
            </a:r>
            <a:r>
              <a:rPr lang="zh-CN" altLang="en-US" sz="1600" dirty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rgbClr val="1C1C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68"/>
          <p:cNvSpPr txBox="1">
            <a:spLocks noChangeArrowheads="1"/>
          </p:cNvSpPr>
          <p:nvPr/>
        </p:nvSpPr>
        <p:spPr bwMode="auto">
          <a:xfrm>
            <a:off x="3879618" y="101228"/>
            <a:ext cx="38915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）知识点粒度视频学习模块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248920" y="903731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455154" y="926033"/>
            <a:ext cx="75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主要功能</a:t>
            </a:r>
          </a:p>
        </p:txBody>
      </p:sp>
    </p:spTree>
    <p:extLst>
      <p:ext uri="{BB962C8B-B14F-4D97-AF65-F5344CB8AC3E}">
        <p14:creationId xmlns:p14="http://schemas.microsoft.com/office/powerpoint/2010/main" val="3067488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Sľiḋe">
            <a:extLst>
              <a:ext uri="{FF2B5EF4-FFF2-40B4-BE49-F238E27FC236}">
                <a16:creationId xmlns:a16="http://schemas.microsoft.com/office/drawing/2014/main" id="{8B63748E-4F14-4EF6-BEDB-20B88C42C826}"/>
              </a:ext>
            </a:extLst>
          </p:cNvPr>
          <p:cNvSpPr/>
          <p:nvPr/>
        </p:nvSpPr>
        <p:spPr>
          <a:xfrm>
            <a:off x="1286679" y="5365487"/>
            <a:ext cx="7686667" cy="1179168"/>
          </a:xfrm>
          <a:prstGeom prst="rect">
            <a:avLst/>
          </a:prstGeom>
          <a:solidFill>
            <a:schemeClr val="accent3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学生可以根据自己的喜好或者课程在网站搜索相关视频，系统会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记录学生学习足迹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以便在下次登录后能够</a:t>
            </a: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继续学习；智能推荐教师。</a:t>
            </a:r>
            <a:endParaRPr lang="en-US" altLang="zh-CN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6AAA52D-1D49-4000-BF81-831F395932C9}"/>
              </a:ext>
            </a:extLst>
          </p:cNvPr>
          <p:cNvSpPr/>
          <p:nvPr/>
        </p:nvSpPr>
        <p:spPr>
          <a:xfrm>
            <a:off x="248920" y="903731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9">
            <a:extLst>
              <a:ext uri="{FF2B5EF4-FFF2-40B4-BE49-F238E27FC236}">
                <a16:creationId xmlns:a16="http://schemas.microsoft.com/office/drawing/2014/main" id="{16169F72-3F12-4D88-BE72-6409747AFAF5}"/>
              </a:ext>
            </a:extLst>
          </p:cNvPr>
          <p:cNvSpPr txBox="1"/>
          <p:nvPr/>
        </p:nvSpPr>
        <p:spPr>
          <a:xfrm>
            <a:off x="455154" y="926033"/>
            <a:ext cx="75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主要功能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927D124-0E16-47F9-8D71-5BEC830AB016}"/>
              </a:ext>
            </a:extLst>
          </p:cNvPr>
          <p:cNvGrpSpPr/>
          <p:nvPr/>
        </p:nvGrpSpPr>
        <p:grpSpPr>
          <a:xfrm>
            <a:off x="312420" y="1882318"/>
            <a:ext cx="2714920" cy="3288105"/>
            <a:chOff x="248920" y="1882318"/>
            <a:chExt cx="2714920" cy="3288105"/>
          </a:xfrm>
        </p:grpSpPr>
        <p:sp>
          <p:nvSpPr>
            <p:cNvPr id="6" name="ïṡļiḑe">
              <a:extLst>
                <a:ext uri="{FF2B5EF4-FFF2-40B4-BE49-F238E27FC236}">
                  <a16:creationId xmlns:a16="http://schemas.microsoft.com/office/drawing/2014/main" id="{86A06992-FEF4-4026-8D32-8DB972A59239}"/>
                </a:ext>
              </a:extLst>
            </p:cNvPr>
            <p:cNvSpPr/>
            <p:nvPr/>
          </p:nvSpPr>
          <p:spPr>
            <a:xfrm>
              <a:off x="248920" y="1882318"/>
              <a:ext cx="2285793" cy="1051673"/>
            </a:xfrm>
            <a:prstGeom prst="roundRect">
              <a:avLst>
                <a:gd name="adj" fmla="val 7060"/>
              </a:avLst>
            </a:prstGeom>
            <a:solidFill>
              <a:schemeClr val="bg1"/>
            </a:solidFill>
            <a:ln>
              <a:noFill/>
            </a:ln>
            <a:effectLst>
              <a:outerShdw blurRad="698500" dist="241300" dir="5400000" sx="84000" sy="84000" algn="t" rotWithShape="0">
                <a:schemeClr val="tx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筛选功能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7" name="íṣḷiḋé">
              <a:extLst>
                <a:ext uri="{FF2B5EF4-FFF2-40B4-BE49-F238E27FC236}">
                  <a16:creationId xmlns:a16="http://schemas.microsoft.com/office/drawing/2014/main" id="{2B902969-5701-433B-9D8C-870024822D33}"/>
                </a:ext>
              </a:extLst>
            </p:cNvPr>
            <p:cNvSpPr/>
            <p:nvPr/>
          </p:nvSpPr>
          <p:spPr>
            <a:xfrm>
              <a:off x="248920" y="4118750"/>
              <a:ext cx="2285793" cy="1051673"/>
            </a:xfrm>
            <a:prstGeom prst="roundRect">
              <a:avLst>
                <a:gd name="adj" fmla="val 7060"/>
              </a:avLst>
            </a:prstGeom>
            <a:solidFill>
              <a:schemeClr val="bg1"/>
            </a:solidFill>
            <a:ln>
              <a:noFill/>
            </a:ln>
            <a:effectLst>
              <a:outerShdw blurRad="698500" dist="241300" dir="5400000" sx="84000" sy="84000" algn="t" rotWithShape="0">
                <a:schemeClr val="tx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rgbClr val="A500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视频搜索功能</a:t>
              </a:r>
              <a:endParaRPr lang="en-US" dirty="0">
                <a:solidFill>
                  <a:srgbClr val="A50021"/>
                </a:solidFill>
              </a:endParaRPr>
            </a:p>
          </p:txBody>
        </p:sp>
        <p:sp>
          <p:nvSpPr>
            <p:cNvPr id="8" name="i$lïḓé">
              <a:extLst>
                <a:ext uri="{FF2B5EF4-FFF2-40B4-BE49-F238E27FC236}">
                  <a16:creationId xmlns:a16="http://schemas.microsoft.com/office/drawing/2014/main" id="{C90BEF5E-37F5-4C2C-B93F-CA4315E0726F}"/>
                </a:ext>
              </a:extLst>
            </p:cNvPr>
            <p:cNvSpPr/>
            <p:nvPr/>
          </p:nvSpPr>
          <p:spPr>
            <a:xfrm>
              <a:off x="678047" y="3000534"/>
              <a:ext cx="2285793" cy="1051673"/>
            </a:xfrm>
            <a:prstGeom prst="roundRect">
              <a:avLst>
                <a:gd name="adj" fmla="val 706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98500" dist="241300" dir="5400000" sx="84000" sy="84000" algn="t" rotWithShape="0">
                <a:schemeClr val="tx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视频浏览记录功能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íšḻïde">
              <a:extLst>
                <a:ext uri="{FF2B5EF4-FFF2-40B4-BE49-F238E27FC236}">
                  <a16:creationId xmlns:a16="http://schemas.microsoft.com/office/drawing/2014/main" id="{DD5AAE9F-F082-4DCE-A3F9-8EFD350DB881}"/>
                </a:ext>
              </a:extLst>
            </p:cNvPr>
            <p:cNvGrpSpPr/>
            <p:nvPr/>
          </p:nvGrpSpPr>
          <p:grpSpPr>
            <a:xfrm>
              <a:off x="248920" y="1882318"/>
              <a:ext cx="2285792" cy="1040589"/>
              <a:chOff x="669924" y="1123950"/>
              <a:chExt cx="3913834" cy="1326516"/>
            </a:xfrm>
          </p:grpSpPr>
          <p:sp>
            <p:nvSpPr>
              <p:cNvPr id="20" name="ïSḷïdê">
                <a:extLst>
                  <a:ext uri="{FF2B5EF4-FFF2-40B4-BE49-F238E27FC236}">
                    <a16:creationId xmlns:a16="http://schemas.microsoft.com/office/drawing/2014/main" id="{61FBE8A6-6FB7-43CB-99D3-A033FA08D508}"/>
                  </a:ext>
                </a:extLst>
              </p:cNvPr>
              <p:cNvSpPr/>
              <p:nvPr/>
            </p:nvSpPr>
            <p:spPr bwMode="auto">
              <a:xfrm>
                <a:off x="669924" y="1565755"/>
                <a:ext cx="391383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100" dirty="0"/>
              </a:p>
            </p:txBody>
          </p:sp>
          <p:sp>
            <p:nvSpPr>
              <p:cNvPr id="21" name="isḷïḋê">
                <a:extLst>
                  <a:ext uri="{FF2B5EF4-FFF2-40B4-BE49-F238E27FC236}">
                    <a16:creationId xmlns:a16="http://schemas.microsoft.com/office/drawing/2014/main" id="{5F84C83E-B122-4C2B-9E26-B6CEA723DAE0}"/>
                  </a:ext>
                </a:extLst>
              </p:cNvPr>
              <p:cNvSpPr txBox="1"/>
              <p:nvPr/>
            </p:nvSpPr>
            <p:spPr bwMode="auto">
              <a:xfrm>
                <a:off x="669924" y="1123950"/>
                <a:ext cx="391383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b="1" dirty="0"/>
                  <a:t>包含</a:t>
                </a:r>
                <a:endParaRPr lang="en-US" altLang="zh-CN" b="1" dirty="0"/>
              </a:p>
            </p:txBody>
          </p:sp>
          <p:sp>
            <p:nvSpPr>
              <p:cNvPr id="22" name="iṣḷíḑe">
                <a:extLst>
                  <a:ext uri="{FF2B5EF4-FFF2-40B4-BE49-F238E27FC236}">
                    <a16:creationId xmlns:a16="http://schemas.microsoft.com/office/drawing/2014/main" id="{9FAF8702-AF4C-406F-B401-174DD4D22F0C}"/>
                  </a:ext>
                </a:extLst>
              </p:cNvPr>
              <p:cNvSpPr/>
              <p:nvPr/>
            </p:nvSpPr>
            <p:spPr bwMode="auto">
              <a:xfrm>
                <a:off x="669924" y="2008661"/>
                <a:ext cx="391383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200" b="1" i="1" dirty="0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576314EE-9763-4019-B0A2-2702EC55B7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936" y="2007560"/>
                <a:ext cx="377182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9FFC037B-95DD-4E5A-97AF-7E0B6D4F66CB}"/>
                </a:ext>
              </a:extLst>
            </p:cNvPr>
            <p:cNvCxnSpPr>
              <a:cxnSpLocks/>
            </p:cNvCxnSpPr>
            <p:nvPr/>
          </p:nvCxnSpPr>
          <p:spPr>
            <a:xfrm>
              <a:off x="760987" y="3717682"/>
              <a:ext cx="2202853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FC2520B-63B6-42ED-A450-C8F918E8CA7F}"/>
                </a:ext>
              </a:extLst>
            </p:cNvPr>
            <p:cNvCxnSpPr>
              <a:cxnSpLocks/>
            </p:cNvCxnSpPr>
            <p:nvPr/>
          </p:nvCxnSpPr>
          <p:spPr>
            <a:xfrm>
              <a:off x="331859" y="4907031"/>
              <a:ext cx="2202853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68"/>
          <p:cNvSpPr txBox="1">
            <a:spLocks noChangeArrowheads="1"/>
          </p:cNvSpPr>
          <p:nvPr/>
        </p:nvSpPr>
        <p:spPr bwMode="auto">
          <a:xfrm>
            <a:off x="3879618" y="101228"/>
            <a:ext cx="38915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）知识点粒度视频学习模块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649" y="1275020"/>
            <a:ext cx="6155204" cy="310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468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>
            <a:extLst>
              <a:ext uri="{FF2B5EF4-FFF2-40B4-BE49-F238E27FC236}">
                <a16:creationId xmlns:a16="http://schemas.microsoft.com/office/drawing/2014/main" id="{9D01D9AC-7656-49B0-995C-CCA3BA257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" y="2186053"/>
            <a:ext cx="8519602" cy="4609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2"/>
          <p:cNvSpPr txBox="1"/>
          <p:nvPr/>
        </p:nvSpPr>
        <p:spPr>
          <a:xfrm>
            <a:off x="375920" y="1308490"/>
            <a:ext cx="8646160" cy="8860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zh-CN" dirty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dirty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zh-CN" dirty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语言相关知识点为内容，各个关卡对应</a:t>
            </a:r>
            <a:r>
              <a:rPr lang="zh-CN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不同难度</a:t>
            </a:r>
            <a:r>
              <a:rPr lang="zh-CN" altLang="zh-CN" dirty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的知识点及题目，难度逐步提升。</a:t>
            </a:r>
            <a:r>
              <a:rPr lang="zh-CN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激发学生学习兴趣</a:t>
            </a:r>
            <a:r>
              <a:rPr lang="zh-CN" altLang="zh-CN" dirty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的同时，帮助学生</a:t>
            </a:r>
            <a:r>
              <a:rPr lang="zh-CN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强化重要知识点。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68"/>
          <p:cNvSpPr txBox="1">
            <a:spLocks noChangeArrowheads="1"/>
          </p:cNvSpPr>
          <p:nvPr/>
        </p:nvSpPr>
        <p:spPr bwMode="auto">
          <a:xfrm>
            <a:off x="3879618" y="101228"/>
            <a:ext cx="38915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）闯关答题模块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248920" y="903731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455154" y="926033"/>
            <a:ext cx="75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主要功能</a:t>
            </a:r>
          </a:p>
        </p:txBody>
      </p:sp>
    </p:spTree>
    <p:extLst>
      <p:ext uri="{BB962C8B-B14F-4D97-AF65-F5344CB8AC3E}">
        <p14:creationId xmlns:p14="http://schemas.microsoft.com/office/powerpoint/2010/main" val="37930254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31C7403B-E4BA-4111-8566-5346F6AA526F}"/>
              </a:ext>
            </a:extLst>
          </p:cNvPr>
          <p:cNvSpPr/>
          <p:nvPr/>
        </p:nvSpPr>
        <p:spPr>
          <a:xfrm>
            <a:off x="247650" y="939800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0B032EAB-5476-484C-8247-CDC5D43C9D1A}"/>
              </a:ext>
            </a:extLst>
          </p:cNvPr>
          <p:cNvSpPr txBox="1"/>
          <p:nvPr/>
        </p:nvSpPr>
        <p:spPr>
          <a:xfrm>
            <a:off x="431961" y="954967"/>
            <a:ext cx="75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主要功能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0F6FA93-2248-4AC9-B4B6-954E29B969F8}"/>
              </a:ext>
            </a:extLst>
          </p:cNvPr>
          <p:cNvGrpSpPr/>
          <p:nvPr/>
        </p:nvGrpSpPr>
        <p:grpSpPr>
          <a:xfrm>
            <a:off x="379305" y="1155022"/>
            <a:ext cx="8369308" cy="5379370"/>
            <a:chOff x="379305" y="1155022"/>
            <a:chExt cx="8369308" cy="5379370"/>
          </a:xfrm>
        </p:grpSpPr>
        <p:sp>
          <p:nvSpPr>
            <p:cNvPr id="9" name="iśļïḑe">
              <a:extLst>
                <a:ext uri="{FF2B5EF4-FFF2-40B4-BE49-F238E27FC236}">
                  <a16:creationId xmlns:a16="http://schemas.microsoft.com/office/drawing/2014/main" id="{2794B3AE-E700-4C03-B998-2F5FAE270A31}"/>
                </a:ext>
              </a:extLst>
            </p:cNvPr>
            <p:cNvSpPr/>
            <p:nvPr/>
          </p:nvSpPr>
          <p:spPr>
            <a:xfrm>
              <a:off x="379305" y="1533253"/>
              <a:ext cx="4477957" cy="226341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r>
                <a:rPr lang="en-US" altLang="zh-CN" sz="2000" kern="1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1600" b="1" kern="100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包含章节测评模块与综合考试模块，学生可随时通过“学习小测”链接进行测评，后台云服务器</a:t>
              </a:r>
              <a:r>
                <a:rPr lang="zh-CN" altLang="en-US" sz="1600" b="1" kern="1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自动智能判卷，实时返回得分信息，学生可以根据</a:t>
              </a:r>
              <a:r>
                <a:rPr lang="zh-CN" altLang="en-US" sz="1600" b="1" kern="100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考核结果和评价，</a:t>
              </a:r>
              <a:r>
                <a:rPr lang="zh-CN" altLang="en-US" sz="1600" b="1" kern="1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明确自己的学习情况，从而指导学习进程。</a:t>
              </a:r>
              <a:endParaRPr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isļidé">
              <a:extLst>
                <a:ext uri="{FF2B5EF4-FFF2-40B4-BE49-F238E27FC236}">
                  <a16:creationId xmlns:a16="http://schemas.microsoft.com/office/drawing/2014/main" id="{E9FA3EE3-B509-4B6B-AAED-1D562F1C6F4F}"/>
                </a:ext>
              </a:extLst>
            </p:cNvPr>
            <p:cNvSpPr/>
            <p:nvPr/>
          </p:nvSpPr>
          <p:spPr>
            <a:xfrm>
              <a:off x="5368644" y="4518310"/>
              <a:ext cx="3379969" cy="20160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r>
                <a:rPr lang="zh-CN" altLang="en-US" sz="1600" b="1" kern="100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同时，学生可以按照要求时间参加老师组织的考试，后台云服务器能够根据学生编写的代码结果实时给出</a:t>
              </a:r>
              <a:r>
                <a:rPr lang="zh-CN" altLang="en-US" sz="1600" b="1" kern="1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得分信息，并记录在案，</a:t>
              </a:r>
              <a:r>
                <a:rPr lang="zh-CN" altLang="en-US" sz="1600" b="1" kern="100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为大数据分析提供有力的数据支持。</a:t>
              </a:r>
              <a:endParaRPr sz="1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59CB53C-B11C-4916-9AD6-7E39CB5B8324}"/>
                </a:ext>
              </a:extLst>
            </p:cNvPr>
            <p:cNvGrpSpPr/>
            <p:nvPr/>
          </p:nvGrpSpPr>
          <p:grpSpPr>
            <a:xfrm>
              <a:off x="5632378" y="1155022"/>
              <a:ext cx="3116235" cy="3005616"/>
              <a:chOff x="5349252" y="1084880"/>
              <a:chExt cx="3116235" cy="3005616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29BFFEB-05B8-4A17-B8D0-498E9B132072}"/>
                  </a:ext>
                </a:extLst>
              </p:cNvPr>
              <p:cNvSpPr/>
              <p:nvPr/>
            </p:nvSpPr>
            <p:spPr>
              <a:xfrm>
                <a:off x="5368322" y="1084880"/>
                <a:ext cx="3097165" cy="403225"/>
              </a:xfrm>
              <a:prstGeom prst="rect">
                <a:avLst/>
              </a:prstGeom>
              <a:solidFill>
                <a:srgbClr val="44546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考试模块</a:t>
                </a: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05C2B9F-F03C-4511-8B9F-8809D7498CB8}"/>
                  </a:ext>
                </a:extLst>
              </p:cNvPr>
              <p:cNvSpPr/>
              <p:nvPr/>
            </p:nvSpPr>
            <p:spPr>
              <a:xfrm>
                <a:off x="5368323" y="1592148"/>
                <a:ext cx="471419" cy="1985010"/>
              </a:xfrm>
              <a:prstGeom prst="rect">
                <a:avLst/>
              </a:prstGeom>
              <a:solidFill>
                <a:srgbClr val="44546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自动智能判卷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41C6877B-5890-460A-BDEA-86D7224834AB}"/>
                  </a:ext>
                </a:extLst>
              </p:cNvPr>
              <p:cNvSpPr/>
              <p:nvPr/>
            </p:nvSpPr>
            <p:spPr>
              <a:xfrm>
                <a:off x="6253513" y="1592148"/>
                <a:ext cx="471419" cy="1985010"/>
              </a:xfrm>
              <a:prstGeom prst="rect">
                <a:avLst/>
              </a:prstGeom>
              <a:solidFill>
                <a:srgbClr val="44546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实时得分信息</a:t>
                </a: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E3C9C01-0363-412C-AECD-4020AB04C076}"/>
                  </a:ext>
                </a:extLst>
              </p:cNvPr>
              <p:cNvSpPr/>
              <p:nvPr/>
            </p:nvSpPr>
            <p:spPr>
              <a:xfrm>
                <a:off x="7166643" y="1592148"/>
                <a:ext cx="471419" cy="1985010"/>
              </a:xfrm>
              <a:prstGeom prst="rect">
                <a:avLst/>
              </a:prstGeom>
              <a:solidFill>
                <a:srgbClr val="44546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记录错误信息</a:t>
                </a: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C45AA5C-8226-4014-B24D-6EA5BF3007AD}"/>
                  </a:ext>
                </a:extLst>
              </p:cNvPr>
              <p:cNvSpPr/>
              <p:nvPr/>
            </p:nvSpPr>
            <p:spPr>
              <a:xfrm>
                <a:off x="7974998" y="1592148"/>
                <a:ext cx="471419" cy="1985010"/>
              </a:xfrm>
              <a:prstGeom prst="rect">
                <a:avLst/>
              </a:prstGeom>
              <a:solidFill>
                <a:srgbClr val="44546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>
                    <a:solidFill>
                      <a:schemeClr val="bg1"/>
                    </a:solidFill>
                  </a:rPr>
                  <a:t>统计错题数量</a:t>
                </a: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5F8A9FA-EF54-4C78-BF81-F32FC937C969}"/>
                  </a:ext>
                </a:extLst>
              </p:cNvPr>
              <p:cNvSpPr/>
              <p:nvPr/>
            </p:nvSpPr>
            <p:spPr>
              <a:xfrm>
                <a:off x="5349252" y="3687271"/>
                <a:ext cx="3097165" cy="403225"/>
              </a:xfrm>
              <a:prstGeom prst="rect">
                <a:avLst/>
              </a:prstGeom>
              <a:solidFill>
                <a:srgbClr val="44546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>
                    <a:solidFill>
                      <a:schemeClr val="bg1"/>
                    </a:solidFill>
                  </a:rPr>
                  <a:t>数据分析支持</a:t>
                </a:r>
              </a:p>
            </p:txBody>
          </p:sp>
        </p:grpSp>
      </p:grpSp>
      <p:sp>
        <p:nvSpPr>
          <p:cNvPr id="22" name="文本框 68">
            <a:extLst>
              <a:ext uri="{FF2B5EF4-FFF2-40B4-BE49-F238E27FC236}">
                <a16:creationId xmlns:a16="http://schemas.microsoft.com/office/drawing/2014/main" id="{0D5900FC-1F1C-4F35-B63C-78C873847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754" y="121693"/>
            <a:ext cx="39469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）在线测试模块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5" y="3974844"/>
            <a:ext cx="5282019" cy="261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090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956F6334-3D52-49C4-98C9-60A6C7F7E622}"/>
              </a:ext>
            </a:extLst>
          </p:cNvPr>
          <p:cNvSpPr/>
          <p:nvPr/>
        </p:nvSpPr>
        <p:spPr>
          <a:xfrm>
            <a:off x="125065" y="904238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7687FD7-2277-435D-9CC1-8F4AD5941B32}"/>
              </a:ext>
            </a:extLst>
          </p:cNvPr>
          <p:cNvSpPr txBox="1"/>
          <p:nvPr/>
        </p:nvSpPr>
        <p:spPr>
          <a:xfrm>
            <a:off x="188565" y="932783"/>
            <a:ext cx="6788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  智能问答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F77F680-4E83-4B02-8043-7E35F820E0E2}"/>
              </a:ext>
            </a:extLst>
          </p:cNvPr>
          <p:cNvGrpSpPr/>
          <p:nvPr/>
        </p:nvGrpSpPr>
        <p:grpSpPr>
          <a:xfrm>
            <a:off x="0" y="1320069"/>
            <a:ext cx="9211665" cy="4405042"/>
            <a:chOff x="0" y="1320069"/>
            <a:chExt cx="9211665" cy="4405042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BCF6D3D-ECF6-404B-B1A2-A6FEAB9DE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8" b="2317"/>
            <a:stretch/>
          </p:blipFill>
          <p:spPr>
            <a:xfrm>
              <a:off x="0" y="1481038"/>
              <a:ext cx="5260160" cy="3997388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71C79B7-BE60-48C0-B947-918BB195B9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7"/>
            <a:stretch/>
          </p:blipFill>
          <p:spPr>
            <a:xfrm>
              <a:off x="1201809" y="1320069"/>
              <a:ext cx="5585122" cy="3805746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3B0932A-DC39-4108-98E6-A1C205AF28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" r="1"/>
            <a:stretch/>
          </p:blipFill>
          <p:spPr>
            <a:xfrm>
              <a:off x="2453289" y="1534959"/>
              <a:ext cx="5260159" cy="4190152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92EA980-F40A-42A0-972A-0BE4A99E2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8"/>
            <a:stretch/>
          </p:blipFill>
          <p:spPr>
            <a:xfrm>
              <a:off x="3712273" y="1435302"/>
              <a:ext cx="5499392" cy="4050749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47F6181-E2FB-4984-9D93-510EA8A35647}"/>
                </a:ext>
              </a:extLst>
            </p:cNvPr>
            <p:cNvSpPr txBox="1"/>
            <p:nvPr/>
          </p:nvSpPr>
          <p:spPr>
            <a:xfrm>
              <a:off x="138033" y="2844143"/>
              <a:ext cx="2330882" cy="1323975"/>
            </a:xfrm>
            <a:prstGeom prst="rect">
              <a:avLst/>
            </a:prstGeom>
            <a:solidFill>
              <a:srgbClr val="A5002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just"/>
              <a:r>
                <a:rPr lang="zh-CN" altLang="en-US" dirty="0">
                  <a:solidFill>
                    <a:schemeClr val="bg1"/>
                  </a:solidFill>
                </a:rPr>
                <a:t>对</a:t>
              </a:r>
              <a:r>
                <a:rPr lang="zh-CN" altLang="en-US" b="1" dirty="0">
                  <a:solidFill>
                    <a:schemeClr val="accent4"/>
                  </a:solidFill>
                </a:rPr>
                <a:t>不同问法的相同问题</a:t>
              </a:r>
              <a:r>
                <a:rPr lang="zh-CN" altLang="en-US" dirty="0">
                  <a:solidFill>
                    <a:schemeClr val="bg1"/>
                  </a:solidFill>
                </a:rPr>
                <a:t>，能辨别相同语义，准确命中正确问答对。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8C958CF-7E39-4864-B5A8-6E1021547823}"/>
                </a:ext>
              </a:extLst>
            </p:cNvPr>
            <p:cNvSpPr/>
            <p:nvPr/>
          </p:nvSpPr>
          <p:spPr>
            <a:xfrm>
              <a:off x="0" y="1521866"/>
              <a:ext cx="590550" cy="3456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BD64386-0706-4268-9CD3-D3D8EBBB7AAB}"/>
                </a:ext>
              </a:extLst>
            </p:cNvPr>
            <p:cNvSpPr/>
            <p:nvPr/>
          </p:nvSpPr>
          <p:spPr>
            <a:xfrm>
              <a:off x="1214199" y="1485259"/>
              <a:ext cx="590550" cy="3456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5343FEF-68B6-47C9-A843-722CF9F7A493}"/>
                </a:ext>
              </a:extLst>
            </p:cNvPr>
            <p:cNvSpPr/>
            <p:nvPr/>
          </p:nvSpPr>
          <p:spPr>
            <a:xfrm>
              <a:off x="2411451" y="1513388"/>
              <a:ext cx="590550" cy="3456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BB59054-F503-4905-8A69-C82478459E9B}"/>
                </a:ext>
              </a:extLst>
            </p:cNvPr>
            <p:cNvSpPr/>
            <p:nvPr/>
          </p:nvSpPr>
          <p:spPr>
            <a:xfrm>
              <a:off x="3737432" y="1489481"/>
              <a:ext cx="590550" cy="3456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B72A6564-C12D-4244-B666-DF28318E7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937" y="1911943"/>
              <a:ext cx="118230" cy="878839"/>
            </a:xfrm>
            <a:prstGeom prst="line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8520B25-644B-444E-A94A-0D08EC3873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307" y="1859015"/>
              <a:ext cx="610543" cy="931767"/>
            </a:xfrm>
            <a:prstGeom prst="line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2D1900B-68F2-4BF0-8766-90CB27E6A7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3545" y="1867493"/>
              <a:ext cx="1203182" cy="923289"/>
            </a:xfrm>
            <a:prstGeom prst="line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729062B-968D-4FA2-B7CF-9085921F6F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0211" y="1859015"/>
              <a:ext cx="2099037" cy="931767"/>
            </a:xfrm>
            <a:prstGeom prst="line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271ED38D-73D6-49C0-8CB7-9E6235CE7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5733" y="2601841"/>
              <a:ext cx="3128759" cy="40839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44BA10A-61E0-4A24-9C66-51B455203AA6}"/>
                </a:ext>
              </a:extLst>
            </p:cNvPr>
            <p:cNvSpPr/>
            <p:nvPr/>
          </p:nvSpPr>
          <p:spPr>
            <a:xfrm>
              <a:off x="5939404" y="2209538"/>
              <a:ext cx="3096646" cy="225510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68">
            <a:extLst>
              <a:ext uri="{FF2B5EF4-FFF2-40B4-BE49-F238E27FC236}">
                <a16:creationId xmlns:a16="http://schemas.microsoft.com/office/drawing/2014/main" id="{88CC1058-9224-42C6-B36D-EC3324881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3594" y="106443"/>
            <a:ext cx="41060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4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）西电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CS@C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智能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问答模块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563" y="3050681"/>
            <a:ext cx="6159975" cy="320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475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Sľiḋe">
            <a:extLst>
              <a:ext uri="{FF2B5EF4-FFF2-40B4-BE49-F238E27FC236}">
                <a16:creationId xmlns:a16="http://schemas.microsoft.com/office/drawing/2014/main" id="{8B63748E-4F14-4EF6-BEDB-20B88C42C826}"/>
              </a:ext>
            </a:extLst>
          </p:cNvPr>
          <p:cNvSpPr/>
          <p:nvPr/>
        </p:nvSpPr>
        <p:spPr>
          <a:xfrm>
            <a:off x="1286679" y="5365487"/>
            <a:ext cx="7686667" cy="1179168"/>
          </a:xfrm>
          <a:prstGeom prst="rect">
            <a:avLst/>
          </a:prstGeom>
          <a:solidFill>
            <a:schemeClr val="accent6">
              <a:lumMod val="5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通过对在线考试结果与视频学习的深度挖掘，从</a:t>
            </a:r>
            <a:r>
              <a:rPr lang="zh-CN" altLang="en-US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考试分析</a:t>
            </a: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考试榜单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我的学习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三方面对学生的</a:t>
            </a:r>
            <a:r>
              <a:rPr lang="zh-CN" altLang="en-US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知识点掌握、整体水平和学习记录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进行</a:t>
            </a:r>
            <a:r>
              <a:rPr lang="zh-CN" altLang="en-US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多角度智能可视分析，为学生提供个性化的学习分析</a:t>
            </a:r>
            <a:endParaRPr lang="zh-CN" altLang="zh-CN" b="1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6AAA52D-1D49-4000-BF81-831F395932C9}"/>
              </a:ext>
            </a:extLst>
          </p:cNvPr>
          <p:cNvSpPr/>
          <p:nvPr/>
        </p:nvSpPr>
        <p:spPr>
          <a:xfrm>
            <a:off x="248920" y="903731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26" name="文本框 9">
            <a:extLst>
              <a:ext uri="{FF2B5EF4-FFF2-40B4-BE49-F238E27FC236}">
                <a16:creationId xmlns:a16="http://schemas.microsoft.com/office/drawing/2014/main" id="{16169F72-3F12-4D88-BE72-6409747AFAF5}"/>
              </a:ext>
            </a:extLst>
          </p:cNvPr>
          <p:cNvSpPr txBox="1"/>
          <p:nvPr/>
        </p:nvSpPr>
        <p:spPr>
          <a:xfrm>
            <a:off x="455154" y="926033"/>
            <a:ext cx="75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主要功能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93311E5-24E8-4A56-A136-48DE2E512217}"/>
              </a:ext>
            </a:extLst>
          </p:cNvPr>
          <p:cNvGrpSpPr/>
          <p:nvPr/>
        </p:nvGrpSpPr>
        <p:grpSpPr>
          <a:xfrm>
            <a:off x="154649" y="1652636"/>
            <a:ext cx="1876958" cy="2917971"/>
            <a:chOff x="107515" y="1924437"/>
            <a:chExt cx="1876958" cy="2917971"/>
          </a:xfrm>
        </p:grpSpPr>
        <p:sp>
          <p:nvSpPr>
            <p:cNvPr id="7" name="íṣḷiḋé">
              <a:extLst>
                <a:ext uri="{FF2B5EF4-FFF2-40B4-BE49-F238E27FC236}">
                  <a16:creationId xmlns:a16="http://schemas.microsoft.com/office/drawing/2014/main" id="{2B902969-5701-433B-9D8C-870024822D33}"/>
                </a:ext>
              </a:extLst>
            </p:cNvPr>
            <p:cNvSpPr/>
            <p:nvPr/>
          </p:nvSpPr>
          <p:spPr>
            <a:xfrm>
              <a:off x="107516" y="1924437"/>
              <a:ext cx="1876957" cy="1686028"/>
            </a:xfrm>
            <a:prstGeom prst="roundRect">
              <a:avLst>
                <a:gd name="adj" fmla="val 7060"/>
              </a:avLst>
            </a:prstGeom>
            <a:solidFill>
              <a:schemeClr val="bg1"/>
            </a:solidFill>
            <a:ln>
              <a:noFill/>
            </a:ln>
            <a:effectLst>
              <a:outerShdw blurRad="698500" dist="241300" dir="5400000" sx="84000" sy="84000" algn="t" rotWithShape="0">
                <a:schemeClr val="tx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lvl="0"/>
              <a:r>
                <a:rPr lang="zh-CN" altLang="en-US" kern="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可通过在视图上缩放或拖动下方时间轴进行时间的选择，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8" name="i$lïḓé">
              <a:extLst>
                <a:ext uri="{FF2B5EF4-FFF2-40B4-BE49-F238E27FC236}">
                  <a16:creationId xmlns:a16="http://schemas.microsoft.com/office/drawing/2014/main" id="{C90BEF5E-37F5-4C2C-B93F-CA4315E0726F}"/>
                </a:ext>
              </a:extLst>
            </p:cNvPr>
            <p:cNvSpPr/>
            <p:nvPr/>
          </p:nvSpPr>
          <p:spPr>
            <a:xfrm>
              <a:off x="107515" y="3575109"/>
              <a:ext cx="1876957" cy="1267299"/>
            </a:xfrm>
            <a:prstGeom prst="roundRect">
              <a:avLst>
                <a:gd name="adj" fmla="val 706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98500" dist="241300" dir="5400000" sx="84000" sy="84000" algn="t" rotWithShape="0">
                <a:schemeClr val="tx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r>
                <a:rPr lang="zh-CN" altLang="en-US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从而反映不同时间段内的考试情况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文本框 68">
            <a:extLst>
              <a:ext uri="{FF2B5EF4-FFF2-40B4-BE49-F238E27FC236}">
                <a16:creationId xmlns:a16="http://schemas.microsoft.com/office/drawing/2014/main" id="{6E0EF827-D9F5-462F-AE25-5DA589A9E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8914" y="127254"/>
            <a:ext cx="5016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5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）我的学习模块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--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大数据可视分析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40" y="1322244"/>
            <a:ext cx="6811407" cy="340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342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12483FB-5DF0-48E3-A2B0-50694D40DF3B}"/>
              </a:ext>
            </a:extLst>
          </p:cNvPr>
          <p:cNvSpPr/>
          <p:nvPr/>
        </p:nvSpPr>
        <p:spPr>
          <a:xfrm>
            <a:off x="407667" y="3088747"/>
            <a:ext cx="127000" cy="141866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F5A5E736-4E8D-49D4-BC0A-9E03F53BCB2B}"/>
              </a:ext>
            </a:extLst>
          </p:cNvPr>
          <p:cNvSpPr txBox="1"/>
          <p:nvPr/>
        </p:nvSpPr>
        <p:spPr>
          <a:xfrm>
            <a:off x="614180" y="3013251"/>
            <a:ext cx="41168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noProof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杨校长在中国经济大讲堂对于未来的教育的介绍中，专门介绍了</a:t>
            </a:r>
            <a:r>
              <a:rPr lang="en-US" altLang="zh-CN" sz="2400" b="1" noProof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2400" b="1" noProof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语言程序设计智慧教育平台的情况。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68">
            <a:extLst>
              <a:ext uri="{FF2B5EF4-FFF2-40B4-BE49-F238E27FC236}">
                <a16:creationId xmlns:a16="http://schemas.microsoft.com/office/drawing/2014/main" id="{4BE20F9D-66EA-4629-BF62-FECA554FA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941" y="67615"/>
            <a:ext cx="648620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面向计算机类专业课的智慧教育平台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287" y="1195594"/>
            <a:ext cx="3476763" cy="521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670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CFFCD65-D4F3-4402-88C6-418D9E4C9E93}"/>
              </a:ext>
            </a:extLst>
          </p:cNvPr>
          <p:cNvSpPr>
            <a:spLocks noChangeAspect="1"/>
          </p:cNvSpPr>
          <p:nvPr/>
        </p:nvSpPr>
        <p:spPr bwMode="auto">
          <a:xfrm>
            <a:off x="1" y="778927"/>
            <a:ext cx="9144000" cy="6026253"/>
          </a:xfrm>
          <a:prstGeom prst="rect">
            <a:avLst/>
          </a:prstGeom>
          <a:blipFill dpi="0" rotWithShape="1">
            <a:blip r:embed="rId3">
              <a:alphaModFix amt="8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5600" tIns="25600" rIns="25600" bIns="25600" rtlCol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B804033-A994-40B1-B821-46DB4280F7A4}"/>
              </a:ext>
            </a:extLst>
          </p:cNvPr>
          <p:cNvGrpSpPr/>
          <p:nvPr/>
        </p:nvGrpSpPr>
        <p:grpSpPr>
          <a:xfrm>
            <a:off x="1941261" y="2317654"/>
            <a:ext cx="1742204" cy="2517628"/>
            <a:chOff x="1941261" y="2317654"/>
            <a:chExt cx="1742204" cy="2517628"/>
          </a:xfrm>
        </p:grpSpPr>
        <p:sp>
          <p:nvSpPr>
            <p:cNvPr id="19" name="矩形 18"/>
            <p:cNvSpPr/>
            <p:nvPr/>
          </p:nvSpPr>
          <p:spPr>
            <a:xfrm>
              <a:off x="1941261" y="2317654"/>
              <a:ext cx="1742204" cy="2517628"/>
            </a:xfrm>
            <a:prstGeom prst="rect">
              <a:avLst/>
            </a:prstGeom>
            <a:solidFill>
              <a:srgbClr val="A50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98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2024082" y="4447047"/>
              <a:ext cx="157656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itle 13"/>
            <p:cNvSpPr txBox="1">
              <a:spLocks/>
            </p:cNvSpPr>
            <p:nvPr/>
          </p:nvSpPr>
          <p:spPr>
            <a:xfrm>
              <a:off x="1941262" y="3888936"/>
              <a:ext cx="1576562" cy="369332"/>
            </a:xfrm>
            <a:prstGeom prst="rect">
              <a:avLst/>
            </a:prstGeom>
            <a:solidFill>
              <a:srgbClr val="A50021"/>
            </a:solidFill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PART</a:t>
              </a:r>
            </a:p>
          </p:txBody>
        </p:sp>
        <p:sp>
          <p:nvSpPr>
            <p:cNvPr id="12" name="矩形 259"/>
            <p:cNvSpPr>
              <a:spLocks noChangeArrowheads="1"/>
            </p:cNvSpPr>
            <p:nvPr/>
          </p:nvSpPr>
          <p:spPr bwMode="auto">
            <a:xfrm>
              <a:off x="2035388" y="2317654"/>
              <a:ext cx="1553951" cy="1602426"/>
            </a:xfrm>
            <a:prstGeom prst="rect">
              <a:avLst/>
            </a:prstGeom>
            <a:solidFill>
              <a:srgbClr val="A50021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9813" cap="all" spc="213" dirty="0">
                  <a:solidFill>
                    <a:schemeClr val="bg1"/>
                  </a:solidFill>
                  <a:latin typeface="Impact" panose="020B080603090205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02</a:t>
              </a:r>
              <a:endParaRPr lang="zh-CN" altLang="en-US" sz="9813" cap="all" spc="213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D34182DF-E1E0-4944-9B3F-37A48629E0B0}"/>
              </a:ext>
            </a:extLst>
          </p:cNvPr>
          <p:cNvSpPr txBox="1">
            <a:spLocks noChangeArrowheads="1"/>
          </p:cNvSpPr>
          <p:nvPr/>
        </p:nvSpPr>
        <p:spPr>
          <a:xfrm>
            <a:off x="2879959" y="52820"/>
            <a:ext cx="6318250" cy="432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AF2125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algn="ctr"/>
            <a:r>
              <a:rPr lang="zh-CN" altLang="en-US" sz="2800" dirty="0">
                <a:solidFill>
                  <a:prstClr val="white"/>
                </a:solidFill>
              </a:rPr>
              <a:t>西安市大数据与视觉智能重点实验室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9F56570-5324-4DCD-AB71-B53A0DB1B115}"/>
              </a:ext>
            </a:extLst>
          </p:cNvPr>
          <p:cNvGrpSpPr/>
          <p:nvPr/>
        </p:nvGrpSpPr>
        <p:grpSpPr>
          <a:xfrm>
            <a:off x="4100802" y="2317654"/>
            <a:ext cx="3215058" cy="2517628"/>
            <a:chOff x="4100802" y="2317654"/>
            <a:chExt cx="3215058" cy="251762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2CB4124-7DAA-459D-807B-2AA9EE918A8A}"/>
                </a:ext>
              </a:extLst>
            </p:cNvPr>
            <p:cNvSpPr/>
            <p:nvPr/>
          </p:nvSpPr>
          <p:spPr>
            <a:xfrm>
              <a:off x="4100802" y="2317654"/>
              <a:ext cx="3007810" cy="2517628"/>
            </a:xfrm>
            <a:prstGeom prst="rect">
              <a:avLst/>
            </a:prstGeom>
            <a:solidFill>
              <a:srgbClr val="A50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98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4A55ACC-64F9-4FA9-B203-4B9550BA55BD}"/>
                </a:ext>
              </a:extLst>
            </p:cNvPr>
            <p:cNvSpPr txBox="1"/>
            <p:nvPr/>
          </p:nvSpPr>
          <p:spPr>
            <a:xfrm>
              <a:off x="4194928" y="2547492"/>
              <a:ext cx="3120932" cy="1142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413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智慧教育平台</a:t>
              </a:r>
              <a:endParaRPr lang="en-US" altLang="zh-CN" sz="3413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r>
                <a:rPr lang="zh-CN" altLang="en-US" sz="3413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数据组成</a:t>
              </a:r>
              <a:endParaRPr lang="en-US" altLang="zh-CN" sz="3413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0C4D7EE-4773-4C56-AC02-F6C3A29A4004}"/>
                </a:ext>
              </a:extLst>
            </p:cNvPr>
            <p:cNvSpPr txBox="1"/>
            <p:nvPr/>
          </p:nvSpPr>
          <p:spPr>
            <a:xfrm>
              <a:off x="4100802" y="3888936"/>
              <a:ext cx="31209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Data composition of intelligent education platform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26705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8"/>
          <p:cNvSpPr txBox="1">
            <a:spLocks noChangeArrowheads="1"/>
          </p:cNvSpPr>
          <p:nvPr/>
        </p:nvSpPr>
        <p:spPr bwMode="auto">
          <a:xfrm>
            <a:off x="4441372" y="150275"/>
            <a:ext cx="5188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智慧教育平台数据组成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248920" y="903731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502920" y="960821"/>
            <a:ext cx="75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课程学习</a:t>
            </a:r>
          </a:p>
        </p:txBody>
      </p:sp>
      <p:sp>
        <p:nvSpPr>
          <p:cNvPr id="24" name="内容占位符 2"/>
          <p:cNvSpPr txBox="1"/>
          <p:nvPr/>
        </p:nvSpPr>
        <p:spPr>
          <a:xfrm>
            <a:off x="1187777" y="5282965"/>
            <a:ext cx="8119594" cy="1659876"/>
          </a:xfrm>
          <a:prstGeom prst="rect">
            <a:avLst/>
          </a:prstGeom>
          <a:ln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720000" algn="l">
              <a:lnSpc>
                <a:spcPct val="100000"/>
              </a:lnSpc>
            </a:pPr>
            <a:endParaRPr lang="en-US" altLang="zh-CN" sz="1600" dirty="0">
              <a:solidFill>
                <a:srgbClr val="1C1C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AF836D-C686-4A5F-88B2-2D1297A81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" y="1346901"/>
            <a:ext cx="7914568" cy="386525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0AB403A-07BC-4362-9E14-F90341B98221}"/>
              </a:ext>
            </a:extLst>
          </p:cNvPr>
          <p:cNvGrpSpPr/>
          <p:nvPr/>
        </p:nvGrpSpPr>
        <p:grpSpPr>
          <a:xfrm>
            <a:off x="1187776" y="5198124"/>
            <a:ext cx="7580305" cy="1391212"/>
            <a:chOff x="1187776" y="5198124"/>
            <a:chExt cx="7580305" cy="1391212"/>
          </a:xfrm>
        </p:grpSpPr>
        <p:sp>
          <p:nvSpPr>
            <p:cNvPr id="8" name="ïśḻïḍê">
              <a:extLst>
                <a:ext uri="{FF2B5EF4-FFF2-40B4-BE49-F238E27FC236}">
                  <a16:creationId xmlns:a16="http://schemas.microsoft.com/office/drawing/2014/main" id="{6A6CAF47-8471-4C95-9BD4-EBDD26AA3E95}"/>
                </a:ext>
              </a:extLst>
            </p:cNvPr>
            <p:cNvSpPr/>
            <p:nvPr/>
          </p:nvSpPr>
          <p:spPr>
            <a:xfrm>
              <a:off x="1187777" y="5198124"/>
              <a:ext cx="7580304" cy="1391212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 师 视 频：万波、张淑平、赵元哲、吴自力、霍秋燕；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-720000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章节知识点：程序设计概论、基本语法元素、程序控制结构、数组、函数和模块化编程、结构体、指针、文件</a:t>
              </a:r>
              <a:r>
                <a:rPr lang="zh-CN" altLang="en-US" dirty="0">
                  <a:solidFill>
                    <a:srgbClr val="1C1C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lang="en-US" altLang="zh-CN" dirty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dirty="0"/>
            </a:p>
          </p:txBody>
        </p:sp>
        <p:sp>
          <p:nvSpPr>
            <p:cNvPr id="9" name="işļidé">
              <a:extLst>
                <a:ext uri="{FF2B5EF4-FFF2-40B4-BE49-F238E27FC236}">
                  <a16:creationId xmlns:a16="http://schemas.microsoft.com/office/drawing/2014/main" id="{B1314EFC-0789-499C-9C00-A26ECB411B64}"/>
                </a:ext>
              </a:extLst>
            </p:cNvPr>
            <p:cNvSpPr/>
            <p:nvPr/>
          </p:nvSpPr>
          <p:spPr>
            <a:xfrm>
              <a:off x="1187776" y="5198125"/>
              <a:ext cx="7580305" cy="118382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984297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/>
          <p:nvPr/>
        </p:nvSpPr>
        <p:spPr>
          <a:xfrm>
            <a:off x="369852" y="1553368"/>
            <a:ext cx="8646160" cy="375063"/>
          </a:xfrm>
          <a:prstGeom prst="rect">
            <a:avLst/>
          </a:prstGeom>
          <a:ln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720000" algn="l">
              <a:lnSpc>
                <a:spcPct val="100000"/>
              </a:lnSpc>
            </a:pPr>
            <a:endParaRPr lang="en-US" altLang="zh-CN" sz="1600" dirty="0">
              <a:solidFill>
                <a:srgbClr val="1C1C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68"/>
          <p:cNvSpPr txBox="1">
            <a:spLocks noChangeArrowheads="1"/>
          </p:cNvSpPr>
          <p:nvPr/>
        </p:nvSpPr>
        <p:spPr bwMode="auto">
          <a:xfrm>
            <a:off x="4441372" y="150275"/>
            <a:ext cx="5188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智慧教育平台数据组成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248920" y="985635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455154" y="1007937"/>
            <a:ext cx="75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机器人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C55A66-EE72-4836-8E4A-965D33E954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r="-1" b="622"/>
          <a:stretch/>
        </p:blipFill>
        <p:spPr>
          <a:xfrm>
            <a:off x="430934" y="1408047"/>
            <a:ext cx="8020875" cy="3758592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A03EF30A-FF9D-4A7E-8752-E2C6B40B2CA4}"/>
              </a:ext>
            </a:extLst>
          </p:cNvPr>
          <p:cNvGrpSpPr/>
          <p:nvPr/>
        </p:nvGrpSpPr>
        <p:grpSpPr>
          <a:xfrm>
            <a:off x="1435707" y="5066150"/>
            <a:ext cx="7580305" cy="1391211"/>
            <a:chOff x="1187776" y="5198125"/>
            <a:chExt cx="7580305" cy="1391211"/>
          </a:xfrm>
        </p:grpSpPr>
        <p:sp>
          <p:nvSpPr>
            <p:cNvPr id="8" name="ïśḻïḍê">
              <a:extLst>
                <a:ext uri="{FF2B5EF4-FFF2-40B4-BE49-F238E27FC236}">
                  <a16:creationId xmlns:a16="http://schemas.microsoft.com/office/drawing/2014/main" id="{02D59620-A3A7-4B28-A790-A0E4C9B0644B}"/>
                </a:ext>
              </a:extLst>
            </p:cNvPr>
            <p:cNvSpPr/>
            <p:nvPr/>
          </p:nvSpPr>
          <p:spPr>
            <a:xfrm>
              <a:off x="1187777" y="5533534"/>
              <a:ext cx="7580304" cy="1055802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语言三百问和问题采集模块共同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构成西电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CS@C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机器人知识库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işļidé">
              <a:extLst>
                <a:ext uri="{FF2B5EF4-FFF2-40B4-BE49-F238E27FC236}">
                  <a16:creationId xmlns:a16="http://schemas.microsoft.com/office/drawing/2014/main" id="{BB6EA1F4-D447-4B18-B9B8-9F83AECA0EB1}"/>
                </a:ext>
              </a:extLst>
            </p:cNvPr>
            <p:cNvSpPr/>
            <p:nvPr/>
          </p:nvSpPr>
          <p:spPr>
            <a:xfrm>
              <a:off x="1187776" y="5198125"/>
              <a:ext cx="7580305" cy="118382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873228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CFFCD65-D4F3-4402-88C6-418D9E4C9E93}"/>
              </a:ext>
            </a:extLst>
          </p:cNvPr>
          <p:cNvSpPr>
            <a:spLocks noChangeAspect="1"/>
          </p:cNvSpPr>
          <p:nvPr/>
        </p:nvSpPr>
        <p:spPr bwMode="auto">
          <a:xfrm>
            <a:off x="1" y="778927"/>
            <a:ext cx="9144000" cy="6026253"/>
          </a:xfrm>
          <a:prstGeom prst="rect">
            <a:avLst/>
          </a:prstGeom>
          <a:blipFill dpi="0" rotWithShape="1">
            <a:blip r:embed="rId3">
              <a:alphaModFix amt="8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5600" tIns="25600" rIns="25600" bIns="25600" rtlCol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7518B01-6DE6-4904-8B82-416768F22122}"/>
              </a:ext>
            </a:extLst>
          </p:cNvPr>
          <p:cNvGrpSpPr/>
          <p:nvPr/>
        </p:nvGrpSpPr>
        <p:grpSpPr>
          <a:xfrm>
            <a:off x="1941260" y="2317654"/>
            <a:ext cx="1742205" cy="2517628"/>
            <a:chOff x="1941260" y="2317654"/>
            <a:chExt cx="1742205" cy="2517628"/>
          </a:xfrm>
        </p:grpSpPr>
        <p:sp>
          <p:nvSpPr>
            <p:cNvPr id="19" name="矩形 18"/>
            <p:cNvSpPr/>
            <p:nvPr/>
          </p:nvSpPr>
          <p:spPr>
            <a:xfrm>
              <a:off x="1941261" y="2317654"/>
              <a:ext cx="1742204" cy="2517628"/>
            </a:xfrm>
            <a:prstGeom prst="rect">
              <a:avLst/>
            </a:prstGeom>
            <a:solidFill>
              <a:srgbClr val="A50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98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2024082" y="4447047"/>
              <a:ext cx="157656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itle 13"/>
            <p:cNvSpPr txBox="1">
              <a:spLocks/>
            </p:cNvSpPr>
            <p:nvPr/>
          </p:nvSpPr>
          <p:spPr>
            <a:xfrm>
              <a:off x="1941262" y="3888936"/>
              <a:ext cx="1576562" cy="369332"/>
            </a:xfrm>
            <a:prstGeom prst="rect">
              <a:avLst/>
            </a:prstGeom>
            <a:solidFill>
              <a:srgbClr val="A50021"/>
            </a:solidFill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PART</a:t>
              </a:r>
            </a:p>
          </p:txBody>
        </p:sp>
        <p:sp>
          <p:nvSpPr>
            <p:cNvPr id="12" name="矩形 259"/>
            <p:cNvSpPr>
              <a:spLocks noChangeArrowheads="1"/>
            </p:cNvSpPr>
            <p:nvPr/>
          </p:nvSpPr>
          <p:spPr bwMode="auto">
            <a:xfrm>
              <a:off x="1941260" y="2317654"/>
              <a:ext cx="1648079" cy="1602426"/>
            </a:xfrm>
            <a:prstGeom prst="rect">
              <a:avLst/>
            </a:prstGeom>
            <a:solidFill>
              <a:srgbClr val="A50021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9813" cap="all" spc="213" dirty="0" smtClean="0">
                  <a:solidFill>
                    <a:schemeClr val="bg1"/>
                  </a:solidFill>
                  <a:latin typeface="Impact" panose="020B080603090205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00</a:t>
              </a:r>
              <a:endParaRPr lang="zh-CN" altLang="en-US" sz="9813" cap="all" spc="213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D34182DF-E1E0-4944-9B3F-37A48629E0B0}"/>
              </a:ext>
            </a:extLst>
          </p:cNvPr>
          <p:cNvSpPr txBox="1">
            <a:spLocks noChangeArrowheads="1"/>
          </p:cNvSpPr>
          <p:nvPr/>
        </p:nvSpPr>
        <p:spPr>
          <a:xfrm>
            <a:off x="2879959" y="52820"/>
            <a:ext cx="6318250" cy="432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AF2125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algn="ctr"/>
            <a:r>
              <a:rPr lang="zh-CN" altLang="en-US" sz="2800" dirty="0">
                <a:solidFill>
                  <a:prstClr val="white"/>
                </a:solidFill>
              </a:rPr>
              <a:t>西安市大数据与视觉智能重点实验室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12FDCA5-4C22-496E-877D-63B9AE977306}"/>
              </a:ext>
            </a:extLst>
          </p:cNvPr>
          <p:cNvGrpSpPr/>
          <p:nvPr/>
        </p:nvGrpSpPr>
        <p:grpSpPr>
          <a:xfrm>
            <a:off x="4100802" y="2317654"/>
            <a:ext cx="3120932" cy="2517628"/>
            <a:chOff x="4100802" y="2317654"/>
            <a:chExt cx="3120932" cy="251762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2CB4124-7DAA-459D-807B-2AA9EE918A8A}"/>
                </a:ext>
              </a:extLst>
            </p:cNvPr>
            <p:cNvSpPr/>
            <p:nvPr/>
          </p:nvSpPr>
          <p:spPr>
            <a:xfrm>
              <a:off x="4100802" y="2317654"/>
              <a:ext cx="3007810" cy="2517628"/>
            </a:xfrm>
            <a:prstGeom prst="rect">
              <a:avLst/>
            </a:prstGeom>
            <a:solidFill>
              <a:srgbClr val="A50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98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4A55ACC-64F9-4FA9-B203-4B9550BA55BD}"/>
                </a:ext>
              </a:extLst>
            </p:cNvPr>
            <p:cNvSpPr txBox="1"/>
            <p:nvPr/>
          </p:nvSpPr>
          <p:spPr>
            <a:xfrm>
              <a:off x="4100802" y="2908948"/>
              <a:ext cx="3120932" cy="61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3413" dirty="0" smtClean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智能教育发展</a:t>
              </a:r>
              <a:endParaRPr lang="en-US" altLang="zh-CN" sz="3413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0C4D7EE-4773-4C56-AC02-F6C3A29A4004}"/>
                </a:ext>
              </a:extLst>
            </p:cNvPr>
            <p:cNvSpPr txBox="1"/>
            <p:nvPr/>
          </p:nvSpPr>
          <p:spPr>
            <a:xfrm>
              <a:off x="4100802" y="4028858"/>
              <a:ext cx="3120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Intelligent 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education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6728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8"/>
          <p:cNvSpPr txBox="1">
            <a:spLocks noChangeArrowheads="1"/>
          </p:cNvSpPr>
          <p:nvPr/>
        </p:nvSpPr>
        <p:spPr bwMode="auto">
          <a:xfrm>
            <a:off x="4441372" y="150275"/>
            <a:ext cx="5188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智慧教育平台数据组成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242852" y="934904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449086" y="957206"/>
            <a:ext cx="75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在线测试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3D48D4-D878-49B5-A46F-3549A0DE4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7" y="2584578"/>
            <a:ext cx="8174182" cy="3528873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D10F00E-03C6-4613-8ED6-1F78BC4D9510}"/>
              </a:ext>
            </a:extLst>
          </p:cNvPr>
          <p:cNvGrpSpPr/>
          <p:nvPr/>
        </p:nvGrpSpPr>
        <p:grpSpPr>
          <a:xfrm>
            <a:off x="370840" y="1391141"/>
            <a:ext cx="8773160" cy="1325330"/>
            <a:chOff x="242852" y="1323602"/>
            <a:chExt cx="8773160" cy="1548423"/>
          </a:xfrm>
        </p:grpSpPr>
        <p:sp>
          <p:nvSpPr>
            <p:cNvPr id="25" name="内容占位符 2"/>
            <p:cNvSpPr txBox="1"/>
            <p:nvPr/>
          </p:nvSpPr>
          <p:spPr>
            <a:xfrm>
              <a:off x="369852" y="1512787"/>
              <a:ext cx="8646160" cy="1116827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48000" indent="-720000" algn="l">
                <a:lnSpc>
                  <a:spcPct val="100000"/>
                </a:lnSpc>
              </a:pPr>
              <a:endParaRPr lang="en-US" altLang="zh-CN" sz="1600" dirty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ïśḻïḍê">
              <a:extLst>
                <a:ext uri="{FF2B5EF4-FFF2-40B4-BE49-F238E27FC236}">
                  <a16:creationId xmlns:a16="http://schemas.microsoft.com/office/drawing/2014/main" id="{FDB23336-053A-45E7-830D-C4A6F8767AEF}"/>
                </a:ext>
              </a:extLst>
            </p:cNvPr>
            <p:cNvSpPr/>
            <p:nvPr/>
          </p:nvSpPr>
          <p:spPr>
            <a:xfrm>
              <a:off x="242852" y="1323602"/>
              <a:ext cx="8452062" cy="154842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648000" indent="-720000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在线测试根据视频章节和难易程度共分为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个测试，简单计算测试、选择语句测试、循环测试、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-720000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数组测试、字符串测试、函数测试、结构体测试。共有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130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道题，其中一半为闯关题目一半为平时练习题题目。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işļidé">
              <a:extLst>
                <a:ext uri="{FF2B5EF4-FFF2-40B4-BE49-F238E27FC236}">
                  <a16:creationId xmlns:a16="http://schemas.microsoft.com/office/drawing/2014/main" id="{CEC0BA59-A528-4D93-83B4-16233846CB56}"/>
                </a:ext>
              </a:extLst>
            </p:cNvPr>
            <p:cNvSpPr/>
            <p:nvPr/>
          </p:nvSpPr>
          <p:spPr>
            <a:xfrm>
              <a:off x="306352" y="1479289"/>
              <a:ext cx="8452062" cy="118382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91979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8"/>
          <p:cNvSpPr txBox="1">
            <a:spLocks noChangeArrowheads="1"/>
          </p:cNvSpPr>
          <p:nvPr/>
        </p:nvSpPr>
        <p:spPr bwMode="auto">
          <a:xfrm>
            <a:off x="4441372" y="150275"/>
            <a:ext cx="5188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智慧教育平台数据组成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242852" y="902028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449086" y="922991"/>
            <a:ext cx="75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我的学习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32A153-A956-4D5C-9AC7-9C39C8320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3" r="951" b="1864"/>
          <a:stretch/>
        </p:blipFill>
        <p:spPr>
          <a:xfrm>
            <a:off x="449086" y="2448795"/>
            <a:ext cx="8257583" cy="3631741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0828589A-7F15-4958-83CA-A98A04D2E1A7}"/>
              </a:ext>
            </a:extLst>
          </p:cNvPr>
          <p:cNvGrpSpPr/>
          <p:nvPr/>
        </p:nvGrpSpPr>
        <p:grpSpPr>
          <a:xfrm>
            <a:off x="150829" y="1359227"/>
            <a:ext cx="9479511" cy="998421"/>
            <a:chOff x="410810" y="1301847"/>
            <a:chExt cx="8646160" cy="1055802"/>
          </a:xfrm>
        </p:grpSpPr>
        <p:sp>
          <p:nvSpPr>
            <p:cNvPr id="28" name="内容占位符 2"/>
            <p:cNvSpPr txBox="1"/>
            <p:nvPr/>
          </p:nvSpPr>
          <p:spPr>
            <a:xfrm>
              <a:off x="410810" y="1552816"/>
              <a:ext cx="8646160" cy="375063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48000" indent="-720000" algn="l">
                <a:lnSpc>
                  <a:spcPct val="100000"/>
                </a:lnSpc>
              </a:pPr>
              <a:endParaRPr lang="en-US" altLang="zh-CN" sz="1600" dirty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ïśḻïḍê">
              <a:extLst>
                <a:ext uri="{FF2B5EF4-FFF2-40B4-BE49-F238E27FC236}">
                  <a16:creationId xmlns:a16="http://schemas.microsoft.com/office/drawing/2014/main" id="{8E23FE06-47B4-401D-A392-953DD2645452}"/>
                </a:ext>
              </a:extLst>
            </p:cNvPr>
            <p:cNvSpPr/>
            <p:nvPr/>
          </p:nvSpPr>
          <p:spPr>
            <a:xfrm>
              <a:off x="651219" y="1301847"/>
              <a:ext cx="7580304" cy="1055802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648000" indent="-720000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根据学生在课程学习、在线测试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与西电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CS@C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机器人学习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所产生数据进行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işļidé">
              <a:extLst>
                <a:ext uri="{FF2B5EF4-FFF2-40B4-BE49-F238E27FC236}">
                  <a16:creationId xmlns:a16="http://schemas.microsoft.com/office/drawing/2014/main" id="{67269909-8BF9-485C-8672-2BF4A95D9B92}"/>
                </a:ext>
              </a:extLst>
            </p:cNvPr>
            <p:cNvSpPr/>
            <p:nvPr/>
          </p:nvSpPr>
          <p:spPr>
            <a:xfrm>
              <a:off x="716589" y="1462102"/>
              <a:ext cx="7710822" cy="73529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256554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CFFCD65-D4F3-4402-88C6-418D9E4C9E93}"/>
              </a:ext>
            </a:extLst>
          </p:cNvPr>
          <p:cNvSpPr>
            <a:spLocks noChangeAspect="1"/>
          </p:cNvSpPr>
          <p:nvPr/>
        </p:nvSpPr>
        <p:spPr bwMode="auto">
          <a:xfrm>
            <a:off x="1" y="778927"/>
            <a:ext cx="9144000" cy="6026253"/>
          </a:xfrm>
          <a:prstGeom prst="rect">
            <a:avLst/>
          </a:prstGeom>
          <a:blipFill dpi="0" rotWithShape="1">
            <a:blip r:embed="rId3">
              <a:alphaModFix amt="8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5600" tIns="25600" rIns="25600" bIns="25600" rtlCol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85A4A44-446F-428A-B3DD-B993480BF2DD}"/>
              </a:ext>
            </a:extLst>
          </p:cNvPr>
          <p:cNvGrpSpPr/>
          <p:nvPr/>
        </p:nvGrpSpPr>
        <p:grpSpPr>
          <a:xfrm>
            <a:off x="1941261" y="2317654"/>
            <a:ext cx="1742204" cy="2517628"/>
            <a:chOff x="1941261" y="2317654"/>
            <a:chExt cx="1742204" cy="2517628"/>
          </a:xfrm>
        </p:grpSpPr>
        <p:sp>
          <p:nvSpPr>
            <p:cNvPr id="19" name="矩形 18"/>
            <p:cNvSpPr/>
            <p:nvPr/>
          </p:nvSpPr>
          <p:spPr>
            <a:xfrm>
              <a:off x="1941261" y="2317654"/>
              <a:ext cx="1742204" cy="2517628"/>
            </a:xfrm>
            <a:prstGeom prst="rect">
              <a:avLst/>
            </a:prstGeom>
            <a:solidFill>
              <a:srgbClr val="A50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98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2024082" y="4447047"/>
              <a:ext cx="157656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itle 13"/>
            <p:cNvSpPr txBox="1">
              <a:spLocks/>
            </p:cNvSpPr>
            <p:nvPr/>
          </p:nvSpPr>
          <p:spPr>
            <a:xfrm>
              <a:off x="1941262" y="3888936"/>
              <a:ext cx="1576562" cy="369332"/>
            </a:xfrm>
            <a:prstGeom prst="rect">
              <a:avLst/>
            </a:prstGeom>
            <a:solidFill>
              <a:srgbClr val="A50021"/>
            </a:solidFill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PART</a:t>
              </a:r>
            </a:p>
          </p:txBody>
        </p:sp>
        <p:sp>
          <p:nvSpPr>
            <p:cNvPr id="12" name="矩形 259"/>
            <p:cNvSpPr>
              <a:spLocks noChangeArrowheads="1"/>
            </p:cNvSpPr>
            <p:nvPr/>
          </p:nvSpPr>
          <p:spPr bwMode="auto">
            <a:xfrm>
              <a:off x="2035388" y="2317654"/>
              <a:ext cx="1648077" cy="1602426"/>
            </a:xfrm>
            <a:prstGeom prst="rect">
              <a:avLst/>
            </a:prstGeom>
            <a:solidFill>
              <a:srgbClr val="A50021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9813" cap="all" spc="213" dirty="0">
                  <a:solidFill>
                    <a:schemeClr val="bg1"/>
                  </a:solidFill>
                  <a:latin typeface="Impact" panose="020B080603090205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03</a:t>
              </a:r>
              <a:endParaRPr lang="zh-CN" altLang="en-US" sz="9813" cap="all" spc="213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D34182DF-E1E0-4944-9B3F-37A48629E0B0}"/>
              </a:ext>
            </a:extLst>
          </p:cNvPr>
          <p:cNvSpPr txBox="1">
            <a:spLocks noChangeArrowheads="1"/>
          </p:cNvSpPr>
          <p:nvPr/>
        </p:nvSpPr>
        <p:spPr>
          <a:xfrm>
            <a:off x="2879959" y="52820"/>
            <a:ext cx="6318250" cy="432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AF2125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algn="ctr"/>
            <a:r>
              <a:rPr lang="zh-CN" altLang="en-US" sz="2800" dirty="0">
                <a:solidFill>
                  <a:prstClr val="white"/>
                </a:solidFill>
              </a:rPr>
              <a:t>西安市大数据与视觉智能重点实验室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38B41D5-00CF-402E-8B86-869EC8E55370}"/>
              </a:ext>
            </a:extLst>
          </p:cNvPr>
          <p:cNvGrpSpPr/>
          <p:nvPr/>
        </p:nvGrpSpPr>
        <p:grpSpPr>
          <a:xfrm>
            <a:off x="4100802" y="2317654"/>
            <a:ext cx="3205632" cy="2517628"/>
            <a:chOff x="4100802" y="2317654"/>
            <a:chExt cx="3205632" cy="251762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2CB4124-7DAA-459D-807B-2AA9EE918A8A}"/>
                </a:ext>
              </a:extLst>
            </p:cNvPr>
            <p:cNvSpPr/>
            <p:nvPr/>
          </p:nvSpPr>
          <p:spPr>
            <a:xfrm>
              <a:off x="4100802" y="2317654"/>
              <a:ext cx="3007810" cy="2517628"/>
            </a:xfrm>
            <a:prstGeom prst="rect">
              <a:avLst/>
            </a:prstGeom>
            <a:solidFill>
              <a:srgbClr val="A50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98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4A55ACC-64F9-4FA9-B203-4B9550BA55BD}"/>
                </a:ext>
              </a:extLst>
            </p:cNvPr>
            <p:cNvSpPr txBox="1"/>
            <p:nvPr/>
          </p:nvSpPr>
          <p:spPr>
            <a:xfrm>
              <a:off x="4185502" y="2553454"/>
              <a:ext cx="312093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智慧教育平台</a:t>
              </a:r>
              <a:endPara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/>
              <a:r>
                <a:rPr lang="zh-CN" altLang="en-US" sz="32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试用情况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0C4D7EE-4773-4C56-AC02-F6C3A29A4004}"/>
                </a:ext>
              </a:extLst>
            </p:cNvPr>
            <p:cNvSpPr txBox="1"/>
            <p:nvPr/>
          </p:nvSpPr>
          <p:spPr>
            <a:xfrm>
              <a:off x="4185502" y="3935102"/>
              <a:ext cx="31209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Use of Intelligent education platform in summer vacation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66533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8"/>
          <p:cNvSpPr txBox="1">
            <a:spLocks noChangeArrowheads="1"/>
          </p:cNvSpPr>
          <p:nvPr/>
        </p:nvSpPr>
        <p:spPr bwMode="auto">
          <a:xfrm>
            <a:off x="3442997" y="131613"/>
            <a:ext cx="5188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）智慧教育平台暑期测试人员组成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248920" y="903731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502920" y="960821"/>
            <a:ext cx="75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学生名单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887001"/>
              </p:ext>
            </p:extLst>
          </p:nvPr>
        </p:nvGraphicFramePr>
        <p:xfrm>
          <a:off x="896887" y="1446235"/>
          <a:ext cx="7482002" cy="4955397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417642">
                  <a:extLst>
                    <a:ext uri="{9D8B030D-6E8A-4147-A177-3AD203B41FA5}">
                      <a16:colId xmlns:a16="http://schemas.microsoft.com/office/drawing/2014/main" val="100553570"/>
                    </a:ext>
                  </a:extLst>
                </a:gridCol>
                <a:gridCol w="1417642">
                  <a:extLst>
                    <a:ext uri="{9D8B030D-6E8A-4147-A177-3AD203B41FA5}">
                      <a16:colId xmlns:a16="http://schemas.microsoft.com/office/drawing/2014/main" val="3771896197"/>
                    </a:ext>
                  </a:extLst>
                </a:gridCol>
                <a:gridCol w="1942695">
                  <a:extLst>
                    <a:ext uri="{9D8B030D-6E8A-4147-A177-3AD203B41FA5}">
                      <a16:colId xmlns:a16="http://schemas.microsoft.com/office/drawing/2014/main" val="1301923827"/>
                    </a:ext>
                  </a:extLst>
                </a:gridCol>
                <a:gridCol w="2704023">
                  <a:extLst>
                    <a:ext uri="{9D8B030D-6E8A-4147-A177-3AD203B41FA5}">
                      <a16:colId xmlns:a16="http://schemas.microsoft.com/office/drawing/2014/main" val="581928251"/>
                    </a:ext>
                  </a:extLst>
                </a:gridCol>
              </a:tblGrid>
              <a:tr h="2053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姓名</a:t>
                      </a:r>
                      <a:endParaRPr lang="zh-CN" altLang="en-US" sz="1100" b="0" i="0" u="none" strike="noStrike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性别</a:t>
                      </a:r>
                      <a:endParaRPr lang="zh-CN" altLang="en-US" sz="1100" b="0" i="0" u="none" strike="noStrike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出生年月日</a:t>
                      </a:r>
                      <a:endParaRPr lang="zh-CN" altLang="en-US" sz="1100" b="0" i="0" u="none" strike="noStrike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专业</a:t>
                      </a:r>
                      <a:endParaRPr lang="zh-CN" altLang="en-US" sz="1100" b="0" i="0" u="none" strike="noStrike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2792196629"/>
                  </a:ext>
                </a:extLst>
              </a:tr>
              <a:tr h="2326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黎傲东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2001.10.23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数据科学与大数据技术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2658799565"/>
                  </a:ext>
                </a:extLst>
              </a:tr>
              <a:tr h="2053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许森延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男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2001.9.30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软件工程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227056272"/>
                  </a:ext>
                </a:extLst>
              </a:tr>
              <a:tr h="2053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樊天源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2001.7.2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计算机大类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4110712529"/>
                  </a:ext>
                </a:extLst>
              </a:tr>
              <a:tr h="2053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赵鑫淼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女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2001.5.26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计算机科学与技术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4188538795"/>
                  </a:ext>
                </a:extLst>
              </a:tr>
              <a:tr h="2053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靳松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2000.9.29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软件工程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2474911624"/>
                  </a:ext>
                </a:extLst>
              </a:tr>
              <a:tr h="2053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张力云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</a:rPr>
                        <a:t>2001.5.5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电子信息工程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1953136736"/>
                  </a:ext>
                </a:extLst>
              </a:tr>
              <a:tr h="2053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唐博文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2002.4.14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管理科学与工程类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2544401568"/>
                  </a:ext>
                </a:extLst>
              </a:tr>
              <a:tr h="2053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周璐莹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女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2001.6.14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人工智能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586855285"/>
                  </a:ext>
                </a:extLst>
              </a:tr>
              <a:tr h="2053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凌少鹏</a:t>
                      </a:r>
                      <a:endParaRPr lang="zh-CN" altLang="en-US" sz="1100" b="0" i="0" u="none" strike="noStrike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男</a:t>
                      </a:r>
                      <a:endParaRPr lang="zh-CN" altLang="en-US" sz="1100" b="0" i="0" u="none" strike="noStrike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2001.5.13</a:t>
                      </a:r>
                      <a:endParaRPr lang="en-US" altLang="zh-CN" sz="1100" b="0" i="0" u="none" strike="noStrike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人工智能</a:t>
                      </a:r>
                      <a:endParaRPr lang="zh-CN" altLang="en-US" sz="1100" b="0" i="0" u="none" strike="noStrike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3609871451"/>
                  </a:ext>
                </a:extLst>
              </a:tr>
              <a:tr h="2053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史航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2002.3.5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软件工程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3713591660"/>
                  </a:ext>
                </a:extLst>
              </a:tr>
              <a:tr h="2053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严海彰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2001.1.30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软件工程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2169001031"/>
                  </a:ext>
                </a:extLst>
              </a:tr>
              <a:tr h="2053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闫浩霖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2001.1.4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人工智能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1787531576"/>
                  </a:ext>
                </a:extLst>
              </a:tr>
              <a:tr h="2053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郑亦韬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2002.8.26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软件工程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742521436"/>
                  </a:ext>
                </a:extLst>
              </a:tr>
              <a:tr h="2053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刘依诺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2001.8.2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智能科学与技术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628043941"/>
                  </a:ext>
                </a:extLst>
              </a:tr>
              <a:tr h="2053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李昱坤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2001.8.16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人工智能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3121302677"/>
                  </a:ext>
                </a:extLst>
              </a:tr>
              <a:tr h="2053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王昊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2001.4.5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电子信息工程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1379886486"/>
                  </a:ext>
                </a:extLst>
              </a:tr>
              <a:tr h="2053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李文涛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2001.7.14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软件工程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163413116"/>
                  </a:ext>
                </a:extLst>
              </a:tr>
              <a:tr h="2053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崔又天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2000.11.1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计算机科学与技术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2343735837"/>
                  </a:ext>
                </a:extLst>
              </a:tr>
              <a:tr h="2053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马媛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女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2000.12.28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通信工程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2994772207"/>
                  </a:ext>
                </a:extLst>
              </a:tr>
              <a:tr h="2053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张煦洋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2001.6.13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计算机科学与技术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1405697750"/>
                  </a:ext>
                </a:extLst>
              </a:tr>
              <a:tr h="2053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兰文博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2000.6.27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计算机科学与技术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2702003698"/>
                  </a:ext>
                </a:extLst>
              </a:tr>
              <a:tr h="2053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邓嘉鹏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2001.8.12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通信工程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3562075809"/>
                  </a:ext>
                </a:extLst>
              </a:tr>
              <a:tr h="2053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蔡子睿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2001.4.30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软件工程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3018589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07882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9" y="1706109"/>
            <a:ext cx="6966408" cy="3751802"/>
          </a:xfrm>
          <a:prstGeom prst="rect">
            <a:avLst/>
          </a:prstGeom>
        </p:spPr>
      </p:pic>
      <p:sp>
        <p:nvSpPr>
          <p:cNvPr id="10" name="文本框 68"/>
          <p:cNvSpPr txBox="1">
            <a:spLocks noChangeArrowheads="1"/>
          </p:cNvSpPr>
          <p:nvPr/>
        </p:nvSpPr>
        <p:spPr bwMode="auto">
          <a:xfrm>
            <a:off x="3377683" y="159606"/>
            <a:ext cx="5188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）智慧教育平台暑期测试总体分析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248920" y="802131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502920" y="859221"/>
            <a:ext cx="75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总体分析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5FCE94F-7B64-4550-A90F-EC9B22A3D4B5}"/>
              </a:ext>
            </a:extLst>
          </p:cNvPr>
          <p:cNvSpPr txBox="1"/>
          <p:nvPr/>
        </p:nvSpPr>
        <p:spPr>
          <a:xfrm>
            <a:off x="1460002" y="5342619"/>
            <a:ext cx="5713795" cy="3420798"/>
          </a:xfrm>
          <a:prstGeom prst="rect">
            <a:avLst/>
          </a:prstGeom>
          <a:ln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720000" algn="l">
              <a:lnSpc>
                <a:spcPct val="150000"/>
              </a:lnSpc>
            </a:pPr>
            <a:endParaRPr lang="en-US" altLang="zh-CN" sz="1400" dirty="0">
              <a:solidFill>
                <a:srgbClr val="1C1C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5B2B0AF-9757-4FE0-BF51-E231BE6451CA}"/>
              </a:ext>
            </a:extLst>
          </p:cNvPr>
          <p:cNvGrpSpPr/>
          <p:nvPr/>
        </p:nvGrpSpPr>
        <p:grpSpPr>
          <a:xfrm>
            <a:off x="6812020" y="1588284"/>
            <a:ext cx="2331980" cy="3621255"/>
            <a:chOff x="6812020" y="1589813"/>
            <a:chExt cx="2331980" cy="3621255"/>
          </a:xfrm>
        </p:grpSpPr>
        <p:sp>
          <p:nvSpPr>
            <p:cNvPr id="9" name="ïṡļiḑe">
              <a:extLst>
                <a:ext uri="{FF2B5EF4-FFF2-40B4-BE49-F238E27FC236}">
                  <a16:creationId xmlns:a16="http://schemas.microsoft.com/office/drawing/2014/main" id="{8848A328-5005-4294-9BF0-F86EDF5F5AA2}"/>
                </a:ext>
              </a:extLst>
            </p:cNvPr>
            <p:cNvSpPr/>
            <p:nvPr/>
          </p:nvSpPr>
          <p:spPr>
            <a:xfrm>
              <a:off x="6853286" y="1878277"/>
              <a:ext cx="2290714" cy="3332791"/>
            </a:xfrm>
            <a:prstGeom prst="roundRect">
              <a:avLst>
                <a:gd name="adj" fmla="val 7060"/>
              </a:avLst>
            </a:prstGeom>
            <a:solidFill>
              <a:schemeClr val="bg1"/>
            </a:solidFill>
            <a:ln>
              <a:noFill/>
            </a:ln>
            <a:effectLst>
              <a:outerShdw blurRad="698500" dist="241300" dir="5400000" sx="84000" sy="84000" algn="t" rotWithShape="0">
                <a:schemeClr val="tx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简单计算：</a:t>
              </a:r>
              <a:r>
                <a:rPr lang="en-US" altLang="zh-CN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38.43%</a:t>
              </a: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选择语句：</a:t>
              </a:r>
              <a:r>
                <a:rPr lang="en-US" altLang="zh-CN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28.7%</a:t>
              </a:r>
              <a:endPara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循环：</a:t>
              </a:r>
              <a:r>
                <a:rPr lang="en-US" altLang="zh-CN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10.65%</a:t>
              </a:r>
              <a:endPara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结构体：</a:t>
              </a:r>
              <a:r>
                <a:rPr lang="en-US" altLang="zh-CN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6.94%</a:t>
              </a:r>
              <a:endPara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函数：</a:t>
              </a:r>
              <a:r>
                <a:rPr lang="en-US" altLang="zh-CN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6.48%</a:t>
              </a:r>
              <a:endPara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字符串：</a:t>
              </a:r>
              <a:r>
                <a:rPr lang="en-US" altLang="zh-CN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6.02%</a:t>
              </a:r>
              <a:endPara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数组：</a:t>
              </a:r>
              <a:r>
                <a:rPr lang="en-US" altLang="zh-CN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2.78%</a:t>
              </a:r>
            </a:p>
          </p:txBody>
        </p:sp>
        <p:sp>
          <p:nvSpPr>
            <p:cNvPr id="11" name="isḷïḋê">
              <a:extLst>
                <a:ext uri="{FF2B5EF4-FFF2-40B4-BE49-F238E27FC236}">
                  <a16:creationId xmlns:a16="http://schemas.microsoft.com/office/drawing/2014/main" id="{A56DB586-D5D5-4BDC-B564-997839AFB3F9}"/>
                </a:ext>
              </a:extLst>
            </p:cNvPr>
            <p:cNvSpPr txBox="1"/>
            <p:nvPr/>
          </p:nvSpPr>
          <p:spPr bwMode="auto">
            <a:xfrm>
              <a:off x="6812020" y="1589813"/>
              <a:ext cx="1956060" cy="119982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/>
                <a:t>各类别错题占比分别为：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603BE5C8-3073-4E19-8F5D-63B8747C434F}"/>
              </a:ext>
            </a:extLst>
          </p:cNvPr>
          <p:cNvSpPr/>
          <p:nvPr/>
        </p:nvSpPr>
        <p:spPr>
          <a:xfrm>
            <a:off x="-9407148" y="2967335"/>
            <a:ext cx="2795829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CN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502920" y="1242444"/>
            <a:ext cx="8297876" cy="719584"/>
          </a:xfrm>
          <a:prstGeom prst="rect">
            <a:avLst/>
          </a:prstGeom>
          <a:ln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720000" algn="l">
              <a:lnSpc>
                <a:spcPct val="100000"/>
              </a:lnSpc>
            </a:pPr>
            <a:r>
              <a:rPr lang="en-US" altLang="zh-CN" b="1" dirty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b="1" dirty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b="1" dirty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b="1" dirty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日至</a:t>
            </a:r>
            <a:r>
              <a:rPr lang="en-US" altLang="zh-CN" b="1" dirty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b="1" dirty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b="1" dirty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b="1" dirty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b="1" dirty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b="1" dirty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名测试学生共提交</a:t>
            </a:r>
            <a:r>
              <a:rPr lang="en-US" altLang="zh-CN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498</a:t>
            </a:r>
            <a:r>
              <a:rPr lang="zh-CN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zh-CN" altLang="en-US" b="1" dirty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题目</a:t>
            </a:r>
            <a:endParaRPr lang="en-US" altLang="zh-CN" b="1" dirty="0">
              <a:ln w="9525">
                <a:solidFill>
                  <a:schemeClr val="bg1"/>
                </a:solidFill>
                <a:prstDash val="solid"/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48000" indent="-720000" algn="l">
              <a:lnSpc>
                <a:spcPct val="100000"/>
              </a:lnSpc>
            </a:pPr>
            <a:r>
              <a:rPr lang="zh-CN" altLang="en-US" b="1" dirty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平均</a:t>
            </a:r>
            <a:r>
              <a:rPr lang="en-US" altLang="zh-CN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b="1" dirty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，总体正确率为</a:t>
            </a:r>
            <a:r>
              <a:rPr lang="en-US" altLang="zh-CN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57.98%</a:t>
            </a:r>
          </a:p>
          <a:p>
            <a:pPr indent="-720000" algn="l">
              <a:lnSpc>
                <a:spcPct val="100000"/>
              </a:lnSpc>
            </a:pPr>
            <a:endParaRPr lang="en-US" altLang="zh-CN" sz="1600" dirty="0">
              <a:solidFill>
                <a:srgbClr val="1C1C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D001900-7C77-42F1-B215-0F813399B4D1}"/>
              </a:ext>
            </a:extLst>
          </p:cNvPr>
          <p:cNvGrpSpPr/>
          <p:nvPr/>
        </p:nvGrpSpPr>
        <p:grpSpPr>
          <a:xfrm>
            <a:off x="687881" y="5255764"/>
            <a:ext cx="9331609" cy="1325330"/>
            <a:chOff x="687881" y="5255764"/>
            <a:chExt cx="9331609" cy="1325330"/>
          </a:xfrm>
        </p:grpSpPr>
        <p:sp>
          <p:nvSpPr>
            <p:cNvPr id="16" name="内容占位符 2">
              <a:extLst>
                <a:ext uri="{FF2B5EF4-FFF2-40B4-BE49-F238E27FC236}">
                  <a16:creationId xmlns:a16="http://schemas.microsoft.com/office/drawing/2014/main" id="{419EC251-0F83-4CD9-ADE0-976768265F21}"/>
                </a:ext>
              </a:extLst>
            </p:cNvPr>
            <p:cNvSpPr txBox="1"/>
            <p:nvPr/>
          </p:nvSpPr>
          <p:spPr>
            <a:xfrm>
              <a:off x="1373330" y="5526675"/>
              <a:ext cx="8646160" cy="955917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48000" indent="-720000" algn="l">
                <a:lnSpc>
                  <a:spcPct val="100000"/>
                </a:lnSpc>
              </a:pPr>
              <a:endParaRPr lang="en-US" altLang="zh-CN" sz="1600" dirty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ïśḻïḍê">
              <a:extLst>
                <a:ext uri="{FF2B5EF4-FFF2-40B4-BE49-F238E27FC236}">
                  <a16:creationId xmlns:a16="http://schemas.microsoft.com/office/drawing/2014/main" id="{92588D97-1B10-4380-AE63-6B7095ACC195}"/>
                </a:ext>
              </a:extLst>
            </p:cNvPr>
            <p:cNvSpPr/>
            <p:nvPr/>
          </p:nvSpPr>
          <p:spPr>
            <a:xfrm>
              <a:off x="1289918" y="5255764"/>
              <a:ext cx="7798373" cy="132533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648000" indent="-720000"/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648000" indent="-720000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从测评结果来看，</a:t>
              </a:r>
              <a:r>
                <a:rPr lang="zh-CN" altLang="en-US" sz="16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简单计算、选择语句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zh-CN" altLang="en-US" sz="16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三种类别的错题数和占</a:t>
              </a:r>
              <a:r>
                <a:rPr lang="zh-CN" altLang="en-US" sz="16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总数的近八成</a:t>
              </a:r>
              <a:endParaRPr lang="en-US" altLang="zh-CN" sz="16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648000" indent="-720000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。对于刚接触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语言的学生，这三种类别的题目难度相对较小，一般作为入门的选择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648000" indent="-720000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，因此错题占比也相对较高。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-720000">
                <a:lnSpc>
                  <a:spcPct val="150000"/>
                </a:lnSpc>
              </a:pP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işļidé">
              <a:extLst>
                <a:ext uri="{FF2B5EF4-FFF2-40B4-BE49-F238E27FC236}">
                  <a16:creationId xmlns:a16="http://schemas.microsoft.com/office/drawing/2014/main" id="{3A10086A-EB42-4017-BF90-21F42B351100}"/>
                </a:ext>
              </a:extLst>
            </p:cNvPr>
            <p:cNvSpPr/>
            <p:nvPr/>
          </p:nvSpPr>
          <p:spPr>
            <a:xfrm>
              <a:off x="687881" y="5388769"/>
              <a:ext cx="8456119" cy="1013260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958514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8"/>
          <p:cNvSpPr txBox="1">
            <a:spLocks noChangeArrowheads="1"/>
          </p:cNvSpPr>
          <p:nvPr/>
        </p:nvSpPr>
        <p:spPr bwMode="auto">
          <a:xfrm>
            <a:off x="3545633" y="149684"/>
            <a:ext cx="5188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）智慧教育平台暑期测试总体分析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248920" y="903731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502920" y="960821"/>
            <a:ext cx="75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总体分析</a:t>
            </a:r>
          </a:p>
        </p:txBody>
      </p:sp>
      <p:sp>
        <p:nvSpPr>
          <p:cNvPr id="8" name="内容占位符 2"/>
          <p:cNvSpPr txBox="1"/>
          <p:nvPr/>
        </p:nvSpPr>
        <p:spPr>
          <a:xfrm>
            <a:off x="1910311" y="6371315"/>
            <a:ext cx="1119215" cy="320617"/>
          </a:xfrm>
          <a:prstGeom prst="rect">
            <a:avLst/>
          </a:prstGeom>
          <a:ln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720000" algn="l">
              <a:lnSpc>
                <a:spcPct val="100000"/>
              </a:lnSpc>
            </a:pPr>
            <a:r>
              <a:rPr lang="en-US" altLang="zh-CN" sz="1200" dirty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200" dirty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200" dirty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1200" dirty="0">
              <a:solidFill>
                <a:srgbClr val="1C1C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48000" indent="-720000" algn="l">
              <a:lnSpc>
                <a:spcPct val="100000"/>
              </a:lnSpc>
            </a:pPr>
            <a:endParaRPr lang="en-US" altLang="zh-CN" sz="1600" dirty="0">
              <a:solidFill>
                <a:srgbClr val="1C1C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/>
          <p:cNvSpPr txBox="1"/>
          <p:nvPr/>
        </p:nvSpPr>
        <p:spPr>
          <a:xfrm>
            <a:off x="6126712" y="6371315"/>
            <a:ext cx="1119215" cy="320617"/>
          </a:xfrm>
          <a:prstGeom prst="rect">
            <a:avLst/>
          </a:prstGeom>
          <a:ln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8000" indent="-720000" algn="l">
              <a:lnSpc>
                <a:spcPct val="100000"/>
              </a:lnSpc>
            </a:pPr>
            <a:r>
              <a:rPr lang="en-US" altLang="zh-CN" sz="1200" dirty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200" dirty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200" dirty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1200" dirty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1200" dirty="0">
              <a:solidFill>
                <a:srgbClr val="1C1C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48000" indent="-720000" algn="l">
              <a:lnSpc>
                <a:spcPct val="100000"/>
              </a:lnSpc>
            </a:pPr>
            <a:endParaRPr lang="en-US" altLang="zh-CN" sz="1600" dirty="0">
              <a:solidFill>
                <a:srgbClr val="1C1C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E2CD74-A4FD-4CF8-B95E-94D51DC47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65" y="3724542"/>
            <a:ext cx="2904264" cy="27241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A49941B-160D-4C37-8978-47ED509DC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31" y="3659890"/>
            <a:ext cx="2672329" cy="2766989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6A4007B-43DD-4D11-8A05-C6FD704B7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416227"/>
              </p:ext>
            </p:extLst>
          </p:nvPr>
        </p:nvGraphicFramePr>
        <p:xfrm>
          <a:off x="5546441" y="1457254"/>
          <a:ext cx="3188160" cy="182908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797040">
                  <a:extLst>
                    <a:ext uri="{9D8B030D-6E8A-4147-A177-3AD203B41FA5}">
                      <a16:colId xmlns:a16="http://schemas.microsoft.com/office/drawing/2014/main" val="3124079608"/>
                    </a:ext>
                  </a:extLst>
                </a:gridCol>
                <a:gridCol w="797040">
                  <a:extLst>
                    <a:ext uri="{9D8B030D-6E8A-4147-A177-3AD203B41FA5}">
                      <a16:colId xmlns:a16="http://schemas.microsoft.com/office/drawing/2014/main" val="1114235493"/>
                    </a:ext>
                  </a:extLst>
                </a:gridCol>
                <a:gridCol w="797040">
                  <a:extLst>
                    <a:ext uri="{9D8B030D-6E8A-4147-A177-3AD203B41FA5}">
                      <a16:colId xmlns:a16="http://schemas.microsoft.com/office/drawing/2014/main" val="4135403461"/>
                    </a:ext>
                  </a:extLst>
                </a:gridCol>
                <a:gridCol w="797040">
                  <a:extLst>
                    <a:ext uri="{9D8B030D-6E8A-4147-A177-3AD203B41FA5}">
                      <a16:colId xmlns:a16="http://schemas.microsoft.com/office/drawing/2014/main" val="4238616675"/>
                    </a:ext>
                  </a:extLst>
                </a:gridCol>
              </a:tblGrid>
              <a:tr h="209352"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8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r>
                        <a:rPr lang="zh-CN" altLang="en-US" sz="1100" u="none" strike="noStrike">
                          <a:effectLst/>
                        </a:rPr>
                        <a:t>日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8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r>
                        <a:rPr lang="en-US" altLang="zh-CN" sz="1100" u="none" strike="noStrike">
                          <a:effectLst/>
                        </a:rPr>
                        <a:t>22</a:t>
                      </a:r>
                      <a:r>
                        <a:rPr lang="zh-CN" altLang="en-US" sz="1100" u="none" strike="noStrike">
                          <a:effectLst/>
                        </a:rPr>
                        <a:t>日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1179458"/>
                  </a:ext>
                </a:extLst>
              </a:tr>
              <a:tr h="23139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函数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23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65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↑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2505419"/>
                  </a:ext>
                </a:extLst>
              </a:tr>
              <a:tr h="23139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简单计算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40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>
                          <a:effectLst/>
                        </a:rPr>
                        <a:t>↑</a:t>
                      </a:r>
                      <a:endParaRPr lang="zh-CN" altLang="en-US" sz="120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4171661"/>
                  </a:ext>
                </a:extLst>
              </a:tr>
              <a:tr h="23139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结构体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40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>
                          <a:effectLst/>
                        </a:rPr>
                        <a:t>↑</a:t>
                      </a:r>
                      <a:endParaRPr lang="zh-CN" altLang="en-US" sz="120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6454852"/>
                  </a:ext>
                </a:extLst>
              </a:tr>
              <a:tr h="23139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数组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36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82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>
                          <a:effectLst/>
                        </a:rPr>
                        <a:t>↑</a:t>
                      </a:r>
                      <a:endParaRPr lang="zh-CN" altLang="en-US" sz="120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2427716"/>
                  </a:ext>
                </a:extLst>
              </a:tr>
              <a:tr h="23139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选择语句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1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3565575"/>
                  </a:ext>
                </a:extLst>
              </a:tr>
              <a:tr h="23139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循环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65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>
                          <a:effectLst/>
                        </a:rPr>
                        <a:t>↑</a:t>
                      </a:r>
                      <a:endParaRPr lang="zh-CN" altLang="en-US" sz="120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6414185"/>
                  </a:ext>
                </a:extLst>
              </a:tr>
              <a:tr h="23139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字符串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47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>
                          <a:effectLst/>
                        </a:rPr>
                        <a:t>↑</a:t>
                      </a:r>
                      <a:endParaRPr lang="zh-CN" altLang="en-US" sz="1200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8051513"/>
                  </a:ext>
                </a:extLst>
              </a:tr>
            </a:tbl>
          </a:graphicData>
        </a:graphic>
      </p:graphicFrame>
      <p:grpSp>
        <p:nvGrpSpPr>
          <p:cNvPr id="12" name="组合 11">
            <a:extLst>
              <a:ext uri="{FF2B5EF4-FFF2-40B4-BE49-F238E27FC236}">
                <a16:creationId xmlns:a16="http://schemas.microsoft.com/office/drawing/2014/main" id="{DDFCFE70-1B68-46BD-A6EA-13D78CDE29B3}"/>
              </a:ext>
            </a:extLst>
          </p:cNvPr>
          <p:cNvGrpSpPr/>
          <p:nvPr/>
        </p:nvGrpSpPr>
        <p:grpSpPr>
          <a:xfrm>
            <a:off x="-261315" y="1473950"/>
            <a:ext cx="6305605" cy="1829083"/>
            <a:chOff x="687881" y="5255764"/>
            <a:chExt cx="9331609" cy="1325330"/>
          </a:xfrm>
        </p:grpSpPr>
        <p:sp>
          <p:nvSpPr>
            <p:cNvPr id="15" name="内容占位符 2">
              <a:extLst>
                <a:ext uri="{FF2B5EF4-FFF2-40B4-BE49-F238E27FC236}">
                  <a16:creationId xmlns:a16="http://schemas.microsoft.com/office/drawing/2014/main" id="{046CAC54-8D69-4DD3-B9E6-06AE0DAF051F}"/>
                </a:ext>
              </a:extLst>
            </p:cNvPr>
            <p:cNvSpPr txBox="1"/>
            <p:nvPr/>
          </p:nvSpPr>
          <p:spPr>
            <a:xfrm>
              <a:off x="1373330" y="5526675"/>
              <a:ext cx="8646160" cy="955917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48000" indent="-720000" algn="l">
                <a:lnSpc>
                  <a:spcPct val="100000"/>
                </a:lnSpc>
              </a:pPr>
              <a:endParaRPr lang="en-US" altLang="zh-CN" sz="1600" dirty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ïśḻïḍê">
              <a:extLst>
                <a:ext uri="{FF2B5EF4-FFF2-40B4-BE49-F238E27FC236}">
                  <a16:creationId xmlns:a16="http://schemas.microsoft.com/office/drawing/2014/main" id="{CC41A12F-099D-4824-856D-D41AF385CE38}"/>
                </a:ext>
              </a:extLst>
            </p:cNvPr>
            <p:cNvSpPr/>
            <p:nvPr/>
          </p:nvSpPr>
          <p:spPr>
            <a:xfrm>
              <a:off x="1289918" y="5255764"/>
              <a:ext cx="7798373" cy="132533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720000"/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-720000"/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indent="-720000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如右表所示，</a:t>
              </a:r>
              <a:r>
                <a:rPr lang="en-US" altLang="zh-CN" sz="16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6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16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sz="16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各章节评估分数较</a:t>
              </a:r>
              <a:r>
                <a:rPr lang="en-US" altLang="zh-CN" sz="16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6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16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6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均有提升（评估分数由难度系数与正确率加权而得），特别是对于</a:t>
              </a:r>
              <a:r>
                <a:rPr lang="zh-CN" altLang="en-US" sz="16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简单计算</a:t>
              </a:r>
              <a:r>
                <a:rPr lang="zh-CN" altLang="en-US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16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循环、数组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三类</a:t>
              </a:r>
              <a:r>
                <a:rPr lang="zh-CN" altLang="en-US" sz="16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难度较小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的题目提升较为</a:t>
              </a:r>
              <a:r>
                <a:rPr lang="zh-CN" altLang="en-US" sz="16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明显。</a:t>
              </a:r>
              <a:endParaRPr lang="en-US" altLang="zh-CN" sz="16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indent="-720000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测试学生通过课程学习与在线测试，激发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语言学习兴趣的同时，各方面能力得到</a:t>
              </a:r>
              <a:r>
                <a:rPr lang="zh-CN" altLang="en-US" sz="16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稳步提升。</a:t>
              </a:r>
              <a:endParaRPr lang="en-US" altLang="zh-CN" sz="16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-720000"/>
              <a:endPara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-720000">
                <a:lnSpc>
                  <a:spcPct val="150000"/>
                </a:lnSpc>
              </a:pP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işļidé">
              <a:extLst>
                <a:ext uri="{FF2B5EF4-FFF2-40B4-BE49-F238E27FC236}">
                  <a16:creationId xmlns:a16="http://schemas.microsoft.com/office/drawing/2014/main" id="{2F6859AD-666D-4931-A922-A007E37F2797}"/>
                </a:ext>
              </a:extLst>
            </p:cNvPr>
            <p:cNvSpPr/>
            <p:nvPr/>
          </p:nvSpPr>
          <p:spPr>
            <a:xfrm>
              <a:off x="687881" y="5388769"/>
              <a:ext cx="8456119" cy="1013260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4F23D59-417F-4B38-A130-022DCE82B61B}"/>
              </a:ext>
            </a:extLst>
          </p:cNvPr>
          <p:cNvCxnSpPr>
            <a:cxnSpLocks/>
          </p:cNvCxnSpPr>
          <p:nvPr/>
        </p:nvCxnSpPr>
        <p:spPr>
          <a:xfrm>
            <a:off x="4572000" y="3588112"/>
            <a:ext cx="0" cy="3010652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5637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8"/>
          <p:cNvSpPr txBox="1">
            <a:spLocks noChangeArrowheads="1"/>
          </p:cNvSpPr>
          <p:nvPr/>
        </p:nvSpPr>
        <p:spPr bwMode="auto">
          <a:xfrm>
            <a:off x="3377683" y="159606"/>
            <a:ext cx="5188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）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智慧教育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平台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2019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级试用情况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248920" y="891031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502920" y="903676"/>
            <a:ext cx="75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2019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级学生试用情况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5FCE94F-7B64-4550-A90F-EC9B22A3D4B5}"/>
              </a:ext>
            </a:extLst>
          </p:cNvPr>
          <p:cNvSpPr txBox="1"/>
          <p:nvPr/>
        </p:nvSpPr>
        <p:spPr>
          <a:xfrm>
            <a:off x="1460002" y="5342619"/>
            <a:ext cx="5713795" cy="3420798"/>
          </a:xfrm>
          <a:prstGeom prst="rect">
            <a:avLst/>
          </a:prstGeom>
          <a:ln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720000" algn="l">
              <a:lnSpc>
                <a:spcPct val="150000"/>
              </a:lnSpc>
            </a:pPr>
            <a:endParaRPr lang="en-US" altLang="zh-CN" sz="1400" dirty="0">
              <a:solidFill>
                <a:srgbClr val="1C1C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03BE5C8-3073-4E19-8F5D-63B8747C434F}"/>
              </a:ext>
            </a:extLst>
          </p:cNvPr>
          <p:cNvSpPr/>
          <p:nvPr/>
        </p:nvSpPr>
        <p:spPr>
          <a:xfrm>
            <a:off x="-9327290" y="2953327"/>
            <a:ext cx="2795829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CN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138358" y="1357620"/>
            <a:ext cx="5094042" cy="4803911"/>
          </a:xfrm>
          <a:prstGeom prst="rect">
            <a:avLst/>
          </a:prstGeom>
          <a:ln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altLang="zh-CN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级预科班，</a:t>
            </a:r>
            <a:r>
              <a:rPr lang="en-US" altLang="zh-CN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91</a:t>
            </a:r>
            <a:r>
              <a:rPr lang="zh-CN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sz="2400" b="1" dirty="0" smtClean="0">
              <a:ln w="9525">
                <a:solidFill>
                  <a:schemeClr val="bg1"/>
                </a:solidFill>
                <a:prstDash val="solid"/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教师：苗启广，贾广</a:t>
            </a:r>
            <a:endParaRPr lang="en-US" altLang="zh-CN" sz="2400" b="1" dirty="0" smtClean="0">
              <a:ln w="9525">
                <a:solidFill>
                  <a:schemeClr val="bg1"/>
                </a:solidFill>
                <a:prstDash val="solid"/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2.  2019</a:t>
            </a:r>
            <a:r>
              <a:rPr lang="zh-CN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级学生：</a:t>
            </a:r>
            <a:r>
              <a:rPr lang="en-US" altLang="zh-CN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个班，</a:t>
            </a:r>
            <a:r>
              <a:rPr lang="en-US" altLang="zh-CN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523</a:t>
            </a:r>
            <a:r>
              <a:rPr lang="zh-CN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sz="24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        教师：赵元哲、王琨、贾文、</a:t>
            </a:r>
            <a:endParaRPr lang="en-US" altLang="zh-CN" sz="2400" b="1" dirty="0" smtClean="0">
              <a:ln w="9525">
                <a:solidFill>
                  <a:schemeClr val="bg1"/>
                </a:solidFill>
                <a:prstDash val="solid"/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zh-CN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刘福杰、吴自力、王义峰</a:t>
            </a:r>
            <a:endParaRPr lang="en-US" altLang="zh-CN" sz="2400" b="1" dirty="0" smtClean="0">
              <a:ln w="9525">
                <a:solidFill>
                  <a:schemeClr val="bg1"/>
                </a:solidFill>
                <a:prstDash val="solid"/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AutoNum type="arabicPeriod" startAt="3"/>
            </a:pPr>
            <a:r>
              <a:rPr lang="zh-CN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每个班</a:t>
            </a:r>
            <a:r>
              <a:rPr lang="en-US" altLang="zh-CN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位研究生</a:t>
            </a:r>
            <a:r>
              <a:rPr lang="zh-CN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，建群负责线</a:t>
            </a:r>
            <a:endParaRPr lang="en-US" altLang="zh-CN" sz="2400" b="1" dirty="0" smtClean="0">
              <a:ln w="9525">
                <a:solidFill>
                  <a:schemeClr val="bg1"/>
                </a:solidFill>
                <a:prstDash val="solid"/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400" b="1" dirty="0" smtClean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上编程辅导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601580"/>
            <a:ext cx="4025899" cy="5790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795300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6095CC-41CA-46A3-8AB6-4181E82E3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4597"/>
            <a:ext cx="4572000" cy="2638425"/>
          </a:xfrm>
          <a:prstGeom prst="rect">
            <a:avLst/>
          </a:prstGeom>
        </p:spPr>
      </p:pic>
      <p:sp>
        <p:nvSpPr>
          <p:cNvPr id="10" name="文本框 68"/>
          <p:cNvSpPr txBox="1">
            <a:spLocks noChangeArrowheads="1"/>
          </p:cNvSpPr>
          <p:nvPr/>
        </p:nvSpPr>
        <p:spPr bwMode="auto">
          <a:xfrm>
            <a:off x="2637915" y="178414"/>
            <a:ext cx="65060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智慧教育平台第二阶段试用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计科院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2019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级本科生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248920" y="891031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502920" y="903676"/>
            <a:ext cx="75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srgbClr val="000000"/>
                </a:solidFill>
              </a:rPr>
              <a:t>2019</a:t>
            </a:r>
            <a:r>
              <a:rPr lang="zh-CN" altLang="en-US" sz="2000" b="1" dirty="0">
                <a:solidFill>
                  <a:srgbClr val="000000"/>
                </a:solidFill>
              </a:rPr>
              <a:t>级</a:t>
            </a:r>
            <a:r>
              <a:rPr lang="en-US" altLang="zh-CN" sz="2000" b="1" dirty="0">
                <a:solidFill>
                  <a:srgbClr val="000000"/>
                </a:solidFill>
              </a:rPr>
              <a:t>7</a:t>
            </a:r>
            <a:r>
              <a:rPr lang="zh-CN" altLang="en-US" sz="2000" b="1" dirty="0">
                <a:solidFill>
                  <a:srgbClr val="000000"/>
                </a:solidFill>
              </a:rPr>
              <a:t>个班学生试用情况 </a:t>
            </a:r>
            <a:r>
              <a:rPr lang="en-US" altLang="zh-CN" sz="2000" b="1" dirty="0">
                <a:solidFill>
                  <a:srgbClr val="000000"/>
                </a:solidFill>
              </a:rPr>
              <a:t>10</a:t>
            </a:r>
            <a:r>
              <a:rPr lang="zh-CN" altLang="en-US" sz="2000" b="1" dirty="0">
                <a:solidFill>
                  <a:srgbClr val="000000"/>
                </a:solidFill>
              </a:rPr>
              <a:t>月</a:t>
            </a:r>
            <a:r>
              <a:rPr lang="en-US" altLang="zh-CN" sz="2000" b="1" dirty="0">
                <a:solidFill>
                  <a:srgbClr val="000000"/>
                </a:solidFill>
              </a:rPr>
              <a:t>7</a:t>
            </a:r>
            <a:r>
              <a:rPr lang="zh-CN" altLang="en-US" sz="2000" b="1" dirty="0">
                <a:solidFill>
                  <a:srgbClr val="000000"/>
                </a:solidFill>
              </a:rPr>
              <a:t>日</a:t>
            </a:r>
            <a:r>
              <a:rPr lang="en-US" altLang="zh-CN" sz="2000" b="1" dirty="0">
                <a:solidFill>
                  <a:srgbClr val="000000"/>
                </a:solidFill>
              </a:rPr>
              <a:t>-11</a:t>
            </a:r>
            <a:r>
              <a:rPr lang="zh-CN" altLang="en-US" sz="2000" b="1" dirty="0">
                <a:solidFill>
                  <a:srgbClr val="000000"/>
                </a:solidFill>
              </a:rPr>
              <a:t>月</a:t>
            </a:r>
            <a:r>
              <a:rPr lang="en-US" altLang="zh-CN" sz="2000" b="1" dirty="0">
                <a:solidFill>
                  <a:srgbClr val="000000"/>
                </a:solidFill>
              </a:rPr>
              <a:t>6</a:t>
            </a:r>
            <a:r>
              <a:rPr lang="zh-CN" altLang="en-US" sz="2000" b="1" dirty="0">
                <a:solidFill>
                  <a:srgbClr val="000000"/>
                </a:solidFill>
              </a:rPr>
              <a:t>日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03BE5C8-3073-4E19-8F5D-63B8747C434F}"/>
              </a:ext>
            </a:extLst>
          </p:cNvPr>
          <p:cNvSpPr/>
          <p:nvPr/>
        </p:nvSpPr>
        <p:spPr>
          <a:xfrm>
            <a:off x="-9327290" y="2921000"/>
            <a:ext cx="2795829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endParaRPr lang="en-US" altLang="zh-CN" sz="5400" dirty="0">
              <a:ln w="0"/>
              <a:solidFill>
                <a:srgbClr val="BC364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0AFF82-4053-481A-9043-2FFC2F0221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159" y="1432291"/>
            <a:ext cx="4341671" cy="24120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6DA8E6-9472-4947-8869-314A59E80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" y="4127816"/>
            <a:ext cx="4492142" cy="249563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8B450DF-5DFF-4A93-A7CA-5DEEB673A3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97631"/>
            <a:ext cx="4341670" cy="2412039"/>
          </a:xfrm>
          <a:prstGeom prst="rect">
            <a:avLst/>
          </a:prstGeom>
        </p:spPr>
      </p:pic>
      <p:sp>
        <p:nvSpPr>
          <p:cNvPr id="17" name="i$lïḓé">
            <a:extLst>
              <a:ext uri="{FF2B5EF4-FFF2-40B4-BE49-F238E27FC236}">
                <a16:creationId xmlns:a16="http://schemas.microsoft.com/office/drawing/2014/main" id="{A17C48E2-1783-4469-9018-A37AB5D0847D}"/>
              </a:ext>
            </a:extLst>
          </p:cNvPr>
          <p:cNvSpPr/>
          <p:nvPr/>
        </p:nvSpPr>
        <p:spPr>
          <a:xfrm>
            <a:off x="2824242" y="3694879"/>
            <a:ext cx="1267312" cy="463057"/>
          </a:xfrm>
          <a:prstGeom prst="roundRect">
            <a:avLst>
              <a:gd name="adj" fmla="val 7060"/>
            </a:avLst>
          </a:prstGeom>
          <a:solidFill>
            <a:schemeClr val="accent1"/>
          </a:solidFill>
          <a:ln>
            <a:noFill/>
          </a:ln>
          <a:effectLst>
            <a:outerShdw blurRad="698500" dist="241300" dir="5400000" sx="84000" sy="84000" algn="t" rotWithShape="0">
              <a:schemeClr val="tx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rgbClr val="FFFFFF"/>
                </a:solidFill>
              </a:rPr>
              <a:t>总体情况</a:t>
            </a:r>
            <a:endParaRPr lang="en-US" altLang="zh-CN" sz="1400" dirty="0">
              <a:solidFill>
                <a:srgbClr val="FFFFFF"/>
              </a:solidFill>
            </a:endParaRPr>
          </a:p>
        </p:txBody>
      </p:sp>
      <p:sp>
        <p:nvSpPr>
          <p:cNvPr id="18" name="i$lïḓé">
            <a:extLst>
              <a:ext uri="{FF2B5EF4-FFF2-40B4-BE49-F238E27FC236}">
                <a16:creationId xmlns:a16="http://schemas.microsoft.com/office/drawing/2014/main" id="{DE7F728D-9A4C-447A-8AEF-E404F67E332B}"/>
              </a:ext>
            </a:extLst>
          </p:cNvPr>
          <p:cNvSpPr/>
          <p:nvPr/>
        </p:nvSpPr>
        <p:spPr>
          <a:xfrm>
            <a:off x="7728518" y="3756871"/>
            <a:ext cx="1267312" cy="463057"/>
          </a:xfrm>
          <a:prstGeom prst="roundRect">
            <a:avLst>
              <a:gd name="adj" fmla="val 7060"/>
            </a:avLst>
          </a:prstGeom>
          <a:solidFill>
            <a:schemeClr val="accent1"/>
          </a:solidFill>
          <a:ln>
            <a:noFill/>
          </a:ln>
          <a:effectLst>
            <a:outerShdw blurRad="698500" dist="241300" dir="5400000" sx="84000" sy="84000" algn="t" rotWithShape="0">
              <a:schemeClr val="tx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CN" sz="1400" dirty="0" smtClean="0">
                <a:solidFill>
                  <a:srgbClr val="FFFFFF"/>
                </a:solidFill>
              </a:rPr>
              <a:t>A</a:t>
            </a:r>
            <a:r>
              <a:rPr lang="zh-CN" altLang="en-US" sz="1400" dirty="0" smtClean="0">
                <a:solidFill>
                  <a:srgbClr val="FFFFFF"/>
                </a:solidFill>
              </a:rPr>
              <a:t>班</a:t>
            </a:r>
            <a:r>
              <a:rPr lang="en-US" altLang="zh-CN" sz="1400" dirty="0" smtClean="0">
                <a:solidFill>
                  <a:srgbClr val="FFFFFF"/>
                </a:solidFill>
              </a:rPr>
              <a:t>-102</a:t>
            </a:r>
            <a:r>
              <a:rPr lang="zh-CN" altLang="en-US" sz="1400" dirty="0">
                <a:solidFill>
                  <a:srgbClr val="FFFFFF"/>
                </a:solidFill>
              </a:rPr>
              <a:t>人</a:t>
            </a:r>
            <a:endParaRPr lang="en-US" altLang="zh-CN" sz="1400" dirty="0">
              <a:solidFill>
                <a:srgbClr val="FFFFFF"/>
              </a:solidFill>
            </a:endParaRPr>
          </a:p>
        </p:txBody>
      </p:sp>
      <p:sp>
        <p:nvSpPr>
          <p:cNvPr id="19" name="i$lïḓé">
            <a:extLst>
              <a:ext uri="{FF2B5EF4-FFF2-40B4-BE49-F238E27FC236}">
                <a16:creationId xmlns:a16="http://schemas.microsoft.com/office/drawing/2014/main" id="{1247AC61-FF08-449C-8FA1-427831299437}"/>
              </a:ext>
            </a:extLst>
          </p:cNvPr>
          <p:cNvSpPr/>
          <p:nvPr/>
        </p:nvSpPr>
        <p:spPr>
          <a:xfrm>
            <a:off x="2885626" y="6468470"/>
            <a:ext cx="1267312" cy="463057"/>
          </a:xfrm>
          <a:prstGeom prst="roundRect">
            <a:avLst>
              <a:gd name="adj" fmla="val 7060"/>
            </a:avLst>
          </a:prstGeom>
          <a:solidFill>
            <a:schemeClr val="accent1"/>
          </a:solidFill>
          <a:ln>
            <a:noFill/>
          </a:ln>
          <a:effectLst>
            <a:outerShdw blurRad="698500" dist="241300" dir="5400000" sx="84000" sy="84000" algn="t" rotWithShape="0">
              <a:schemeClr val="tx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CN" sz="1400" dirty="0" smtClean="0">
                <a:solidFill>
                  <a:srgbClr val="FFFFFF"/>
                </a:solidFill>
              </a:rPr>
              <a:t>B</a:t>
            </a:r>
            <a:r>
              <a:rPr lang="zh-CN" altLang="en-US" sz="1400" dirty="0" smtClean="0">
                <a:solidFill>
                  <a:srgbClr val="FFFFFF"/>
                </a:solidFill>
              </a:rPr>
              <a:t>班</a:t>
            </a:r>
            <a:r>
              <a:rPr lang="en-US" altLang="zh-CN" sz="1400" dirty="0" smtClean="0">
                <a:solidFill>
                  <a:srgbClr val="FFFFFF"/>
                </a:solidFill>
              </a:rPr>
              <a:t>-102</a:t>
            </a:r>
            <a:r>
              <a:rPr lang="zh-CN" altLang="en-US" sz="1400" dirty="0">
                <a:solidFill>
                  <a:srgbClr val="FFFFFF"/>
                </a:solidFill>
              </a:rPr>
              <a:t>人</a:t>
            </a:r>
            <a:endParaRPr lang="en-US" altLang="zh-CN" sz="1400" dirty="0">
              <a:solidFill>
                <a:srgbClr val="FFFFFF"/>
              </a:solidFill>
            </a:endParaRPr>
          </a:p>
        </p:txBody>
      </p:sp>
      <p:sp>
        <p:nvSpPr>
          <p:cNvPr id="20" name="i$lïḓé">
            <a:extLst>
              <a:ext uri="{FF2B5EF4-FFF2-40B4-BE49-F238E27FC236}">
                <a16:creationId xmlns:a16="http://schemas.microsoft.com/office/drawing/2014/main" id="{384D902B-1E31-4E9E-AAF2-D364BEA7E2D3}"/>
              </a:ext>
            </a:extLst>
          </p:cNvPr>
          <p:cNvSpPr/>
          <p:nvPr/>
        </p:nvSpPr>
        <p:spPr>
          <a:xfrm>
            <a:off x="7646358" y="6468469"/>
            <a:ext cx="1267312" cy="463057"/>
          </a:xfrm>
          <a:prstGeom prst="roundRect">
            <a:avLst>
              <a:gd name="adj" fmla="val 7060"/>
            </a:avLst>
          </a:prstGeom>
          <a:solidFill>
            <a:schemeClr val="accent1"/>
          </a:solidFill>
          <a:ln>
            <a:noFill/>
          </a:ln>
          <a:effectLst>
            <a:outerShdw blurRad="698500" dist="241300" dir="5400000" sx="84000" sy="84000" algn="t" rotWithShape="0">
              <a:schemeClr val="tx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CN" sz="1400" dirty="0" smtClean="0">
                <a:solidFill>
                  <a:srgbClr val="FFFFFF"/>
                </a:solidFill>
              </a:rPr>
              <a:t>C</a:t>
            </a:r>
            <a:r>
              <a:rPr lang="zh-CN" altLang="en-US" sz="1400" dirty="0" smtClean="0">
                <a:solidFill>
                  <a:srgbClr val="FFFFFF"/>
                </a:solidFill>
              </a:rPr>
              <a:t>班</a:t>
            </a:r>
            <a:r>
              <a:rPr lang="en-US" altLang="zh-CN" sz="1400" dirty="0" smtClean="0">
                <a:solidFill>
                  <a:srgbClr val="FFFFFF"/>
                </a:solidFill>
              </a:rPr>
              <a:t>-102</a:t>
            </a:r>
            <a:r>
              <a:rPr lang="zh-CN" altLang="en-US" sz="1400" dirty="0">
                <a:solidFill>
                  <a:srgbClr val="FFFFFF"/>
                </a:solidFill>
              </a:rPr>
              <a:t>人</a:t>
            </a:r>
            <a:endParaRPr lang="en-US" altLang="zh-CN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946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E7DD3BE-A1F4-45EE-AF9B-71F25B4AA3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7" y="4219929"/>
            <a:ext cx="4298440" cy="238802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655E765-2E6E-4CF2-94A0-72A62CC1EF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076" y="4219848"/>
            <a:ext cx="4188012" cy="2326673"/>
          </a:xfrm>
          <a:prstGeom prst="rect">
            <a:avLst/>
          </a:prstGeom>
        </p:spPr>
      </p:pic>
      <p:sp>
        <p:nvSpPr>
          <p:cNvPr id="10" name="文本框 68"/>
          <p:cNvSpPr txBox="1">
            <a:spLocks noChangeArrowheads="1"/>
          </p:cNvSpPr>
          <p:nvPr/>
        </p:nvSpPr>
        <p:spPr bwMode="auto">
          <a:xfrm>
            <a:off x="2637915" y="178414"/>
            <a:ext cx="62757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智慧教育平台第二阶段试用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计科院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2019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级本科生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248920" y="891031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502920" y="903676"/>
            <a:ext cx="75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srgbClr val="000000"/>
                </a:solidFill>
              </a:rPr>
              <a:t>2019</a:t>
            </a:r>
            <a:r>
              <a:rPr lang="zh-CN" altLang="en-US" sz="2000" b="1" dirty="0">
                <a:solidFill>
                  <a:srgbClr val="000000"/>
                </a:solidFill>
              </a:rPr>
              <a:t>级学生试用情况 </a:t>
            </a:r>
            <a:r>
              <a:rPr lang="en-US" altLang="zh-CN" sz="2000" b="1" dirty="0">
                <a:solidFill>
                  <a:srgbClr val="000000"/>
                </a:solidFill>
              </a:rPr>
              <a:t>10</a:t>
            </a:r>
            <a:r>
              <a:rPr lang="zh-CN" altLang="en-US" sz="2000" b="1" dirty="0">
                <a:solidFill>
                  <a:srgbClr val="000000"/>
                </a:solidFill>
              </a:rPr>
              <a:t>月</a:t>
            </a:r>
            <a:r>
              <a:rPr lang="en-US" altLang="zh-CN" sz="2000" b="1" dirty="0">
                <a:solidFill>
                  <a:srgbClr val="000000"/>
                </a:solidFill>
              </a:rPr>
              <a:t>7</a:t>
            </a:r>
            <a:r>
              <a:rPr lang="zh-CN" altLang="en-US" sz="2000" b="1" dirty="0">
                <a:solidFill>
                  <a:srgbClr val="000000"/>
                </a:solidFill>
              </a:rPr>
              <a:t>日</a:t>
            </a:r>
            <a:r>
              <a:rPr lang="en-US" altLang="zh-CN" sz="2000" b="1" dirty="0">
                <a:solidFill>
                  <a:srgbClr val="000000"/>
                </a:solidFill>
              </a:rPr>
              <a:t>-11</a:t>
            </a:r>
            <a:r>
              <a:rPr lang="zh-CN" altLang="en-US" sz="2000" b="1" dirty="0">
                <a:solidFill>
                  <a:srgbClr val="000000"/>
                </a:solidFill>
              </a:rPr>
              <a:t>月</a:t>
            </a:r>
            <a:r>
              <a:rPr lang="en-US" altLang="zh-CN" sz="2000" b="1" dirty="0">
                <a:solidFill>
                  <a:srgbClr val="000000"/>
                </a:solidFill>
              </a:rPr>
              <a:t>6</a:t>
            </a:r>
            <a:r>
              <a:rPr lang="zh-CN" altLang="en-US" sz="2000" b="1" dirty="0">
                <a:solidFill>
                  <a:srgbClr val="000000"/>
                </a:solidFill>
              </a:rPr>
              <a:t>日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03BE5C8-3073-4E19-8F5D-63B8747C434F}"/>
              </a:ext>
            </a:extLst>
          </p:cNvPr>
          <p:cNvSpPr/>
          <p:nvPr/>
        </p:nvSpPr>
        <p:spPr>
          <a:xfrm>
            <a:off x="-9327290" y="2921000"/>
            <a:ext cx="2795829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endParaRPr lang="en-US" altLang="zh-CN" sz="5400" dirty="0">
              <a:ln w="0"/>
              <a:solidFill>
                <a:srgbClr val="BC364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i$lïḓé">
            <a:extLst>
              <a:ext uri="{FF2B5EF4-FFF2-40B4-BE49-F238E27FC236}">
                <a16:creationId xmlns:a16="http://schemas.microsoft.com/office/drawing/2014/main" id="{A17C48E2-1783-4469-9018-A37AB5D0847D}"/>
              </a:ext>
            </a:extLst>
          </p:cNvPr>
          <p:cNvSpPr/>
          <p:nvPr/>
        </p:nvSpPr>
        <p:spPr>
          <a:xfrm>
            <a:off x="2824242" y="3694879"/>
            <a:ext cx="1267312" cy="463057"/>
          </a:xfrm>
          <a:prstGeom prst="roundRect">
            <a:avLst>
              <a:gd name="adj" fmla="val 7060"/>
            </a:avLst>
          </a:prstGeom>
          <a:solidFill>
            <a:schemeClr val="accent1"/>
          </a:solidFill>
          <a:ln>
            <a:noFill/>
          </a:ln>
          <a:effectLst>
            <a:outerShdw blurRad="698500" dist="241300" dir="5400000" sx="84000" sy="84000" algn="t" rotWithShape="0">
              <a:schemeClr val="tx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CN" sz="1400" dirty="0" smtClean="0">
                <a:solidFill>
                  <a:srgbClr val="FFFFFF"/>
                </a:solidFill>
              </a:rPr>
              <a:t>D</a:t>
            </a:r>
            <a:r>
              <a:rPr lang="zh-CN" altLang="en-US" sz="1400" dirty="0" smtClean="0">
                <a:solidFill>
                  <a:srgbClr val="FFFFFF"/>
                </a:solidFill>
              </a:rPr>
              <a:t>班</a:t>
            </a:r>
            <a:r>
              <a:rPr lang="en-US" altLang="zh-CN" sz="1400" dirty="0" smtClean="0">
                <a:solidFill>
                  <a:srgbClr val="FFFFFF"/>
                </a:solidFill>
              </a:rPr>
              <a:t>-101</a:t>
            </a:r>
            <a:r>
              <a:rPr lang="zh-CN" altLang="en-US" sz="1400" dirty="0">
                <a:solidFill>
                  <a:srgbClr val="FFFFFF"/>
                </a:solidFill>
              </a:rPr>
              <a:t>人</a:t>
            </a:r>
            <a:endParaRPr lang="en-US" altLang="zh-CN" sz="1400" dirty="0">
              <a:solidFill>
                <a:srgbClr val="FFFFFF"/>
              </a:solidFill>
            </a:endParaRPr>
          </a:p>
        </p:txBody>
      </p:sp>
      <p:sp>
        <p:nvSpPr>
          <p:cNvPr id="18" name="i$lïḓé">
            <a:extLst>
              <a:ext uri="{FF2B5EF4-FFF2-40B4-BE49-F238E27FC236}">
                <a16:creationId xmlns:a16="http://schemas.microsoft.com/office/drawing/2014/main" id="{DE7F728D-9A4C-447A-8AEF-E404F67E332B}"/>
              </a:ext>
            </a:extLst>
          </p:cNvPr>
          <p:cNvSpPr/>
          <p:nvPr/>
        </p:nvSpPr>
        <p:spPr>
          <a:xfrm>
            <a:off x="7728518" y="3756871"/>
            <a:ext cx="1267312" cy="463057"/>
          </a:xfrm>
          <a:prstGeom prst="roundRect">
            <a:avLst>
              <a:gd name="adj" fmla="val 7060"/>
            </a:avLst>
          </a:prstGeom>
          <a:solidFill>
            <a:schemeClr val="accent1"/>
          </a:solidFill>
          <a:ln>
            <a:noFill/>
          </a:ln>
          <a:effectLst>
            <a:outerShdw blurRad="698500" dist="241300" dir="5400000" sx="84000" sy="84000" algn="t" rotWithShape="0">
              <a:schemeClr val="tx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CN" sz="1400" dirty="0" smtClean="0">
                <a:solidFill>
                  <a:srgbClr val="FFFFFF"/>
                </a:solidFill>
              </a:rPr>
              <a:t>E</a:t>
            </a:r>
            <a:r>
              <a:rPr lang="zh-CN" altLang="en-US" sz="1400" dirty="0">
                <a:solidFill>
                  <a:srgbClr val="FFFFFF"/>
                </a:solidFill>
              </a:rPr>
              <a:t>班</a:t>
            </a:r>
            <a:r>
              <a:rPr lang="en-US" altLang="zh-CN" sz="1400" dirty="0" smtClean="0">
                <a:solidFill>
                  <a:srgbClr val="FFFFFF"/>
                </a:solidFill>
              </a:rPr>
              <a:t>-102</a:t>
            </a:r>
            <a:r>
              <a:rPr lang="zh-CN" altLang="en-US" sz="1400" dirty="0">
                <a:solidFill>
                  <a:srgbClr val="FFFFFF"/>
                </a:solidFill>
              </a:rPr>
              <a:t>人</a:t>
            </a:r>
            <a:endParaRPr lang="en-US" altLang="zh-CN" sz="1400" dirty="0">
              <a:solidFill>
                <a:srgbClr val="FFFFFF"/>
              </a:solidFill>
            </a:endParaRPr>
          </a:p>
        </p:txBody>
      </p:sp>
      <p:sp>
        <p:nvSpPr>
          <p:cNvPr id="19" name="i$lïḓé">
            <a:extLst>
              <a:ext uri="{FF2B5EF4-FFF2-40B4-BE49-F238E27FC236}">
                <a16:creationId xmlns:a16="http://schemas.microsoft.com/office/drawing/2014/main" id="{1247AC61-FF08-449C-8FA1-427831299437}"/>
              </a:ext>
            </a:extLst>
          </p:cNvPr>
          <p:cNvSpPr/>
          <p:nvPr/>
        </p:nvSpPr>
        <p:spPr>
          <a:xfrm>
            <a:off x="2885626" y="6468470"/>
            <a:ext cx="1267312" cy="463057"/>
          </a:xfrm>
          <a:prstGeom prst="roundRect">
            <a:avLst>
              <a:gd name="adj" fmla="val 7060"/>
            </a:avLst>
          </a:prstGeom>
          <a:solidFill>
            <a:schemeClr val="accent1"/>
          </a:solidFill>
          <a:ln>
            <a:noFill/>
          </a:ln>
          <a:effectLst>
            <a:outerShdw blurRad="698500" dist="241300" dir="5400000" sx="84000" sy="84000" algn="t" rotWithShape="0">
              <a:schemeClr val="tx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CN" sz="1400" dirty="0" smtClean="0">
                <a:solidFill>
                  <a:srgbClr val="FFFFFF"/>
                </a:solidFill>
              </a:rPr>
              <a:t>F</a:t>
            </a:r>
            <a:r>
              <a:rPr lang="zh-CN" altLang="en-US" sz="1400" dirty="0" smtClean="0">
                <a:solidFill>
                  <a:srgbClr val="FFFFFF"/>
                </a:solidFill>
              </a:rPr>
              <a:t>班</a:t>
            </a:r>
            <a:r>
              <a:rPr lang="en-US" altLang="zh-CN" sz="1400" dirty="0" smtClean="0">
                <a:solidFill>
                  <a:srgbClr val="FFFFFF"/>
                </a:solidFill>
              </a:rPr>
              <a:t>-46</a:t>
            </a:r>
            <a:r>
              <a:rPr lang="zh-CN" altLang="en-US" sz="1400" dirty="0">
                <a:solidFill>
                  <a:srgbClr val="FFFFFF"/>
                </a:solidFill>
              </a:rPr>
              <a:t>人</a:t>
            </a:r>
            <a:endParaRPr lang="en-US" altLang="zh-CN" sz="1400" dirty="0">
              <a:solidFill>
                <a:srgbClr val="FFFFFF"/>
              </a:solidFill>
            </a:endParaRPr>
          </a:p>
        </p:txBody>
      </p:sp>
      <p:sp>
        <p:nvSpPr>
          <p:cNvPr id="20" name="i$lïḓé">
            <a:extLst>
              <a:ext uri="{FF2B5EF4-FFF2-40B4-BE49-F238E27FC236}">
                <a16:creationId xmlns:a16="http://schemas.microsoft.com/office/drawing/2014/main" id="{384D902B-1E31-4E9E-AAF2-D364BEA7E2D3}"/>
              </a:ext>
            </a:extLst>
          </p:cNvPr>
          <p:cNvSpPr/>
          <p:nvPr/>
        </p:nvSpPr>
        <p:spPr>
          <a:xfrm>
            <a:off x="7646358" y="6468469"/>
            <a:ext cx="1267312" cy="463057"/>
          </a:xfrm>
          <a:prstGeom prst="roundRect">
            <a:avLst>
              <a:gd name="adj" fmla="val 7060"/>
            </a:avLst>
          </a:prstGeom>
          <a:solidFill>
            <a:schemeClr val="accent1"/>
          </a:solidFill>
          <a:ln>
            <a:noFill/>
          </a:ln>
          <a:effectLst>
            <a:outerShdw blurRad="698500" dist="241300" dir="5400000" sx="84000" sy="84000" algn="t" rotWithShape="0">
              <a:schemeClr val="tx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CN" sz="1400" dirty="0" smtClean="0">
                <a:solidFill>
                  <a:srgbClr val="FFFFFF"/>
                </a:solidFill>
              </a:rPr>
              <a:t>G</a:t>
            </a:r>
            <a:r>
              <a:rPr lang="zh-CN" altLang="en-US" sz="1400" dirty="0" smtClean="0">
                <a:solidFill>
                  <a:srgbClr val="FFFFFF"/>
                </a:solidFill>
              </a:rPr>
              <a:t>班</a:t>
            </a:r>
            <a:r>
              <a:rPr lang="en-US" altLang="zh-CN" sz="1400" dirty="0" smtClean="0">
                <a:solidFill>
                  <a:srgbClr val="FFFFFF"/>
                </a:solidFill>
              </a:rPr>
              <a:t>-96</a:t>
            </a:r>
            <a:r>
              <a:rPr lang="zh-CN" altLang="en-US" sz="1400" dirty="0">
                <a:solidFill>
                  <a:srgbClr val="FFFFFF"/>
                </a:solidFill>
              </a:rPr>
              <a:t>人</a:t>
            </a:r>
            <a:endParaRPr lang="en-US" altLang="zh-CN" sz="1400" dirty="0">
              <a:solidFill>
                <a:srgbClr val="FFFFFF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4C25C5-CA62-4AB8-9A2F-F35EA07C97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" y="1355548"/>
            <a:ext cx="4375247" cy="24306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7951E1-CD69-4911-BCB6-D5858C5FBB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551" y="1449547"/>
            <a:ext cx="4149735" cy="230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72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" descr="C:\Users\Thinkpad\AppData\Roaming\Tencent\Users\811092624\QQ\WinTemp\RichOle\9HE8LAI9O8ZZO_M9T1YUKIS.png">
            <a:extLst>
              <a:ext uri="{FF2B5EF4-FFF2-40B4-BE49-F238E27FC236}">
                <a16:creationId xmlns:a16="http://schemas.microsoft.com/office/drawing/2014/main" id="{9FAAF1B1-F3F2-4CF4-84AF-99CCE9911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732" y="5057812"/>
            <a:ext cx="3071704" cy="153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68"/>
          <p:cNvSpPr txBox="1">
            <a:spLocks noChangeArrowheads="1"/>
          </p:cNvSpPr>
          <p:nvPr/>
        </p:nvSpPr>
        <p:spPr bwMode="auto">
          <a:xfrm>
            <a:off x="2637915" y="178414"/>
            <a:ext cx="65060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智慧教育平台及微助教第二阶段试用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线上学生交流反馈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5FCE94F-7B64-4550-A90F-EC9B22A3D4B5}"/>
              </a:ext>
            </a:extLst>
          </p:cNvPr>
          <p:cNvSpPr txBox="1"/>
          <p:nvPr/>
        </p:nvSpPr>
        <p:spPr>
          <a:xfrm>
            <a:off x="2073246" y="5342619"/>
            <a:ext cx="5713795" cy="3420798"/>
          </a:xfrm>
          <a:prstGeom prst="rect">
            <a:avLst/>
          </a:prstGeom>
          <a:ln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720000" algn="l">
              <a:lnSpc>
                <a:spcPct val="150000"/>
              </a:lnSpc>
              <a:defRPr/>
            </a:pPr>
            <a:endParaRPr lang="en-US" altLang="zh-CN" sz="1400" dirty="0">
              <a:solidFill>
                <a:srgbClr val="1C1C1C"/>
              </a:solidFill>
            </a:endParaRPr>
          </a:p>
        </p:txBody>
      </p:sp>
      <p:pic>
        <p:nvPicPr>
          <p:cNvPr id="11" name="Picture 3" descr="C:\Users\Thinkpad\AppData\Roaming\Tencent\Users\811092624\QQ\WinTemp\RichOle\T3{FCP5{IRQAM{3XQQA(W_6.png">
            <a:extLst>
              <a:ext uri="{FF2B5EF4-FFF2-40B4-BE49-F238E27FC236}">
                <a16:creationId xmlns:a16="http://schemas.microsoft.com/office/drawing/2014/main" id="{6208C953-1319-403C-985C-0C11C2BFF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56" y="790448"/>
            <a:ext cx="4653645" cy="288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DA14BE24-64B8-4A92-88AC-0690B9EDD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48" y="4191320"/>
            <a:ext cx="3045187" cy="226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 descr="C:\Users\Thinkpad\AppData\Roaming\Tencent\Users\811092624\QQ\WinTemp\RichOle\]BOZLCT89N3DV`_9S~OXN[W.png">
            <a:extLst>
              <a:ext uri="{FF2B5EF4-FFF2-40B4-BE49-F238E27FC236}">
                <a16:creationId xmlns:a16="http://schemas.microsoft.com/office/drawing/2014/main" id="{3965DE92-64DF-4F27-BFD9-D816D9DE0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505" y="1921821"/>
            <a:ext cx="2441639" cy="315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A9466D3-189F-4DFD-9BAB-5C2E6436F7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5479" y="2557686"/>
            <a:ext cx="2403490" cy="2489609"/>
          </a:xfrm>
          <a:prstGeom prst="rect">
            <a:avLst/>
          </a:prstGeom>
        </p:spPr>
      </p:pic>
      <p:pic>
        <p:nvPicPr>
          <p:cNvPr id="9" name="Picture 1" descr="C:\Users\Thinkpad\AppData\Roaming\Tencent\Users\811092624\QQ\WinTemp\RichOle\OM_%O6AG5AUOTTHU`49$SZC.png">
            <a:extLst>
              <a:ext uri="{FF2B5EF4-FFF2-40B4-BE49-F238E27FC236}">
                <a16:creationId xmlns:a16="http://schemas.microsoft.com/office/drawing/2014/main" id="{0956D58A-A5AE-4AFA-B4F1-D1806155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918" y="799507"/>
            <a:ext cx="3498463" cy="281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CFFCECAF-6A33-455F-8E6A-13389477A367}"/>
              </a:ext>
            </a:extLst>
          </p:cNvPr>
          <p:cNvSpPr/>
          <p:nvPr/>
        </p:nvSpPr>
        <p:spPr bwMode="auto">
          <a:xfrm>
            <a:off x="0" y="722021"/>
            <a:ext cx="4563032" cy="5957565"/>
          </a:xfrm>
          <a:prstGeom prst="roundRect">
            <a:avLst>
              <a:gd name="adj" fmla="val 3467"/>
            </a:avLst>
          </a:prstGeom>
          <a:noFill/>
          <a:ln w="127000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square" lIns="25600" tIns="25600" rIns="25600" bIns="25600" rtlCol="0" anchor="t" anchorCtr="0">
            <a:spAutoFit/>
          </a:bodyPr>
          <a:lstStyle/>
          <a:p>
            <a:pPr algn="ctr">
              <a:lnSpc>
                <a:spcPct val="150000"/>
              </a:lnSpc>
              <a:defRPr/>
            </a:pPr>
            <a:endParaRPr lang="zh-CN" altLang="en-US" sz="36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0EFA1D3-6731-4DAD-B42A-44539DE1C154}"/>
              </a:ext>
            </a:extLst>
          </p:cNvPr>
          <p:cNvSpPr/>
          <p:nvPr/>
        </p:nvSpPr>
        <p:spPr bwMode="auto">
          <a:xfrm>
            <a:off x="4755025" y="722020"/>
            <a:ext cx="4320000" cy="6022755"/>
          </a:xfrm>
          <a:prstGeom prst="roundRect">
            <a:avLst>
              <a:gd name="adj" fmla="val 3467"/>
            </a:avLst>
          </a:prstGeom>
          <a:noFill/>
          <a:ln w="127000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25600" tIns="25600" rIns="25600" bIns="256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defRPr/>
            </a:pPr>
            <a:endParaRPr lang="zh-CN" altLang="en-US" sz="36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D246A2ED-EDF4-48AF-818C-0566ADC54152}"/>
              </a:ext>
            </a:extLst>
          </p:cNvPr>
          <p:cNvSpPr/>
          <p:nvPr/>
        </p:nvSpPr>
        <p:spPr bwMode="auto">
          <a:xfrm>
            <a:off x="2756453" y="5277430"/>
            <a:ext cx="1525246" cy="1078756"/>
          </a:xfrm>
          <a:prstGeom prst="wedgeRoundRectCallout">
            <a:avLst>
              <a:gd name="adj1" fmla="val -27110"/>
              <a:gd name="adj2" fmla="val -76353"/>
              <a:gd name="adj3" fmla="val 16667"/>
            </a:avLst>
          </a:prstGeom>
          <a:noFill/>
          <a:ln w="4762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lIns="25600" tIns="25600" rIns="25600" bIns="25600" rtlCol="0" anchor="t" anchorCtr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rgbClr val="000000"/>
                </a:solidFill>
                <a:latin typeface="方正舒体" panose="02010601030101010101" pitchFamily="2" charset="-122"/>
                <a:ea typeface="方正舒体" panose="02010601030101010101" pitchFamily="2" charset="-122"/>
                <a:cs typeface="Arial" panose="020B0604020202020204" pitchFamily="34" charset="0"/>
                <a:sym typeface="Arial" panose="020B0604020202020204" pitchFamily="34" charset="0"/>
              </a:rPr>
              <a:t>同学们竞争激烈啊！</a:t>
            </a:r>
          </a:p>
        </p:txBody>
      </p:sp>
      <p:sp>
        <p:nvSpPr>
          <p:cNvPr id="18" name="对话气泡: 圆角矩形 17">
            <a:extLst>
              <a:ext uri="{FF2B5EF4-FFF2-40B4-BE49-F238E27FC236}">
                <a16:creationId xmlns:a16="http://schemas.microsoft.com/office/drawing/2014/main" id="{8266F30F-8C26-4DD8-A497-56AE72230E9C}"/>
              </a:ext>
            </a:extLst>
          </p:cNvPr>
          <p:cNvSpPr/>
          <p:nvPr/>
        </p:nvSpPr>
        <p:spPr bwMode="auto">
          <a:xfrm>
            <a:off x="7278969" y="3938601"/>
            <a:ext cx="1318931" cy="1078756"/>
          </a:xfrm>
          <a:prstGeom prst="wedgeRoundRectCallout">
            <a:avLst>
              <a:gd name="adj1" fmla="val -35233"/>
              <a:gd name="adj2" fmla="val -81335"/>
              <a:gd name="adj3" fmla="val 16667"/>
            </a:avLst>
          </a:prstGeom>
          <a:noFill/>
          <a:ln w="47625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wrap="square" lIns="25600" tIns="25600" rIns="25600" bIns="25600" rtlCol="0" anchor="t" anchorCtr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rgbClr val="000000"/>
                </a:solidFill>
                <a:latin typeface="方正舒体" panose="02010601030101010101" pitchFamily="2" charset="-122"/>
                <a:ea typeface="方正舒体" panose="02010601030101010101" pitchFamily="2" charset="-122"/>
                <a:cs typeface="Arial" panose="020B0604020202020204" pitchFamily="34" charset="0"/>
                <a:sym typeface="Arial" panose="020B0604020202020204" pitchFamily="34" charset="0"/>
              </a:rPr>
              <a:t>有问题多交流！</a:t>
            </a:r>
          </a:p>
        </p:txBody>
      </p:sp>
    </p:spTree>
    <p:extLst>
      <p:ext uri="{BB962C8B-B14F-4D97-AF65-F5344CB8AC3E}">
        <p14:creationId xmlns:p14="http://schemas.microsoft.com/office/powerpoint/2010/main" val="31785716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85357" y="1909266"/>
            <a:ext cx="2807684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未实质性影响教师角色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集中在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课后作业辅助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集中在标准化考核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集中在标准化教学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240315" y="2565755"/>
            <a:ext cx="2888343" cy="2917591"/>
          </a:xfrm>
          <a:prstGeom prst="ellipse">
            <a:avLst/>
          </a:prstGeom>
          <a:noFill/>
          <a:ln w="158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" name="组合 21"/>
          <p:cNvGrpSpPr/>
          <p:nvPr/>
        </p:nvGrpSpPr>
        <p:grpSpPr>
          <a:xfrm>
            <a:off x="3109153" y="2382415"/>
            <a:ext cx="1099160" cy="824371"/>
            <a:chOff x="1278794" y="3334906"/>
            <a:chExt cx="914014" cy="914014"/>
          </a:xfrm>
        </p:grpSpPr>
        <p:grpSp>
          <p:nvGrpSpPr>
            <p:cNvPr id="6" name="组合 22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" name="同心圆 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92112" y="760411"/>
                <a:ext cx="3825872" cy="382587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" name="TextBox 61"/>
            <p:cNvSpPr txBox="1"/>
            <p:nvPr/>
          </p:nvSpPr>
          <p:spPr>
            <a:xfrm>
              <a:off x="1443719" y="3591858"/>
              <a:ext cx="153614" cy="443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tford DB" pitchFamily="2" charset="0"/>
                <a:ea typeface="造字工房劲黑（非商用）常规体" pitchFamily="50" charset="-122"/>
                <a:cs typeface="+mn-cs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308737" y="2411443"/>
            <a:ext cx="1015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教</a:t>
            </a:r>
          </a:p>
        </p:txBody>
      </p:sp>
      <p:grpSp>
        <p:nvGrpSpPr>
          <p:cNvPr id="11" name="组合 5"/>
          <p:cNvGrpSpPr/>
          <p:nvPr/>
        </p:nvGrpSpPr>
        <p:grpSpPr>
          <a:xfrm>
            <a:off x="3109153" y="4809035"/>
            <a:ext cx="1099160" cy="824371"/>
            <a:chOff x="1278794" y="3334906"/>
            <a:chExt cx="914014" cy="914014"/>
          </a:xfrm>
        </p:grpSpPr>
        <p:grpSp>
          <p:nvGrpSpPr>
            <p:cNvPr id="12" name="组合 6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4" name="同心圆 1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92112" y="760411"/>
                <a:ext cx="3825872" cy="382587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3" name="TextBox 61"/>
            <p:cNvSpPr txBox="1"/>
            <p:nvPr/>
          </p:nvSpPr>
          <p:spPr>
            <a:xfrm>
              <a:off x="1443719" y="3591858"/>
              <a:ext cx="153614" cy="443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tford DB" pitchFamily="2" charset="0"/>
                <a:ea typeface="造字工房劲黑（非商用）常规体" pitchFamily="50" charset="-122"/>
                <a:cs typeface="+mn-cs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323252" y="4834833"/>
            <a:ext cx="1015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学</a:t>
            </a:r>
          </a:p>
        </p:txBody>
      </p:sp>
      <p:grpSp>
        <p:nvGrpSpPr>
          <p:cNvPr id="17" name="组合 12"/>
          <p:cNvGrpSpPr/>
          <p:nvPr/>
        </p:nvGrpSpPr>
        <p:grpSpPr>
          <a:xfrm>
            <a:off x="5185751" y="2382415"/>
            <a:ext cx="1099160" cy="824371"/>
            <a:chOff x="1278794" y="3334906"/>
            <a:chExt cx="914014" cy="914014"/>
          </a:xfrm>
        </p:grpSpPr>
        <p:grpSp>
          <p:nvGrpSpPr>
            <p:cNvPr id="18" name="组合 13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0" name="同心圆 1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392112" y="760411"/>
                <a:ext cx="3825872" cy="382587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9" name="TextBox 61"/>
            <p:cNvSpPr txBox="1"/>
            <p:nvPr/>
          </p:nvSpPr>
          <p:spPr>
            <a:xfrm>
              <a:off x="1443719" y="3591858"/>
              <a:ext cx="153614" cy="443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tford DB" pitchFamily="2" charset="0"/>
                <a:ea typeface="造字工房劲黑（非商用）常规体" pitchFamily="50" charset="-122"/>
                <a:cs typeface="+mn-cs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359921" y="2425957"/>
            <a:ext cx="1015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评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89213" y="4693801"/>
            <a:ext cx="2753819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主要应用在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元知识加固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智能推荐缺少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对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系统性学习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促进少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318767" y="1844725"/>
            <a:ext cx="2511573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体现为数据统计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智能分析缺少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综合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分析缺少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6" name="组合 27"/>
          <p:cNvGrpSpPr/>
          <p:nvPr/>
        </p:nvGrpSpPr>
        <p:grpSpPr>
          <a:xfrm>
            <a:off x="5185751" y="4813872"/>
            <a:ext cx="1099160" cy="824371"/>
            <a:chOff x="1278794" y="3334906"/>
            <a:chExt cx="914014" cy="914014"/>
          </a:xfrm>
        </p:grpSpPr>
        <p:grpSp>
          <p:nvGrpSpPr>
            <p:cNvPr id="27" name="组合 28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9" name="同心圆 2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92112" y="760411"/>
                <a:ext cx="3825872" cy="382587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8" name="TextBox 61"/>
            <p:cNvSpPr txBox="1"/>
            <p:nvPr/>
          </p:nvSpPr>
          <p:spPr>
            <a:xfrm>
              <a:off x="1443719" y="3591858"/>
              <a:ext cx="153614" cy="443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atford DB" pitchFamily="2" charset="0"/>
                <a:ea typeface="造字工房劲黑（非商用）常规体" pitchFamily="50" charset="-122"/>
                <a:cs typeface="+mn-cs"/>
              </a:endParaRPr>
            </a:p>
          </p:txBody>
        </p:sp>
      </p:grpSp>
      <p:sp>
        <p:nvSpPr>
          <p:cNvPr id="31" name="文本框 17"/>
          <p:cNvSpPr txBox="1"/>
          <p:nvPr/>
        </p:nvSpPr>
        <p:spPr>
          <a:xfrm>
            <a:off x="5113182" y="4872452"/>
            <a:ext cx="1015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环</a:t>
            </a:r>
          </a:p>
        </p:txBody>
      </p:sp>
      <p:sp>
        <p:nvSpPr>
          <p:cNvPr id="32" name="文本框 20"/>
          <p:cNvSpPr txBox="1"/>
          <p:nvPr/>
        </p:nvSpPr>
        <p:spPr>
          <a:xfrm>
            <a:off x="6318767" y="4693801"/>
            <a:ext cx="2511572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多为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标准化产品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主要为硬件环境改善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未实质影响教学方式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333375" y="1397001"/>
            <a:ext cx="8667750" cy="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rot="5400000">
            <a:off x="1965241" y="4152522"/>
            <a:ext cx="5448300" cy="1588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标题 1"/>
          <p:cNvSpPr txBox="1"/>
          <p:nvPr/>
        </p:nvSpPr>
        <p:spPr>
          <a:xfrm>
            <a:off x="4605008" y="174170"/>
            <a:ext cx="4103059" cy="5655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智能教育现状</a:t>
            </a:r>
          </a:p>
        </p:txBody>
      </p:sp>
    </p:spTree>
    <p:extLst>
      <p:ext uri="{BB962C8B-B14F-4D97-AF65-F5344CB8AC3E}">
        <p14:creationId xmlns:p14="http://schemas.microsoft.com/office/powerpoint/2010/main" val="38592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8">
            <a:extLst>
              <a:ext uri="{FF2B5EF4-FFF2-40B4-BE49-F238E27FC236}">
                <a16:creationId xmlns:a16="http://schemas.microsoft.com/office/drawing/2014/main" id="{4E08B50B-0C15-4DF8-A4FE-619160DC3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9618" y="101228"/>
            <a:ext cx="38915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智慧平台使用总结</a:t>
            </a:r>
          </a:p>
        </p:txBody>
      </p:sp>
      <p:sp>
        <p:nvSpPr>
          <p:cNvPr id="18" name="ïšļïďè">
            <a:extLst>
              <a:ext uri="{FF2B5EF4-FFF2-40B4-BE49-F238E27FC236}">
                <a16:creationId xmlns:a16="http://schemas.microsoft.com/office/drawing/2014/main" id="{DCE7F2B9-0463-4305-AAC4-033F6AC3D089}"/>
              </a:ext>
            </a:extLst>
          </p:cNvPr>
          <p:cNvSpPr/>
          <p:nvPr/>
        </p:nvSpPr>
        <p:spPr>
          <a:xfrm>
            <a:off x="1937508" y="1479535"/>
            <a:ext cx="5653463" cy="423909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1778D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时间：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2019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年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8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-2020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年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日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1778D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运行时长：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156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天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1778D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总用户数：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698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人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1778D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总访问量：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5381289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1778D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峰值访问量：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124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次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秒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1778D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在线测试提交次数：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55676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1778D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视频观看次数：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10577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次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31778D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@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1778D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机器人提问次数：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1213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次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A98F518-BC2A-4AA3-AC03-79F18C213A5F}"/>
              </a:ext>
            </a:extLst>
          </p:cNvPr>
          <p:cNvSpPr/>
          <p:nvPr/>
        </p:nvSpPr>
        <p:spPr>
          <a:xfrm>
            <a:off x="248920" y="903731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文本框 9">
            <a:extLst>
              <a:ext uri="{FF2B5EF4-FFF2-40B4-BE49-F238E27FC236}">
                <a16:creationId xmlns:a16="http://schemas.microsoft.com/office/drawing/2014/main" id="{494D4D74-95E2-42F5-BC5A-9A14D8F6EC34}"/>
              </a:ext>
            </a:extLst>
          </p:cNvPr>
          <p:cNvSpPr txBox="1"/>
          <p:nvPr/>
        </p:nvSpPr>
        <p:spPr>
          <a:xfrm>
            <a:off x="455154" y="926033"/>
            <a:ext cx="75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智慧平台使用情况</a:t>
            </a:r>
          </a:p>
        </p:txBody>
      </p:sp>
    </p:spTree>
    <p:extLst>
      <p:ext uri="{BB962C8B-B14F-4D97-AF65-F5344CB8AC3E}">
        <p14:creationId xmlns:p14="http://schemas.microsoft.com/office/powerpoint/2010/main" val="24024774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CFFCD65-D4F3-4402-88C6-418D9E4C9E93}"/>
              </a:ext>
            </a:extLst>
          </p:cNvPr>
          <p:cNvSpPr>
            <a:spLocks noChangeAspect="1"/>
          </p:cNvSpPr>
          <p:nvPr/>
        </p:nvSpPr>
        <p:spPr bwMode="auto">
          <a:xfrm>
            <a:off x="0" y="691842"/>
            <a:ext cx="9144000" cy="6026253"/>
          </a:xfrm>
          <a:prstGeom prst="rect">
            <a:avLst/>
          </a:prstGeom>
          <a:blipFill dpi="0" rotWithShape="1">
            <a:blip r:embed="rId3">
              <a:alphaModFix amt="8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5600" tIns="25600" rIns="25600" bIns="25600" rtlCol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85A4A44-446F-428A-B3DD-B993480BF2DD}"/>
              </a:ext>
            </a:extLst>
          </p:cNvPr>
          <p:cNvGrpSpPr/>
          <p:nvPr/>
        </p:nvGrpSpPr>
        <p:grpSpPr>
          <a:xfrm>
            <a:off x="576918" y="2317654"/>
            <a:ext cx="1742204" cy="2517628"/>
            <a:chOff x="1941261" y="2317654"/>
            <a:chExt cx="1742204" cy="2517628"/>
          </a:xfrm>
        </p:grpSpPr>
        <p:sp>
          <p:nvSpPr>
            <p:cNvPr id="19" name="矩形 18"/>
            <p:cNvSpPr/>
            <p:nvPr/>
          </p:nvSpPr>
          <p:spPr>
            <a:xfrm>
              <a:off x="1941261" y="2317654"/>
              <a:ext cx="1742204" cy="2517628"/>
            </a:xfrm>
            <a:prstGeom prst="rect">
              <a:avLst/>
            </a:prstGeom>
            <a:solidFill>
              <a:srgbClr val="A50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2024082" y="4447047"/>
              <a:ext cx="157656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itle 13"/>
            <p:cNvSpPr txBox="1">
              <a:spLocks/>
            </p:cNvSpPr>
            <p:nvPr/>
          </p:nvSpPr>
          <p:spPr>
            <a:xfrm>
              <a:off x="1941262" y="3888936"/>
              <a:ext cx="1576562" cy="369332"/>
            </a:xfrm>
            <a:prstGeom prst="rect">
              <a:avLst/>
            </a:prstGeom>
            <a:solidFill>
              <a:srgbClr val="A50021"/>
            </a:solidFill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PART</a:t>
              </a:r>
            </a:p>
          </p:txBody>
        </p:sp>
        <p:sp>
          <p:nvSpPr>
            <p:cNvPr id="12" name="矩形 259"/>
            <p:cNvSpPr>
              <a:spLocks noChangeArrowheads="1"/>
            </p:cNvSpPr>
            <p:nvPr/>
          </p:nvSpPr>
          <p:spPr bwMode="auto">
            <a:xfrm>
              <a:off x="2035388" y="2317654"/>
              <a:ext cx="1648077" cy="1602426"/>
            </a:xfrm>
            <a:prstGeom prst="rect">
              <a:avLst/>
            </a:prstGeom>
            <a:solidFill>
              <a:srgbClr val="A50021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9813" b="0" i="0" u="none" strike="noStrike" kern="1200" cap="all" spc="213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04</a:t>
              </a:r>
              <a:endParaRPr kumimoji="0" lang="zh-CN" altLang="en-US" sz="9813" b="0" i="0" u="none" strike="noStrike" kern="1200" cap="all" spc="2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D34182DF-E1E0-4944-9B3F-37A48629E0B0}"/>
              </a:ext>
            </a:extLst>
          </p:cNvPr>
          <p:cNvSpPr txBox="1">
            <a:spLocks noChangeArrowheads="1"/>
          </p:cNvSpPr>
          <p:nvPr/>
        </p:nvSpPr>
        <p:spPr>
          <a:xfrm>
            <a:off x="2879959" y="52820"/>
            <a:ext cx="6318250" cy="432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AF2125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西安市大数据与视觉智能重点实验室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38B41D5-00CF-402E-8B86-869EC8E55370}"/>
              </a:ext>
            </a:extLst>
          </p:cNvPr>
          <p:cNvGrpSpPr/>
          <p:nvPr/>
        </p:nvGrpSpPr>
        <p:grpSpPr>
          <a:xfrm>
            <a:off x="2879959" y="2317654"/>
            <a:ext cx="6089870" cy="2517628"/>
            <a:chOff x="4064259" y="2317654"/>
            <a:chExt cx="3120932" cy="251762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2CB4124-7DAA-459D-807B-2AA9EE918A8A}"/>
                </a:ext>
              </a:extLst>
            </p:cNvPr>
            <p:cNvSpPr/>
            <p:nvPr/>
          </p:nvSpPr>
          <p:spPr>
            <a:xfrm>
              <a:off x="4100802" y="2317654"/>
              <a:ext cx="3007810" cy="2517628"/>
            </a:xfrm>
            <a:prstGeom prst="rect">
              <a:avLst/>
            </a:prstGeom>
            <a:solidFill>
              <a:srgbClr val="A50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4A55ACC-64F9-4FA9-B203-4B9550BA55BD}"/>
                </a:ext>
              </a:extLst>
            </p:cNvPr>
            <p:cNvSpPr txBox="1"/>
            <p:nvPr/>
          </p:nvSpPr>
          <p:spPr>
            <a:xfrm>
              <a:off x="4064259" y="3181050"/>
              <a:ext cx="31209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智慧平台试点班成绩相关性分析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120722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68"/>
          <p:cNvSpPr txBox="1">
            <a:spLocks noChangeArrowheads="1"/>
          </p:cNvSpPr>
          <p:nvPr/>
        </p:nvSpPr>
        <p:spPr bwMode="auto">
          <a:xfrm>
            <a:off x="3004052" y="150369"/>
            <a:ext cx="56324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  <a:cs typeface="+mn-cs"/>
              </a:rPr>
              <a:t>）智慧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anose="020B0503020204020204" pitchFamily="34" charset="-122"/>
                <a:cs typeface="+mn-cs"/>
              </a:rPr>
              <a:t>平台试点班与普通班基本情况</a:t>
            </a:r>
          </a:p>
        </p:txBody>
      </p:sp>
      <p:sp>
        <p:nvSpPr>
          <p:cNvPr id="9" name="双波形 8">
            <a:extLst>
              <a:ext uri="{FF2B5EF4-FFF2-40B4-BE49-F238E27FC236}">
                <a16:creationId xmlns:a16="http://schemas.microsoft.com/office/drawing/2014/main" id="{C9B8C5CA-7545-4557-8E74-165C6D5E3A5A}"/>
              </a:ext>
            </a:extLst>
          </p:cNvPr>
          <p:cNvSpPr/>
          <p:nvPr/>
        </p:nvSpPr>
        <p:spPr bwMode="auto">
          <a:xfrm>
            <a:off x="-84841" y="6703538"/>
            <a:ext cx="9228841" cy="762491"/>
          </a:xfrm>
          <a:prstGeom prst="doubleWave">
            <a:avLst/>
          </a:prstGeom>
          <a:solidFill>
            <a:srgbClr val="A5002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25600" tIns="25600" rIns="25600" bIns="25600" rtlCol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0672CC3F-BF34-4C68-9732-D6582FE97B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6495" y="1412645"/>
          <a:ext cx="3435927" cy="385200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59938">
                  <a:extLst>
                    <a:ext uri="{9D8B030D-6E8A-4147-A177-3AD203B41FA5}">
                      <a16:colId xmlns:a16="http://schemas.microsoft.com/office/drawing/2014/main" val="100553570"/>
                    </a:ext>
                  </a:extLst>
                </a:gridCol>
                <a:gridCol w="1875989">
                  <a:extLst>
                    <a:ext uri="{9D8B030D-6E8A-4147-A177-3AD203B41FA5}">
                      <a16:colId xmlns:a16="http://schemas.microsoft.com/office/drawing/2014/main" val="1301923827"/>
                    </a:ext>
                  </a:extLst>
                </a:gridCol>
              </a:tblGrid>
              <a:tr h="47362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智慧平台试点班</a:t>
                      </a:r>
                    </a:p>
                  </a:txBody>
                  <a:tcPr marL="7581" marR="7581" marT="7581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278081153"/>
                  </a:ext>
                </a:extLst>
              </a:tr>
              <a:tr h="47362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教师姓名</a:t>
                      </a:r>
                      <a:endParaRPr lang="zh-CN" altLang="en-US" sz="1400" b="0" i="0" u="none" strike="noStrike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班级人数</a:t>
                      </a:r>
                      <a:endParaRPr lang="zh-CN" altLang="en-US" sz="1400" b="0" i="0" u="none" strike="noStrike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2792196629"/>
                  </a:ext>
                </a:extLst>
              </a:tr>
              <a:tr h="5366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贾文</a:t>
                      </a:r>
                    </a:p>
                  </a:txBody>
                  <a:tcPr marL="7581" marR="7581" marT="7581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99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799565"/>
                  </a:ext>
                </a:extLst>
              </a:tr>
              <a:tr h="47362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吴自力</a:t>
                      </a:r>
                    </a:p>
                  </a:txBody>
                  <a:tcPr marL="7581" marR="7581" marT="7581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99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6272"/>
                  </a:ext>
                </a:extLst>
              </a:tr>
              <a:tr h="47362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王义峰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99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12529"/>
                  </a:ext>
                </a:extLst>
              </a:tr>
              <a:tr h="47362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刘福杰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41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538795"/>
                  </a:ext>
                </a:extLst>
              </a:tr>
              <a:tr h="47362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赵元哲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99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911624"/>
                  </a:ext>
                </a:extLst>
              </a:tr>
              <a:tr h="47362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王琨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99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36736"/>
                  </a:ext>
                </a:extLst>
              </a:tr>
            </a:tbl>
          </a:graphicData>
        </a:graphic>
      </p:graphicFrame>
      <p:sp>
        <p:nvSpPr>
          <p:cNvPr id="41" name="矩形 40">
            <a:extLst>
              <a:ext uri="{FF2B5EF4-FFF2-40B4-BE49-F238E27FC236}">
                <a16:creationId xmlns:a16="http://schemas.microsoft.com/office/drawing/2014/main" id="{17C3CFCB-A9D0-4AB0-9695-8277C88B373D}"/>
              </a:ext>
            </a:extLst>
          </p:cNvPr>
          <p:cNvSpPr/>
          <p:nvPr/>
        </p:nvSpPr>
        <p:spPr>
          <a:xfrm>
            <a:off x="248920" y="903731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2" name="文本框 9">
            <a:extLst>
              <a:ext uri="{FF2B5EF4-FFF2-40B4-BE49-F238E27FC236}">
                <a16:creationId xmlns:a16="http://schemas.microsoft.com/office/drawing/2014/main" id="{C6F11482-2B45-499E-B9BC-93E7B83D7CA9}"/>
              </a:ext>
            </a:extLst>
          </p:cNvPr>
          <p:cNvSpPr txBox="1"/>
          <p:nvPr/>
        </p:nvSpPr>
        <p:spPr>
          <a:xfrm>
            <a:off x="455154" y="926033"/>
            <a:ext cx="75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智慧平台试点班与普通班基本情况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2DADCF84-601A-4163-8358-42AD054A674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61864" y="1427162"/>
          <a:ext cx="3435927" cy="3867001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59938">
                  <a:extLst>
                    <a:ext uri="{9D8B030D-6E8A-4147-A177-3AD203B41FA5}">
                      <a16:colId xmlns:a16="http://schemas.microsoft.com/office/drawing/2014/main" val="100553570"/>
                    </a:ext>
                  </a:extLst>
                </a:gridCol>
                <a:gridCol w="1875989">
                  <a:extLst>
                    <a:ext uri="{9D8B030D-6E8A-4147-A177-3AD203B41FA5}">
                      <a16:colId xmlns:a16="http://schemas.microsoft.com/office/drawing/2014/main" val="1301923827"/>
                    </a:ext>
                  </a:extLst>
                </a:gridCol>
              </a:tblGrid>
              <a:tr h="46233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普通班</a:t>
                      </a:r>
                    </a:p>
                  </a:txBody>
                  <a:tcPr marL="7581" marR="7581" marT="7581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278081153"/>
                  </a:ext>
                </a:extLst>
              </a:tr>
              <a:tr h="2577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教师姓名</a:t>
                      </a:r>
                      <a:endParaRPr lang="zh-CN" altLang="en-US" sz="1400" b="0" i="0" u="none" strike="noStrike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班级人数</a:t>
                      </a:r>
                      <a:endParaRPr lang="zh-CN" altLang="en-US" sz="1400" b="0" i="0" u="none" strike="noStrike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2792196629"/>
                  </a:ext>
                </a:extLst>
              </a:tr>
              <a:tr h="29197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万波</a:t>
                      </a:r>
                    </a:p>
                  </a:txBody>
                  <a:tcPr marL="7581" marR="7581" marT="7581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</a:t>
                      </a:r>
                    </a:p>
                  </a:txBody>
                  <a:tcPr marL="7581" marR="7581" marT="7581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799565"/>
                  </a:ext>
                </a:extLst>
              </a:tr>
              <a:tr h="2577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罗雪梅</a:t>
                      </a:r>
                    </a:p>
                  </a:txBody>
                  <a:tcPr marL="7581" marR="7581" marT="7581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7581" marR="7581" marT="7581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6272"/>
                  </a:ext>
                </a:extLst>
              </a:tr>
              <a:tr h="2577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姚勇</a:t>
                      </a:r>
                    </a:p>
                  </a:txBody>
                  <a:tcPr marL="7581" marR="7581" marT="7581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</a:p>
                  </a:txBody>
                  <a:tcPr marL="7581" marR="7581" marT="7581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12529"/>
                  </a:ext>
                </a:extLst>
              </a:tr>
              <a:tr h="2577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李瑞、李雁妮</a:t>
                      </a:r>
                    </a:p>
                  </a:txBody>
                  <a:tcPr marL="7581" marR="7581" marT="7581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</a:t>
                      </a:r>
                    </a:p>
                  </a:txBody>
                  <a:tcPr marL="7581" marR="7581" marT="7581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163471"/>
                  </a:ext>
                </a:extLst>
              </a:tr>
              <a:tr h="2577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董学文</a:t>
                      </a:r>
                    </a:p>
                  </a:txBody>
                  <a:tcPr marL="7581" marR="7581" marT="7581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7581" marR="7581" marT="7581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538795"/>
                  </a:ext>
                </a:extLst>
              </a:tr>
              <a:tr h="2577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李广鑫</a:t>
                      </a:r>
                    </a:p>
                  </a:txBody>
                  <a:tcPr marL="7581" marR="7581" marT="7581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7581" marR="7581" marT="7581" marB="0"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911624"/>
                  </a:ext>
                </a:extLst>
              </a:tr>
              <a:tr h="2577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刘丹华、牛毅</a:t>
                      </a:r>
                    </a:p>
                  </a:txBody>
                  <a:tcPr marL="7581" marR="7581" marT="7581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</a:p>
                  </a:txBody>
                  <a:tcPr marL="7581" marR="7581" marT="7581" marB="0"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36736"/>
                  </a:ext>
                </a:extLst>
              </a:tr>
              <a:tr h="2577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熊涛、曹向海</a:t>
                      </a:r>
                    </a:p>
                  </a:txBody>
                  <a:tcPr marL="7581" marR="7581" marT="7581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581" marR="7581" marT="7581" marB="0"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705316"/>
                  </a:ext>
                </a:extLst>
              </a:tr>
              <a:tr h="2577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王勇</a:t>
                      </a:r>
                    </a:p>
                  </a:txBody>
                  <a:tcPr marL="7581" marR="7581" marT="7581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marL="7581" marR="7581" marT="7581" marB="0"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74952"/>
                  </a:ext>
                </a:extLst>
              </a:tr>
              <a:tr h="2577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樊凯</a:t>
                      </a:r>
                    </a:p>
                  </a:txBody>
                  <a:tcPr marL="7581" marR="7581" marT="7581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7581" marR="7581" marT="7581" marB="0"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53839"/>
                  </a:ext>
                </a:extLst>
              </a:tr>
              <a:tr h="27792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党岚君</a:t>
                      </a:r>
                    </a:p>
                  </a:txBody>
                  <a:tcPr marL="7581" marR="7581" marT="7581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7581" marR="7581" marT="7581" marB="0"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175886"/>
                  </a:ext>
                </a:extLst>
              </a:tr>
              <a:tr h="25770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李申</a:t>
                      </a:r>
                    </a:p>
                  </a:txBody>
                  <a:tcPr marL="7581" marR="7581" marT="7581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7581" marR="7581" marT="7581" marB="0"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747037"/>
                  </a:ext>
                </a:extLst>
              </a:tr>
            </a:tbl>
          </a:graphicData>
        </a:graphic>
      </p:graphicFrame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A843899-CB9F-49F1-BA49-D7ACC097CC06}"/>
              </a:ext>
            </a:extLst>
          </p:cNvPr>
          <p:cNvSpPr txBox="1"/>
          <p:nvPr/>
        </p:nvSpPr>
        <p:spPr>
          <a:xfrm>
            <a:off x="855809" y="5505911"/>
            <a:ext cx="7346163" cy="11237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选取的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个班级分为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两个考场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，一考场智慧平台试点班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，普通班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；二考场智慧平台试点班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，普通班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；同一考场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机试题目相同，不同考场题目不同，但难度相似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649EB2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右大括号 1"/>
          <p:cNvSpPr/>
          <p:nvPr/>
        </p:nvSpPr>
        <p:spPr>
          <a:xfrm>
            <a:off x="3972422" y="2359312"/>
            <a:ext cx="527007" cy="19224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4963885" y="2161265"/>
            <a:ext cx="497979" cy="1278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28457" y="2468079"/>
            <a:ext cx="406400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考场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右大括号 16"/>
          <p:cNvSpPr/>
          <p:nvPr/>
        </p:nvSpPr>
        <p:spPr>
          <a:xfrm>
            <a:off x="3972422" y="4324715"/>
            <a:ext cx="527007" cy="9347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8" name="左大括号 17"/>
          <p:cNvSpPr/>
          <p:nvPr/>
        </p:nvSpPr>
        <p:spPr>
          <a:xfrm>
            <a:off x="4934857" y="3479850"/>
            <a:ext cx="527007" cy="17940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28457" y="4111024"/>
            <a:ext cx="406400" cy="923330"/>
          </a:xfrm>
          <a:prstGeom prst="rect">
            <a:avLst/>
          </a:prstGeom>
          <a:solidFill>
            <a:srgbClr val="CFD5EA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考场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855809" y="2468079"/>
            <a:ext cx="880226" cy="25662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25600" tIns="25600" rIns="25600" bIns="25600" rtlCol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672974" y="2156747"/>
            <a:ext cx="1204903" cy="310268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25600" tIns="25600" rIns="25600" bIns="25600" rtlCol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278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8"/>
          <p:cNvSpPr txBox="1">
            <a:spLocks noChangeArrowheads="1"/>
          </p:cNvSpPr>
          <p:nvPr/>
        </p:nvSpPr>
        <p:spPr bwMode="auto">
          <a:xfrm>
            <a:off x="3879618" y="101228"/>
            <a:ext cx="40451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智慧平台试点班与普通班成绩比较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248920" y="903731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455154" y="926033"/>
            <a:ext cx="75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智慧平台试点班与同考场普通班平均分比较</a:t>
            </a:r>
          </a:p>
        </p:txBody>
      </p:sp>
      <p:sp>
        <p:nvSpPr>
          <p:cNvPr id="12" name="íSľiḋe">
            <a:extLst>
              <a:ext uri="{FF2B5EF4-FFF2-40B4-BE49-F238E27FC236}">
                <a16:creationId xmlns:a16="http://schemas.microsoft.com/office/drawing/2014/main" id="{F8AC0AE7-668F-41DA-8EFA-6084D7167694}"/>
              </a:ext>
            </a:extLst>
          </p:cNvPr>
          <p:cNvSpPr/>
          <p:nvPr/>
        </p:nvSpPr>
        <p:spPr>
          <a:xfrm>
            <a:off x="717872" y="5342383"/>
            <a:ext cx="7708251" cy="1179168"/>
          </a:xfrm>
          <a:prstGeom prst="rect">
            <a:avLst/>
          </a:prstGeom>
          <a:solidFill>
            <a:schemeClr val="accent3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智慧平台试点班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机试平均分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87.06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，总成绩平均分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90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；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同考场普通班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机试平均分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84.67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，总成绩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86.02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；从机试平均分与总成绩平均分来看，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智慧平台试点班均高于同考场普通班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073F78D1-4AE2-4827-B55A-0BC9F068E77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937326" y="1786508"/>
          <a:ext cx="5269345" cy="3284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577385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8"/>
          <p:cNvSpPr txBox="1">
            <a:spLocks noChangeArrowheads="1"/>
          </p:cNvSpPr>
          <p:nvPr/>
        </p:nvSpPr>
        <p:spPr bwMode="auto">
          <a:xfrm>
            <a:off x="3879618" y="101228"/>
            <a:ext cx="41442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智慧平台试点班与普通班成绩比较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248920" y="903731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455154" y="926033"/>
            <a:ext cx="75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智慧平台试点班与所有普通班平均分比较</a:t>
            </a:r>
          </a:p>
        </p:txBody>
      </p:sp>
      <p:sp>
        <p:nvSpPr>
          <p:cNvPr id="12" name="íSľiḋe">
            <a:extLst>
              <a:ext uri="{FF2B5EF4-FFF2-40B4-BE49-F238E27FC236}">
                <a16:creationId xmlns:a16="http://schemas.microsoft.com/office/drawing/2014/main" id="{F8AC0AE7-668F-41DA-8EFA-6084D7167694}"/>
              </a:ext>
            </a:extLst>
          </p:cNvPr>
          <p:cNvSpPr/>
          <p:nvPr/>
        </p:nvSpPr>
        <p:spPr>
          <a:xfrm>
            <a:off x="728666" y="5342383"/>
            <a:ext cx="7686667" cy="1179168"/>
          </a:xfrm>
          <a:prstGeom prst="rect">
            <a:avLst/>
          </a:prstGeom>
          <a:solidFill>
            <a:schemeClr val="accent3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7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全校共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68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语言教学班，将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个智慧平台试点班与其余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个普通班的机试成绩与总成绩进行统计。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智慧平台试点班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机试平均分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87.06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，总成绩平均分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90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；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普通班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机试平均分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78.14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，总成绩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82.55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；智慧平台试点班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机试平均分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较普通班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9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分、总成绩平均分高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7.5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16C2B784-8728-4E9C-B3FD-9AA2056EBD2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727200" y="1570182"/>
          <a:ext cx="5689600" cy="3500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216240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/>
          <p:nvPr/>
        </p:nvSpPr>
        <p:spPr>
          <a:xfrm>
            <a:off x="898918" y="5136610"/>
            <a:ext cx="7346163" cy="13103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一考场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智慧平台试点班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平均分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85.85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普通班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平均分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85.53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；二考场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智慧平台试点班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平均分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88.64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普通班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平均分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84.42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；通过机试平均分的比较，可以看出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智慧平台试点班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代码能力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方面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领先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于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普通班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649EB2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68"/>
          <p:cNvSpPr txBox="1">
            <a:spLocks noChangeArrowheads="1"/>
          </p:cNvSpPr>
          <p:nvPr/>
        </p:nvSpPr>
        <p:spPr bwMode="auto">
          <a:xfrm>
            <a:off x="3879618" y="101228"/>
            <a:ext cx="40451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智慧平台试点班与普通班成绩比较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248920" y="903731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455154" y="926033"/>
            <a:ext cx="75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智慧平台试点班与同考场普通班机试平均分比较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04C1D152-4064-4C83-B653-C1237396E71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48920" y="1923917"/>
          <a:ext cx="4438074" cy="2620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63F9DFBA-A113-4DBC-8151-5202CA168D8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571999" y="1917866"/>
          <a:ext cx="4438074" cy="2620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376660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8"/>
          <p:cNvSpPr txBox="1">
            <a:spLocks noChangeArrowheads="1"/>
          </p:cNvSpPr>
          <p:nvPr/>
        </p:nvSpPr>
        <p:spPr bwMode="auto">
          <a:xfrm>
            <a:off x="3879618" y="101228"/>
            <a:ext cx="40359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智慧平台试点班与普通班成绩比较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248920" y="839079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455153" y="861381"/>
            <a:ext cx="7905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同考场机试各分数段人数分布比例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523F1285-DEAD-4AFE-8172-FD4AC3BEC7D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83010" y="1166974"/>
          <a:ext cx="4835618" cy="2882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076A89DF-F7EB-43E8-AB8B-F8A57143F18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83009" y="3910174"/>
          <a:ext cx="4835619" cy="2947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íSľiḋe">
            <a:extLst>
              <a:ext uri="{FF2B5EF4-FFF2-40B4-BE49-F238E27FC236}">
                <a16:creationId xmlns:a16="http://schemas.microsoft.com/office/drawing/2014/main" id="{8C3029CD-EDBC-45CD-9FCB-3D9BE7D4E2C2}"/>
              </a:ext>
            </a:extLst>
          </p:cNvPr>
          <p:cNvSpPr/>
          <p:nvPr/>
        </p:nvSpPr>
        <p:spPr>
          <a:xfrm>
            <a:off x="6429832" y="1555926"/>
            <a:ext cx="2281146" cy="4544291"/>
          </a:xfrm>
          <a:prstGeom prst="rect">
            <a:avLst/>
          </a:prstGeom>
          <a:solidFill>
            <a:schemeClr val="accent3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一考场智慧平台试点班与普通班的分布结构较为相似；在二考场中，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智慧平台试点班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80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分以上的人数占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80%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普通班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的比例为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72%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，显示出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智慧平台试点班高分多低分少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的现象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6846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8"/>
          <p:cNvSpPr txBox="1">
            <a:spLocks noChangeArrowheads="1"/>
          </p:cNvSpPr>
          <p:nvPr/>
        </p:nvSpPr>
        <p:spPr bwMode="auto">
          <a:xfrm>
            <a:off x="2699657" y="101228"/>
            <a:ext cx="57654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智慧平台试点班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与同考场普通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班成绩比较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248920" y="903731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455154" y="926033"/>
            <a:ext cx="75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总成绩各分数段人数分布比例</a:t>
            </a:r>
          </a:p>
        </p:txBody>
      </p:sp>
      <p:sp>
        <p:nvSpPr>
          <p:cNvPr id="8" name="iśļïḑe">
            <a:extLst>
              <a:ext uri="{FF2B5EF4-FFF2-40B4-BE49-F238E27FC236}">
                <a16:creationId xmlns:a16="http://schemas.microsoft.com/office/drawing/2014/main" id="{20EA43A0-9295-4B8D-A6C2-DE8649BE05B9}"/>
              </a:ext>
            </a:extLst>
          </p:cNvPr>
          <p:cNvSpPr/>
          <p:nvPr/>
        </p:nvSpPr>
        <p:spPr>
          <a:xfrm>
            <a:off x="544945" y="1634698"/>
            <a:ext cx="8054108" cy="84035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76839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从比例分布可以看出，智慧平台试点班与同考场普通班在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60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-99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分各分数段中的比例较为接近，但智慧平台试点班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满分比例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明显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于同考场普通班，占总人数的近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四分之一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不及格比例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也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低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于同考场普通班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BC3649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DE1C7462-A30A-47CA-A3C2-A93A9D3AD35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78872" y="2607336"/>
          <a:ext cx="7786253" cy="4149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9905582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8"/>
          <p:cNvSpPr txBox="1">
            <a:spLocks noChangeArrowheads="1"/>
          </p:cNvSpPr>
          <p:nvPr/>
        </p:nvSpPr>
        <p:spPr bwMode="auto">
          <a:xfrm>
            <a:off x="2830286" y="101228"/>
            <a:ext cx="57687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智慧平台试点班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与所有其他普通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班成绩比较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248920" y="903731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455154" y="926033"/>
            <a:ext cx="75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总成绩各分数段人数分布比例</a:t>
            </a:r>
          </a:p>
        </p:txBody>
      </p:sp>
      <p:sp>
        <p:nvSpPr>
          <p:cNvPr id="8" name="iśļïḑe">
            <a:extLst>
              <a:ext uri="{FF2B5EF4-FFF2-40B4-BE49-F238E27FC236}">
                <a16:creationId xmlns:a16="http://schemas.microsoft.com/office/drawing/2014/main" id="{20EA43A0-9295-4B8D-A6C2-DE8649BE05B9}"/>
              </a:ext>
            </a:extLst>
          </p:cNvPr>
          <p:cNvSpPr/>
          <p:nvPr/>
        </p:nvSpPr>
        <p:spPr>
          <a:xfrm>
            <a:off x="544945" y="1533236"/>
            <a:ext cx="8054108" cy="84050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76839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从比例分布可以看出，智慧平台试点班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满分比例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较所有普通班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高出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17%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90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分以上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人数比例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高出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21%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不及格比例低</a:t>
            </a:r>
            <a:r>
              <a: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649EB2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于普通班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BC36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7%</a:t>
            </a:r>
            <a:endParaRPr kumimoji="0" sz="1600" b="1" i="0" u="none" strike="noStrike" kern="100" cap="none" spc="0" normalizeH="0" baseline="0" noProof="0" dirty="0">
              <a:ln>
                <a:noFill/>
              </a:ln>
              <a:solidFill>
                <a:srgbClr val="BC364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C83E3832-669F-41EC-8219-FD8136BBD54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25055" y="2635828"/>
          <a:ext cx="7693888" cy="3973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7810759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8"/>
          <p:cNvSpPr txBox="1">
            <a:spLocks noChangeArrowheads="1"/>
          </p:cNvSpPr>
          <p:nvPr/>
        </p:nvSpPr>
        <p:spPr bwMode="auto">
          <a:xfrm>
            <a:off x="3879618" y="101228"/>
            <a:ext cx="38915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智慧平台试点班成绩相关性分析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248920" y="903731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445918" y="926033"/>
            <a:ext cx="5003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六个智慧平台试点班的期末成绩分布比较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FA2F6F54-2B77-4DE6-BE10-FBE7090D1A9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02817" y="1553029"/>
          <a:ext cx="7786440" cy="4709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矩形 1"/>
          <p:cNvSpPr/>
          <p:nvPr/>
        </p:nvSpPr>
        <p:spPr bwMode="auto">
          <a:xfrm>
            <a:off x="2533581" y="5882591"/>
            <a:ext cx="4223085" cy="517358"/>
          </a:xfrm>
          <a:prstGeom prst="rect">
            <a:avLst/>
          </a:prstGeom>
          <a:solidFill>
            <a:srgbClr val="A5002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25600" tIns="25600" rIns="25600" bIns="25600" rtlCol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3574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CFFCD65-D4F3-4402-88C6-418D9E4C9E93}"/>
              </a:ext>
            </a:extLst>
          </p:cNvPr>
          <p:cNvSpPr>
            <a:spLocks noChangeAspect="1"/>
          </p:cNvSpPr>
          <p:nvPr/>
        </p:nvSpPr>
        <p:spPr bwMode="auto">
          <a:xfrm>
            <a:off x="1" y="778927"/>
            <a:ext cx="9144000" cy="6026253"/>
          </a:xfrm>
          <a:prstGeom prst="rect">
            <a:avLst/>
          </a:prstGeom>
          <a:blipFill dpi="0" rotWithShape="1">
            <a:blip r:embed="rId4">
              <a:alphaModFix amt="8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5600" tIns="25600" rIns="25600" bIns="25600" rtlCol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7518B01-6DE6-4904-8B82-416768F22122}"/>
              </a:ext>
            </a:extLst>
          </p:cNvPr>
          <p:cNvGrpSpPr/>
          <p:nvPr/>
        </p:nvGrpSpPr>
        <p:grpSpPr>
          <a:xfrm>
            <a:off x="1941261" y="2317654"/>
            <a:ext cx="1742204" cy="2517628"/>
            <a:chOff x="1941261" y="2317654"/>
            <a:chExt cx="1742204" cy="2517628"/>
          </a:xfrm>
        </p:grpSpPr>
        <p:sp>
          <p:nvSpPr>
            <p:cNvPr id="19" name="矩形 18"/>
            <p:cNvSpPr/>
            <p:nvPr/>
          </p:nvSpPr>
          <p:spPr>
            <a:xfrm>
              <a:off x="1941261" y="2317654"/>
              <a:ext cx="1742204" cy="2517628"/>
            </a:xfrm>
            <a:prstGeom prst="rect">
              <a:avLst/>
            </a:prstGeom>
            <a:solidFill>
              <a:srgbClr val="A50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98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2024082" y="4447047"/>
              <a:ext cx="157656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itle 13"/>
            <p:cNvSpPr txBox="1">
              <a:spLocks/>
            </p:cNvSpPr>
            <p:nvPr/>
          </p:nvSpPr>
          <p:spPr>
            <a:xfrm>
              <a:off x="1941262" y="3888936"/>
              <a:ext cx="1576562" cy="369332"/>
            </a:xfrm>
            <a:prstGeom prst="rect">
              <a:avLst/>
            </a:prstGeom>
            <a:solidFill>
              <a:srgbClr val="A50021"/>
            </a:solidFill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PART</a:t>
              </a:r>
            </a:p>
          </p:txBody>
        </p:sp>
        <p:sp>
          <p:nvSpPr>
            <p:cNvPr id="12" name="矩形 259"/>
            <p:cNvSpPr>
              <a:spLocks noChangeArrowheads="1"/>
            </p:cNvSpPr>
            <p:nvPr/>
          </p:nvSpPr>
          <p:spPr bwMode="auto">
            <a:xfrm>
              <a:off x="2035388" y="2317654"/>
              <a:ext cx="1553951" cy="1602426"/>
            </a:xfrm>
            <a:prstGeom prst="rect">
              <a:avLst/>
            </a:prstGeom>
            <a:solidFill>
              <a:srgbClr val="A50021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9813" cap="all" spc="213" dirty="0">
                  <a:solidFill>
                    <a:schemeClr val="bg1"/>
                  </a:solidFill>
                  <a:latin typeface="Impact" panose="020B080603090205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01</a:t>
              </a:r>
              <a:endParaRPr lang="zh-CN" altLang="en-US" sz="9813" cap="all" spc="213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D34182DF-E1E0-4944-9B3F-37A48629E0B0}"/>
              </a:ext>
            </a:extLst>
          </p:cNvPr>
          <p:cNvSpPr txBox="1">
            <a:spLocks noChangeArrowheads="1"/>
          </p:cNvSpPr>
          <p:nvPr/>
        </p:nvSpPr>
        <p:spPr>
          <a:xfrm>
            <a:off x="2879959" y="52820"/>
            <a:ext cx="6318250" cy="432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AF2125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algn="ctr"/>
            <a:r>
              <a:rPr lang="zh-CN" altLang="en-US" sz="2800" dirty="0">
                <a:solidFill>
                  <a:prstClr val="white"/>
                </a:solidFill>
              </a:rPr>
              <a:t>西安市大数据与视觉智能重点实验室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12FDCA5-4C22-496E-877D-63B9AE977306}"/>
              </a:ext>
            </a:extLst>
          </p:cNvPr>
          <p:cNvGrpSpPr/>
          <p:nvPr/>
        </p:nvGrpSpPr>
        <p:grpSpPr>
          <a:xfrm>
            <a:off x="4100802" y="2317654"/>
            <a:ext cx="3215058" cy="2517628"/>
            <a:chOff x="4100802" y="2317654"/>
            <a:chExt cx="3215058" cy="251762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2CB4124-7DAA-459D-807B-2AA9EE918A8A}"/>
                </a:ext>
              </a:extLst>
            </p:cNvPr>
            <p:cNvSpPr/>
            <p:nvPr/>
          </p:nvSpPr>
          <p:spPr>
            <a:xfrm>
              <a:off x="4100802" y="2317654"/>
              <a:ext cx="3007810" cy="2517628"/>
            </a:xfrm>
            <a:prstGeom prst="rect">
              <a:avLst/>
            </a:prstGeom>
            <a:solidFill>
              <a:srgbClr val="A50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98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4A55ACC-64F9-4FA9-B203-4B9550BA55BD}"/>
                </a:ext>
              </a:extLst>
            </p:cNvPr>
            <p:cNvSpPr txBox="1"/>
            <p:nvPr/>
          </p:nvSpPr>
          <p:spPr>
            <a:xfrm>
              <a:off x="4194928" y="2547492"/>
              <a:ext cx="3120932" cy="1142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3413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智慧教育平台</a:t>
              </a:r>
              <a:endParaRPr lang="en-US" altLang="zh-CN" sz="3413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lvl="0"/>
              <a:r>
                <a:rPr lang="zh-CN" altLang="en-US" sz="3413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系统设计</a:t>
              </a:r>
              <a:endParaRPr lang="en-US" altLang="zh-CN" sz="3413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0C4D7EE-4773-4C56-AC02-F6C3A29A4004}"/>
                </a:ext>
              </a:extLst>
            </p:cNvPr>
            <p:cNvSpPr txBox="1"/>
            <p:nvPr/>
          </p:nvSpPr>
          <p:spPr>
            <a:xfrm>
              <a:off x="4100802" y="4028858"/>
              <a:ext cx="31209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Intelligent education platform system design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6497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8"/>
          <p:cNvSpPr txBox="1">
            <a:spLocks noChangeArrowheads="1"/>
          </p:cNvSpPr>
          <p:nvPr/>
        </p:nvSpPr>
        <p:spPr bwMode="auto">
          <a:xfrm>
            <a:off x="3879618" y="101228"/>
            <a:ext cx="38915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智慧平台试点班成绩相关性分析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248920" y="903731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445918" y="926033"/>
            <a:ext cx="425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期末成绩、期中成绩、总积分相关性</a:t>
            </a:r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B57DF03C-9ABA-4401-8F4A-0B381CA2E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514360"/>
              </p:ext>
            </p:extLst>
          </p:nvPr>
        </p:nvGraphicFramePr>
        <p:xfrm>
          <a:off x="69280" y="1351694"/>
          <a:ext cx="4560775" cy="3849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íSľiḋe">
            <a:extLst>
              <a:ext uri="{FF2B5EF4-FFF2-40B4-BE49-F238E27FC236}">
                <a16:creationId xmlns:a16="http://schemas.microsoft.com/office/drawing/2014/main" id="{F8AC0AE7-668F-41DA-8EFA-6084D7167694}"/>
              </a:ext>
            </a:extLst>
          </p:cNvPr>
          <p:cNvSpPr/>
          <p:nvPr/>
        </p:nvSpPr>
        <p:spPr>
          <a:xfrm>
            <a:off x="69280" y="5280205"/>
            <a:ext cx="9020717" cy="1220316"/>
          </a:xfrm>
          <a:prstGeom prst="rect">
            <a:avLst/>
          </a:prstGeom>
          <a:solidFill>
            <a:schemeClr val="accent3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左图</a:t>
            </a: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 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期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中成绩较低的同学，经过视频学习与测试训练之后，期末成绩有较大提高。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右图</a:t>
            </a: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 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期末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成绩与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平时测试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训练强度紧密相关。成绩低的测试强度低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，高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的测试强度相对较高。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3FA44F70-26E5-4BF1-8E20-4F32646CF8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0803892"/>
              </p:ext>
            </p:extLst>
          </p:nvPr>
        </p:nvGraphicFramePr>
        <p:xfrm>
          <a:off x="4571999" y="1351695"/>
          <a:ext cx="4459943" cy="3849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4772627" y="868943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4969625" y="891245"/>
            <a:ext cx="425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期末成绩、只有测试积分相关性</a:t>
            </a:r>
          </a:p>
        </p:txBody>
      </p:sp>
    </p:spTree>
    <p:extLst>
      <p:ext uri="{BB962C8B-B14F-4D97-AF65-F5344CB8AC3E}">
        <p14:creationId xmlns:p14="http://schemas.microsoft.com/office/powerpoint/2010/main" val="41040478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B46DFCED-372F-45CB-8CD9-0049B58B5F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0172830"/>
              </p:ext>
            </p:extLst>
          </p:nvPr>
        </p:nvGraphicFramePr>
        <p:xfrm>
          <a:off x="109220" y="1535588"/>
          <a:ext cx="4430914" cy="3714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2E51C581-8CA7-416A-B1E6-730A01EBB1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8488726"/>
              </p:ext>
            </p:extLst>
          </p:nvPr>
        </p:nvGraphicFramePr>
        <p:xfrm>
          <a:off x="4540134" y="1535588"/>
          <a:ext cx="4444209" cy="3714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248920" y="903731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445918" y="926033"/>
            <a:ext cx="425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期末成绩、期中成绩、总积分相关性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4772627" y="868943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4969625" y="891245"/>
            <a:ext cx="425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期末成绩、只有测试积分相关性</a:t>
            </a:r>
          </a:p>
        </p:txBody>
      </p:sp>
      <p:sp>
        <p:nvSpPr>
          <p:cNvPr id="15" name="íSľiḋe">
            <a:extLst>
              <a:ext uri="{FF2B5EF4-FFF2-40B4-BE49-F238E27FC236}">
                <a16:creationId xmlns:a16="http://schemas.microsoft.com/office/drawing/2014/main" id="{F8AC0AE7-668F-41DA-8EFA-6084D7167694}"/>
              </a:ext>
            </a:extLst>
          </p:cNvPr>
          <p:cNvSpPr/>
          <p:nvPr/>
        </p:nvSpPr>
        <p:spPr>
          <a:xfrm>
            <a:off x="69280" y="5280205"/>
            <a:ext cx="9020717" cy="1220316"/>
          </a:xfrm>
          <a:prstGeom prst="rect">
            <a:avLst/>
          </a:prstGeom>
          <a:solidFill>
            <a:schemeClr val="accent3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左图</a:t>
            </a: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期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中成绩较低的同学，经过视频学习与测试训练之后，期末成绩有较大提高。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右图</a:t>
            </a: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期末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成绩与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平时测试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训练强度紧密相关。成绩低的测试强度低，成绩高的测试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强度较高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68">
            <a:extLst>
              <a:ext uri="{FF2B5EF4-FFF2-40B4-BE49-F238E27FC236}">
                <a16:creationId xmlns:a16="http://schemas.microsoft.com/office/drawing/2014/main" id="{67E0C3E3-3870-4AE5-B364-E272D9748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9618" y="101228"/>
            <a:ext cx="38915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智慧平台试点班成绩相关性分析</a:t>
            </a:r>
          </a:p>
        </p:txBody>
      </p:sp>
    </p:spTree>
    <p:extLst>
      <p:ext uri="{BB962C8B-B14F-4D97-AF65-F5344CB8AC3E}">
        <p14:creationId xmlns:p14="http://schemas.microsoft.com/office/powerpoint/2010/main" val="39938996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AE5278AF-7F2C-47C1-9CFE-A3A8C0044B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7577246"/>
              </p:ext>
            </p:extLst>
          </p:nvPr>
        </p:nvGraphicFramePr>
        <p:xfrm>
          <a:off x="248920" y="1518791"/>
          <a:ext cx="3966457" cy="3691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A2CA1F76-7006-4035-AAA7-719CF421F7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8556436"/>
              </p:ext>
            </p:extLst>
          </p:nvPr>
        </p:nvGraphicFramePr>
        <p:xfrm>
          <a:off x="4484914" y="1518791"/>
          <a:ext cx="4321437" cy="3691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248920" y="903731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445918" y="926033"/>
            <a:ext cx="425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期末成绩、期中成绩、总积分相关性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4772627" y="868943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4969625" y="891245"/>
            <a:ext cx="425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期末成绩、只有测试积分相关性</a:t>
            </a:r>
          </a:p>
        </p:txBody>
      </p:sp>
      <p:sp>
        <p:nvSpPr>
          <p:cNvPr id="15" name="íSľiḋe">
            <a:extLst>
              <a:ext uri="{FF2B5EF4-FFF2-40B4-BE49-F238E27FC236}">
                <a16:creationId xmlns:a16="http://schemas.microsoft.com/office/drawing/2014/main" id="{F8AC0AE7-668F-41DA-8EFA-6084D7167694}"/>
              </a:ext>
            </a:extLst>
          </p:cNvPr>
          <p:cNvSpPr/>
          <p:nvPr/>
        </p:nvSpPr>
        <p:spPr>
          <a:xfrm>
            <a:off x="69280" y="5280205"/>
            <a:ext cx="9020717" cy="1220316"/>
          </a:xfrm>
          <a:prstGeom prst="rect">
            <a:avLst/>
          </a:prstGeom>
          <a:solidFill>
            <a:schemeClr val="accent3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左图</a:t>
            </a: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期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中成绩较低的同学，经过视频学习与测试训练之后，期末成绩有较大提高。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右图</a:t>
            </a: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期末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成绩与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平时测试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训练强度紧密相关。成绩低的测试强度低，成绩高的测试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强度较高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68">
            <a:extLst>
              <a:ext uri="{FF2B5EF4-FFF2-40B4-BE49-F238E27FC236}">
                <a16:creationId xmlns:a16="http://schemas.microsoft.com/office/drawing/2014/main" id="{F6329795-3B33-47D9-9935-08A11FCE7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9618" y="101228"/>
            <a:ext cx="38915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智慧平台试点班成绩相关性分析</a:t>
            </a:r>
          </a:p>
        </p:txBody>
      </p:sp>
    </p:spTree>
    <p:extLst>
      <p:ext uri="{BB962C8B-B14F-4D97-AF65-F5344CB8AC3E}">
        <p14:creationId xmlns:p14="http://schemas.microsoft.com/office/powerpoint/2010/main" val="40390275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0D4940B5-CFB1-4609-BE19-031BA772A6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2851276"/>
              </p:ext>
            </p:extLst>
          </p:nvPr>
        </p:nvGraphicFramePr>
        <p:xfrm>
          <a:off x="292865" y="1612472"/>
          <a:ext cx="4169658" cy="3496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9B4B85C-A13A-4C85-A3E0-18980E5E88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3222069"/>
              </p:ext>
            </p:extLst>
          </p:nvPr>
        </p:nvGraphicFramePr>
        <p:xfrm>
          <a:off x="4462523" y="1612472"/>
          <a:ext cx="4445429" cy="3496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248920" y="903731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445918" y="926033"/>
            <a:ext cx="425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期末成绩、期中成绩、总积分相关性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4772627" y="868943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4969625" y="891245"/>
            <a:ext cx="425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期末成绩、只有测试积分相关性</a:t>
            </a:r>
          </a:p>
        </p:txBody>
      </p:sp>
      <p:sp>
        <p:nvSpPr>
          <p:cNvPr id="15" name="íSľiḋe">
            <a:extLst>
              <a:ext uri="{FF2B5EF4-FFF2-40B4-BE49-F238E27FC236}">
                <a16:creationId xmlns:a16="http://schemas.microsoft.com/office/drawing/2014/main" id="{F8AC0AE7-668F-41DA-8EFA-6084D7167694}"/>
              </a:ext>
            </a:extLst>
          </p:cNvPr>
          <p:cNvSpPr/>
          <p:nvPr/>
        </p:nvSpPr>
        <p:spPr>
          <a:xfrm>
            <a:off x="69280" y="5280205"/>
            <a:ext cx="9020717" cy="1220316"/>
          </a:xfrm>
          <a:prstGeom prst="rect">
            <a:avLst/>
          </a:prstGeom>
          <a:solidFill>
            <a:srgbClr val="FF0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左图：期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中成绩较低的同学，经过视频学习与测试训练之后，期末成绩有较大提高。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右图：该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班级测试强度较低，班级满分段学生明显较少。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68">
            <a:extLst>
              <a:ext uri="{FF2B5EF4-FFF2-40B4-BE49-F238E27FC236}">
                <a16:creationId xmlns:a16="http://schemas.microsoft.com/office/drawing/2014/main" id="{A1B7FB8F-D1D5-41BB-A5E5-B6DC47121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9618" y="101228"/>
            <a:ext cx="38915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智慧平台试点班成绩相关性分析</a:t>
            </a:r>
          </a:p>
        </p:txBody>
      </p:sp>
    </p:spTree>
    <p:extLst>
      <p:ext uri="{BB962C8B-B14F-4D97-AF65-F5344CB8AC3E}">
        <p14:creationId xmlns:p14="http://schemas.microsoft.com/office/powerpoint/2010/main" val="17938816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577C08FE-7661-42BB-9966-FF7AE151F0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6537753"/>
              </p:ext>
            </p:extLst>
          </p:nvPr>
        </p:nvGraphicFramePr>
        <p:xfrm>
          <a:off x="130630" y="1750838"/>
          <a:ext cx="4576057" cy="3329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23F4E95A-760A-46DB-97AF-CE922A2363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7342767"/>
              </p:ext>
            </p:extLst>
          </p:nvPr>
        </p:nvGraphicFramePr>
        <p:xfrm>
          <a:off x="4829199" y="1750838"/>
          <a:ext cx="4184171" cy="3329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248920" y="903731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445918" y="926033"/>
            <a:ext cx="425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期末成绩、期中成绩、总积分相关性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4772627" y="887415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4969625" y="928189"/>
            <a:ext cx="425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期末成绩、只有测试积分相关性</a:t>
            </a:r>
          </a:p>
        </p:txBody>
      </p:sp>
      <p:sp>
        <p:nvSpPr>
          <p:cNvPr id="16" name="íSľiḋe">
            <a:extLst>
              <a:ext uri="{FF2B5EF4-FFF2-40B4-BE49-F238E27FC236}">
                <a16:creationId xmlns:a16="http://schemas.microsoft.com/office/drawing/2014/main" id="{F8AC0AE7-668F-41DA-8EFA-6084D7167694}"/>
              </a:ext>
            </a:extLst>
          </p:cNvPr>
          <p:cNvSpPr/>
          <p:nvPr/>
        </p:nvSpPr>
        <p:spPr>
          <a:xfrm>
            <a:off x="69280" y="5080000"/>
            <a:ext cx="9020717" cy="1420521"/>
          </a:xfrm>
          <a:prstGeom prst="rect">
            <a:avLst/>
          </a:prstGeom>
          <a:solidFill>
            <a:srgbClr val="FF0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左图：期末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成绩基本与期中成绩持平，甚至略有降低，这些同学的平台学习强度明显不足。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右图：该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班级测试强度较低，班级满分段学生明显较少，成绩高的测试强度相对较高。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68">
            <a:extLst>
              <a:ext uri="{FF2B5EF4-FFF2-40B4-BE49-F238E27FC236}">
                <a16:creationId xmlns:a16="http://schemas.microsoft.com/office/drawing/2014/main" id="{D5A52649-9DF6-418B-946A-33B93D279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9618" y="101228"/>
            <a:ext cx="38915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智慧平台试点班成绩相关性分析</a:t>
            </a:r>
          </a:p>
        </p:txBody>
      </p:sp>
    </p:spTree>
    <p:extLst>
      <p:ext uri="{BB962C8B-B14F-4D97-AF65-F5344CB8AC3E}">
        <p14:creationId xmlns:p14="http://schemas.microsoft.com/office/powerpoint/2010/main" val="3354967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18F3E9D4-F0A9-4479-80FD-B37137892D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4510787"/>
              </p:ext>
            </p:extLst>
          </p:nvPr>
        </p:nvGraphicFramePr>
        <p:xfrm>
          <a:off x="248920" y="1578427"/>
          <a:ext cx="4424680" cy="3574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10DB9507-8CEB-457E-8DB1-85DBD4E033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352366"/>
              </p:ext>
            </p:extLst>
          </p:nvPr>
        </p:nvGraphicFramePr>
        <p:xfrm>
          <a:off x="4673600" y="1578427"/>
          <a:ext cx="4238172" cy="3574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248920" y="903731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445918" y="926033"/>
            <a:ext cx="425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期末成绩、期中成绩、总积分相关性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D98698-05C6-49D1-9FF6-FA39CF937AB8}"/>
              </a:ext>
            </a:extLst>
          </p:cNvPr>
          <p:cNvSpPr/>
          <p:nvPr/>
        </p:nvSpPr>
        <p:spPr>
          <a:xfrm>
            <a:off x="4772627" y="868943"/>
            <a:ext cx="127000" cy="457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4969625" y="891245"/>
            <a:ext cx="4256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期末成绩、只有测试积分相关性</a:t>
            </a:r>
          </a:p>
        </p:txBody>
      </p:sp>
      <p:sp>
        <p:nvSpPr>
          <p:cNvPr id="15" name="íSľiḋe">
            <a:extLst>
              <a:ext uri="{FF2B5EF4-FFF2-40B4-BE49-F238E27FC236}">
                <a16:creationId xmlns:a16="http://schemas.microsoft.com/office/drawing/2014/main" id="{F8AC0AE7-668F-41DA-8EFA-6084D7167694}"/>
              </a:ext>
            </a:extLst>
          </p:cNvPr>
          <p:cNvSpPr/>
          <p:nvPr/>
        </p:nvSpPr>
        <p:spPr>
          <a:xfrm>
            <a:off x="69280" y="5280205"/>
            <a:ext cx="9020717" cy="1220316"/>
          </a:xfrm>
          <a:prstGeom prst="rect">
            <a:avLst/>
          </a:prstGeom>
          <a:solidFill>
            <a:srgbClr val="FF0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该班级平台学习及测试强度明显不足，中等偏下的学生人数较多，不及格的人数也较多。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68">
            <a:extLst>
              <a:ext uri="{FF2B5EF4-FFF2-40B4-BE49-F238E27FC236}">
                <a16:creationId xmlns:a16="http://schemas.microsoft.com/office/drawing/2014/main" id="{98E5AA95-DD0E-4962-81E2-8DB346BAB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9618" y="101228"/>
            <a:ext cx="38915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智慧平台试点班成绩相关性分析</a:t>
            </a:r>
          </a:p>
        </p:txBody>
      </p:sp>
    </p:spTree>
    <p:extLst>
      <p:ext uri="{BB962C8B-B14F-4D97-AF65-F5344CB8AC3E}">
        <p14:creationId xmlns:p14="http://schemas.microsoft.com/office/powerpoint/2010/main" val="38682260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CFFCD65-D4F3-4402-88C6-418D9E4C9E93}"/>
              </a:ext>
            </a:extLst>
          </p:cNvPr>
          <p:cNvSpPr>
            <a:spLocks noChangeAspect="1"/>
          </p:cNvSpPr>
          <p:nvPr/>
        </p:nvSpPr>
        <p:spPr bwMode="auto">
          <a:xfrm>
            <a:off x="0" y="778926"/>
            <a:ext cx="9144000" cy="6026253"/>
          </a:xfrm>
          <a:prstGeom prst="rect">
            <a:avLst/>
          </a:prstGeom>
          <a:blipFill dpi="0" rotWithShape="1">
            <a:blip r:embed="rId3">
              <a:alphaModFix amt="8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5600" tIns="25600" rIns="25600" bIns="25600" rtlCol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284F020-637C-4229-AFDE-5C7AEB431F9B}"/>
              </a:ext>
            </a:extLst>
          </p:cNvPr>
          <p:cNvGrpSpPr/>
          <p:nvPr/>
        </p:nvGrpSpPr>
        <p:grpSpPr>
          <a:xfrm>
            <a:off x="664004" y="2317654"/>
            <a:ext cx="1742204" cy="2517628"/>
            <a:chOff x="1941261" y="2317654"/>
            <a:chExt cx="1742204" cy="2517628"/>
          </a:xfrm>
        </p:grpSpPr>
        <p:sp>
          <p:nvSpPr>
            <p:cNvPr id="19" name="矩形 18"/>
            <p:cNvSpPr/>
            <p:nvPr/>
          </p:nvSpPr>
          <p:spPr>
            <a:xfrm>
              <a:off x="1941261" y="2317654"/>
              <a:ext cx="1742204" cy="2517628"/>
            </a:xfrm>
            <a:prstGeom prst="rect">
              <a:avLst/>
            </a:prstGeom>
            <a:solidFill>
              <a:srgbClr val="A50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2024082" y="4447047"/>
              <a:ext cx="157656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itle 13"/>
            <p:cNvSpPr txBox="1">
              <a:spLocks/>
            </p:cNvSpPr>
            <p:nvPr/>
          </p:nvSpPr>
          <p:spPr>
            <a:xfrm>
              <a:off x="1941262" y="3888936"/>
              <a:ext cx="1576562" cy="369332"/>
            </a:xfrm>
            <a:prstGeom prst="rect">
              <a:avLst/>
            </a:prstGeom>
            <a:solidFill>
              <a:srgbClr val="A50021"/>
            </a:solidFill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PART</a:t>
              </a:r>
            </a:p>
          </p:txBody>
        </p:sp>
        <p:sp>
          <p:nvSpPr>
            <p:cNvPr id="12" name="矩形 259"/>
            <p:cNvSpPr>
              <a:spLocks noChangeArrowheads="1"/>
            </p:cNvSpPr>
            <p:nvPr/>
          </p:nvSpPr>
          <p:spPr bwMode="auto">
            <a:xfrm>
              <a:off x="2035388" y="2317654"/>
              <a:ext cx="1648077" cy="1602426"/>
            </a:xfrm>
            <a:prstGeom prst="rect">
              <a:avLst/>
            </a:prstGeom>
            <a:solidFill>
              <a:srgbClr val="A50021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9813" b="0" i="0" u="none" strike="noStrike" kern="1200" cap="all" spc="213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05</a:t>
              </a:r>
              <a:endParaRPr kumimoji="0" lang="zh-CN" altLang="en-US" sz="9813" b="0" i="0" u="none" strike="noStrike" kern="1200" cap="all" spc="2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D34182DF-E1E0-4944-9B3F-37A48629E0B0}"/>
              </a:ext>
            </a:extLst>
          </p:cNvPr>
          <p:cNvSpPr txBox="1">
            <a:spLocks noChangeArrowheads="1"/>
          </p:cNvSpPr>
          <p:nvPr/>
        </p:nvSpPr>
        <p:spPr>
          <a:xfrm>
            <a:off x="2879959" y="52820"/>
            <a:ext cx="6318250" cy="432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AF2125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西安市大数据与视觉智能重点实验室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7700F42-FFB8-4674-A4EE-C6D592EB5040}"/>
              </a:ext>
            </a:extLst>
          </p:cNvPr>
          <p:cNvGrpSpPr/>
          <p:nvPr/>
        </p:nvGrpSpPr>
        <p:grpSpPr>
          <a:xfrm>
            <a:off x="2879959" y="2317654"/>
            <a:ext cx="5697984" cy="2517628"/>
            <a:chOff x="4100802" y="2317654"/>
            <a:chExt cx="3027828" cy="251762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2CB4124-7DAA-459D-807B-2AA9EE918A8A}"/>
                </a:ext>
              </a:extLst>
            </p:cNvPr>
            <p:cNvSpPr/>
            <p:nvPr/>
          </p:nvSpPr>
          <p:spPr>
            <a:xfrm>
              <a:off x="4100802" y="2317654"/>
              <a:ext cx="3007810" cy="2517628"/>
            </a:xfrm>
            <a:prstGeom prst="rect">
              <a:avLst/>
            </a:prstGeom>
            <a:solidFill>
              <a:srgbClr val="A50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9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4A55ACC-64F9-4FA9-B203-4B9550BA55BD}"/>
                </a:ext>
              </a:extLst>
            </p:cNvPr>
            <p:cNvSpPr txBox="1"/>
            <p:nvPr/>
          </p:nvSpPr>
          <p:spPr>
            <a:xfrm>
              <a:off x="4120820" y="3268833"/>
              <a:ext cx="30078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智慧平台使用总结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78325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ïśḻïḍê">
            <a:extLst>
              <a:ext uri="{FF2B5EF4-FFF2-40B4-BE49-F238E27FC236}">
                <a16:creationId xmlns:a16="http://schemas.microsoft.com/office/drawing/2014/main" id="{2BA9A8B3-4FFC-4ADC-9D90-726B625593B0}"/>
              </a:ext>
            </a:extLst>
          </p:cNvPr>
          <p:cNvSpPr/>
          <p:nvPr/>
        </p:nvSpPr>
        <p:spPr>
          <a:xfrm>
            <a:off x="706482" y="1890727"/>
            <a:ext cx="3579947" cy="623495"/>
          </a:xfrm>
          <a:prstGeom prst="rect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-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-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sng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-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智慧平台试点班与普通班之间</a:t>
            </a:r>
          </a:p>
          <a:p>
            <a:pPr marL="0" marR="0" lvl="0" indent="-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srgbClr val="BC364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-7200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68">
            <a:extLst>
              <a:ext uri="{FF2B5EF4-FFF2-40B4-BE49-F238E27FC236}">
                <a16:creationId xmlns:a16="http://schemas.microsoft.com/office/drawing/2014/main" id="{4E08B50B-0C15-4DF8-A4FE-619160DC3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9618" y="101228"/>
            <a:ext cx="38915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智慧平台使用总结</a:t>
            </a:r>
          </a:p>
        </p:txBody>
      </p:sp>
      <p:sp>
        <p:nvSpPr>
          <p:cNvPr id="13" name="ïšļïďè">
            <a:extLst>
              <a:ext uri="{FF2B5EF4-FFF2-40B4-BE49-F238E27FC236}">
                <a16:creationId xmlns:a16="http://schemas.microsoft.com/office/drawing/2014/main" id="{8CCD4A10-1E5B-4CBD-9D7A-D3E240935B09}"/>
              </a:ext>
            </a:extLst>
          </p:cNvPr>
          <p:cNvSpPr/>
          <p:nvPr/>
        </p:nvSpPr>
        <p:spPr>
          <a:xfrm>
            <a:off x="996297" y="2770247"/>
            <a:ext cx="3000318" cy="26517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总成绩平均分较高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机试平均分较高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总成绩高分较多低分较少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机试高分较多低分较少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</a:t>
            </a:r>
          </a:p>
        </p:txBody>
      </p:sp>
      <p:sp>
        <p:nvSpPr>
          <p:cNvPr id="8" name="ïśḻïḍê">
            <a:extLst>
              <a:ext uri="{FF2B5EF4-FFF2-40B4-BE49-F238E27FC236}">
                <a16:creationId xmlns:a16="http://schemas.microsoft.com/office/drawing/2014/main" id="{2BA9A8B3-4FFC-4ADC-9D90-726B625593B0}"/>
              </a:ext>
            </a:extLst>
          </p:cNvPr>
          <p:cNvSpPr/>
          <p:nvPr/>
        </p:nvSpPr>
        <p:spPr>
          <a:xfrm>
            <a:off x="4838999" y="1887473"/>
            <a:ext cx="3296258" cy="623495"/>
          </a:xfrm>
          <a:prstGeom prst="rect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-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-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sng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-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智慧平台试点班之间</a:t>
            </a:r>
          </a:p>
          <a:p>
            <a:pPr marL="0" marR="0" lvl="0" indent="-72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srgbClr val="BC364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-7200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ïšļïďè">
            <a:extLst>
              <a:ext uri="{FF2B5EF4-FFF2-40B4-BE49-F238E27FC236}">
                <a16:creationId xmlns:a16="http://schemas.microsoft.com/office/drawing/2014/main" id="{8CCD4A10-1E5B-4CBD-9D7A-D3E240935B09}"/>
              </a:ext>
            </a:extLst>
          </p:cNvPr>
          <p:cNvSpPr/>
          <p:nvPr/>
        </p:nvSpPr>
        <p:spPr>
          <a:xfrm>
            <a:off x="5009497" y="2770247"/>
            <a:ext cx="3000318" cy="344186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平台使用频繁的班级，高分及满分人数较多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平台使用不频繁的班级，低分段人数较多，高分段人数较少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经过平台训练，期中考的不好的同学，成绩有较大提高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íSľiḋe">
            <a:extLst>
              <a:ext uri="{FF2B5EF4-FFF2-40B4-BE49-F238E27FC236}">
                <a16:creationId xmlns:a16="http://schemas.microsoft.com/office/drawing/2014/main" id="{F8AC0AE7-668F-41DA-8EFA-6084D7167694}"/>
              </a:ext>
            </a:extLst>
          </p:cNvPr>
          <p:cNvSpPr/>
          <p:nvPr/>
        </p:nvSpPr>
        <p:spPr>
          <a:xfrm>
            <a:off x="2264229" y="1073659"/>
            <a:ext cx="4920341" cy="569052"/>
          </a:xfrm>
          <a:prstGeom prst="rect">
            <a:avLst/>
          </a:prstGeom>
          <a:solidFill>
            <a:srgbClr val="00206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成绩与平台学习呈一定的正相关关系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88136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8">
            <a:extLst>
              <a:ext uri="{FF2B5EF4-FFF2-40B4-BE49-F238E27FC236}">
                <a16:creationId xmlns:a16="http://schemas.microsoft.com/office/drawing/2014/main" id="{4E08B50B-0C15-4DF8-A4FE-619160DC3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9618" y="101228"/>
            <a:ext cx="38915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智慧平台使用总结</a:t>
            </a:r>
          </a:p>
        </p:txBody>
      </p:sp>
      <p:sp>
        <p:nvSpPr>
          <p:cNvPr id="13" name="ïšļïďè">
            <a:extLst>
              <a:ext uri="{FF2B5EF4-FFF2-40B4-BE49-F238E27FC236}">
                <a16:creationId xmlns:a16="http://schemas.microsoft.com/office/drawing/2014/main" id="{8CCD4A10-1E5B-4CBD-9D7A-D3E240935B09}"/>
              </a:ext>
            </a:extLst>
          </p:cNvPr>
          <p:cNvSpPr/>
          <p:nvPr/>
        </p:nvSpPr>
        <p:spPr>
          <a:xfrm>
            <a:off x="910581" y="1935281"/>
            <a:ext cx="7576457" cy="26517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基于智慧平台与期末成绩呈现一定的正相关关系，对特定的学生可实施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精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准教育。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智慧平台积分非常低的同学，教师要重点辅导，加大线下学习力度。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智慧平台积分非常高的同学，鼓励积极参加竞赛，引导参与科研项目，提升自身能力。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</a:t>
            </a:r>
          </a:p>
        </p:txBody>
      </p:sp>
      <p:sp>
        <p:nvSpPr>
          <p:cNvPr id="7" name="íSľiḋe">
            <a:extLst>
              <a:ext uri="{FF2B5EF4-FFF2-40B4-BE49-F238E27FC236}">
                <a16:creationId xmlns:a16="http://schemas.microsoft.com/office/drawing/2014/main" id="{F8AC0AE7-668F-41DA-8EFA-6084D7167694}"/>
              </a:ext>
            </a:extLst>
          </p:cNvPr>
          <p:cNvSpPr/>
          <p:nvPr/>
        </p:nvSpPr>
        <p:spPr>
          <a:xfrm>
            <a:off x="2249715" y="1291373"/>
            <a:ext cx="4920341" cy="569052"/>
          </a:xfrm>
          <a:prstGeom prst="rect">
            <a:avLst/>
          </a:prstGeom>
          <a:solidFill>
            <a:srgbClr val="00206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精准教育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C9B4B85C-A13A-4C85-A3E0-18980E5E88F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036457" y="3614056"/>
          <a:ext cx="3929552" cy="2988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椭圆 1"/>
          <p:cNvSpPr/>
          <p:nvPr/>
        </p:nvSpPr>
        <p:spPr bwMode="auto">
          <a:xfrm>
            <a:off x="5326743" y="4804229"/>
            <a:ext cx="667657" cy="1204685"/>
          </a:xfrm>
          <a:prstGeom prst="ellips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25600" tIns="25600" rIns="25600" bIns="25600" rtlCol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8058866" y="3787609"/>
            <a:ext cx="667657" cy="1204685"/>
          </a:xfrm>
          <a:prstGeom prst="ellips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25600" tIns="25600" rIns="25600" bIns="25600" rtlCol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9796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8">
            <a:extLst>
              <a:ext uri="{FF2B5EF4-FFF2-40B4-BE49-F238E27FC236}">
                <a16:creationId xmlns:a16="http://schemas.microsoft.com/office/drawing/2014/main" id="{4E08B50B-0C15-4DF8-A4FE-619160DC3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9618" y="101228"/>
            <a:ext cx="38915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智慧平台使用总结</a:t>
            </a:r>
          </a:p>
        </p:txBody>
      </p:sp>
      <p:sp>
        <p:nvSpPr>
          <p:cNvPr id="13" name="ïšļïďè">
            <a:extLst>
              <a:ext uri="{FF2B5EF4-FFF2-40B4-BE49-F238E27FC236}">
                <a16:creationId xmlns:a16="http://schemas.microsoft.com/office/drawing/2014/main" id="{8CCD4A10-1E5B-4CBD-9D7A-D3E240935B09}"/>
              </a:ext>
            </a:extLst>
          </p:cNvPr>
          <p:cNvSpPr/>
          <p:nvPr/>
        </p:nvSpPr>
        <p:spPr>
          <a:xfrm>
            <a:off x="1070236" y="6042162"/>
            <a:ext cx="7696393" cy="56905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例如，</a:t>
            </a:r>
            <a:r>
              <a:rPr lang="en-US" altLang="zh-CN" dirty="0">
                <a:solidFill>
                  <a:srgbClr val="C00000"/>
                </a:solidFill>
                <a:latin typeface="微软雅黑"/>
                <a:ea typeface="微软雅黑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老师班级的史睿同学，是智慧平台精准教育的典型案例。</a:t>
            </a:r>
            <a:endParaRPr kumimoji="0" lang="en-US" altLang="zh-CN" sz="3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íSľiḋe">
            <a:extLst>
              <a:ext uri="{FF2B5EF4-FFF2-40B4-BE49-F238E27FC236}">
                <a16:creationId xmlns:a16="http://schemas.microsoft.com/office/drawing/2014/main" id="{F8AC0AE7-668F-41DA-8EFA-6084D7167694}"/>
              </a:ext>
            </a:extLst>
          </p:cNvPr>
          <p:cNvSpPr/>
          <p:nvPr/>
        </p:nvSpPr>
        <p:spPr>
          <a:xfrm>
            <a:off x="2247805" y="971367"/>
            <a:ext cx="4920341" cy="569052"/>
          </a:xfrm>
          <a:prstGeom prst="rect">
            <a:avLst/>
          </a:prstGeom>
          <a:solidFill>
            <a:srgbClr val="00206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精准教育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B57DF03C-9ABA-4401-8F4A-0B381CA2E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757782"/>
              </p:ext>
            </p:extLst>
          </p:nvPr>
        </p:nvGraphicFramePr>
        <p:xfrm>
          <a:off x="446122" y="1540419"/>
          <a:ext cx="8523705" cy="4501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椭圆 8"/>
          <p:cNvSpPr/>
          <p:nvPr/>
        </p:nvSpPr>
        <p:spPr bwMode="auto">
          <a:xfrm>
            <a:off x="3815029" y="2240280"/>
            <a:ext cx="299771" cy="2956560"/>
          </a:xfrm>
          <a:prstGeom prst="ellipse">
            <a:avLst/>
          </a:prstGeom>
          <a:noFill/>
          <a:ln w="28575">
            <a:solidFill>
              <a:srgbClr val="7030A0"/>
            </a:solidFill>
            <a:miter lim="800000"/>
            <a:headEnd/>
            <a:tailEnd/>
          </a:ln>
          <a:effectLst/>
        </p:spPr>
        <p:txBody>
          <a:bodyPr wrap="square" lIns="25600" tIns="25600" rIns="25600" bIns="25600" rtlCol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2726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87624" y="1741142"/>
            <a:ext cx="7902261" cy="4856210"/>
            <a:chOff x="1197289" y="1412060"/>
            <a:chExt cx="7902261" cy="4941576"/>
          </a:xfrm>
        </p:grpSpPr>
        <p:sp>
          <p:nvSpPr>
            <p:cNvPr id="5" name="MH_Other_1"/>
            <p:cNvSpPr/>
            <p:nvPr>
              <p:custDataLst>
                <p:tags r:id="rId1"/>
              </p:custDataLst>
            </p:nvPr>
          </p:nvSpPr>
          <p:spPr>
            <a:xfrm>
              <a:off x="1851370" y="4325917"/>
              <a:ext cx="558393" cy="3948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MH_Other_2"/>
            <p:cNvSpPr/>
            <p:nvPr>
              <p:custDataLst>
                <p:tags r:id="rId2"/>
              </p:custDataLst>
            </p:nvPr>
          </p:nvSpPr>
          <p:spPr>
            <a:xfrm>
              <a:off x="3783178" y="4325917"/>
              <a:ext cx="558393" cy="3948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MH_Other_3"/>
            <p:cNvSpPr/>
            <p:nvPr>
              <p:custDataLst>
                <p:tags r:id="rId3"/>
              </p:custDataLst>
            </p:nvPr>
          </p:nvSpPr>
          <p:spPr>
            <a:xfrm>
              <a:off x="5686660" y="4325917"/>
              <a:ext cx="558393" cy="3948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MH_Other_4"/>
            <p:cNvSpPr/>
            <p:nvPr>
              <p:custDataLst>
                <p:tags r:id="rId4"/>
              </p:custDataLst>
            </p:nvPr>
          </p:nvSpPr>
          <p:spPr>
            <a:xfrm>
              <a:off x="2830708" y="3126834"/>
              <a:ext cx="558393" cy="3948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MH_Other_5"/>
            <p:cNvSpPr/>
            <p:nvPr>
              <p:custDataLst>
                <p:tags r:id="rId5"/>
              </p:custDataLst>
            </p:nvPr>
          </p:nvSpPr>
          <p:spPr>
            <a:xfrm>
              <a:off x="4734192" y="3126834"/>
              <a:ext cx="558393" cy="3948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MH_Other_6"/>
            <p:cNvSpPr/>
            <p:nvPr>
              <p:custDataLst>
                <p:tags r:id="rId6"/>
              </p:custDataLst>
            </p:nvPr>
          </p:nvSpPr>
          <p:spPr>
            <a:xfrm>
              <a:off x="6637675" y="3126834"/>
              <a:ext cx="558393" cy="3948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1" name="MH_Other_7"/>
            <p:cNvCxnSpPr/>
            <p:nvPr>
              <p:custDataLst>
                <p:tags r:id="rId7"/>
              </p:custDataLst>
            </p:nvPr>
          </p:nvCxnSpPr>
          <p:spPr>
            <a:xfrm rot="19500000">
              <a:off x="2054193" y="3923823"/>
              <a:ext cx="1153142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MH_Other_8"/>
            <p:cNvCxnSpPr/>
            <p:nvPr>
              <p:custDataLst>
                <p:tags r:id="rId8"/>
              </p:custDataLst>
            </p:nvPr>
          </p:nvCxnSpPr>
          <p:spPr>
            <a:xfrm rot="2100000" flipV="1">
              <a:off x="3006664" y="3923823"/>
              <a:ext cx="1153141" cy="0"/>
            </a:xfrm>
            <a:prstGeom prst="line">
              <a:avLst/>
            </a:prstGeom>
            <a:ln w="38100">
              <a:solidFill>
                <a:schemeClr val="accent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MH_Other_9"/>
            <p:cNvCxnSpPr/>
            <p:nvPr>
              <p:custDataLst>
                <p:tags r:id="rId9"/>
              </p:custDataLst>
            </p:nvPr>
          </p:nvCxnSpPr>
          <p:spPr>
            <a:xfrm rot="19500000">
              <a:off x="3962038" y="3923823"/>
              <a:ext cx="1153142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MH_Other_10"/>
            <p:cNvCxnSpPr/>
            <p:nvPr>
              <p:custDataLst>
                <p:tags r:id="rId10"/>
              </p:custDataLst>
            </p:nvPr>
          </p:nvCxnSpPr>
          <p:spPr>
            <a:xfrm rot="2100000" flipV="1">
              <a:off x="4914510" y="3923823"/>
              <a:ext cx="1153141" cy="0"/>
            </a:xfrm>
            <a:prstGeom prst="line">
              <a:avLst/>
            </a:prstGeom>
            <a:ln w="38100">
              <a:solidFill>
                <a:schemeClr val="accent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MH_Other_11"/>
            <p:cNvCxnSpPr/>
            <p:nvPr>
              <p:custDataLst>
                <p:tags r:id="rId11"/>
              </p:custDataLst>
            </p:nvPr>
          </p:nvCxnSpPr>
          <p:spPr>
            <a:xfrm rot="19500000">
              <a:off x="5868433" y="3923823"/>
              <a:ext cx="1153141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MH_Other_10"/>
            <p:cNvCxnSpPr/>
            <p:nvPr>
              <p:custDataLst>
                <p:tags r:id="rId12"/>
              </p:custDataLst>
            </p:nvPr>
          </p:nvCxnSpPr>
          <p:spPr>
            <a:xfrm rot="2100000" flipV="1">
              <a:off x="6822354" y="3923822"/>
              <a:ext cx="1153141" cy="0"/>
            </a:xfrm>
            <a:prstGeom prst="line">
              <a:avLst/>
            </a:prstGeom>
            <a:ln w="38100">
              <a:solidFill>
                <a:schemeClr val="accent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MH_Other_3"/>
            <p:cNvSpPr/>
            <p:nvPr>
              <p:custDataLst>
                <p:tags r:id="rId13"/>
              </p:custDataLst>
            </p:nvPr>
          </p:nvSpPr>
          <p:spPr>
            <a:xfrm>
              <a:off x="7590143" y="4325917"/>
              <a:ext cx="558393" cy="3948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7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文本框 47"/>
            <p:cNvSpPr txBox="1"/>
            <p:nvPr/>
          </p:nvSpPr>
          <p:spPr>
            <a:xfrm>
              <a:off x="1587661" y="2476500"/>
              <a:ext cx="2435150" cy="657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分析教师特征</a:t>
              </a:r>
              <a:endPara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线上选师推荐</a:t>
              </a:r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文本框 51"/>
            <p:cNvSpPr txBox="1"/>
            <p:nvPr/>
          </p:nvSpPr>
          <p:spPr>
            <a:xfrm>
              <a:off x="3984722" y="2476500"/>
              <a:ext cx="2325135" cy="657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建立海量题库</a:t>
              </a:r>
              <a:endPara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积分进阶、过程考核</a:t>
              </a:r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文本框 56"/>
            <p:cNvSpPr txBox="1"/>
            <p:nvPr/>
          </p:nvSpPr>
          <p:spPr>
            <a:xfrm>
              <a:off x="6237849" y="2476500"/>
              <a:ext cx="2736304" cy="657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研讨式学习</a:t>
              </a:r>
              <a:endPara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以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学定</a:t>
              </a:r>
              <a:r>
                <a:rPr lang="zh-CN" altLang="en-US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教，个性化辅导</a:t>
              </a:r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文本框 59"/>
            <p:cNvSpPr txBox="1"/>
            <p:nvPr/>
          </p:nvSpPr>
          <p:spPr>
            <a:xfrm>
              <a:off x="1205726" y="4779829"/>
              <a:ext cx="1849680" cy="396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学生行为特征</a:t>
              </a:r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文本框 65"/>
            <p:cNvSpPr txBox="1"/>
            <p:nvPr/>
          </p:nvSpPr>
          <p:spPr>
            <a:xfrm>
              <a:off x="3140534" y="4779829"/>
              <a:ext cx="1849680" cy="375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创新课堂教学</a:t>
              </a:r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文本框 66"/>
            <p:cNvSpPr txBox="1"/>
            <p:nvPr/>
          </p:nvSpPr>
          <p:spPr>
            <a:xfrm>
              <a:off x="5086548" y="4744959"/>
              <a:ext cx="1830755" cy="375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机器人智能答疑</a:t>
              </a:r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文本框 67"/>
            <p:cNvSpPr txBox="1"/>
            <p:nvPr/>
          </p:nvSpPr>
          <p:spPr>
            <a:xfrm>
              <a:off x="6956598" y="4779829"/>
              <a:ext cx="2142952" cy="375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学生能力画像</a:t>
              </a:r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内容占位符 2"/>
            <p:cNvSpPr txBox="1">
              <a:spLocks/>
            </p:cNvSpPr>
            <p:nvPr/>
          </p:nvSpPr>
          <p:spPr>
            <a:xfrm>
              <a:off x="1851371" y="1432454"/>
              <a:ext cx="2052058" cy="1044047"/>
            </a:xfrm>
            <a:prstGeom prst="rect">
              <a:avLst/>
            </a:prstGeom>
            <a:ln>
              <a:solidFill>
                <a:srgbClr val="C00000"/>
              </a:solidFill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defPPr>
                <a:defRPr lang="zh-CN"/>
              </a:defPPr>
              <a:lvl1pPr indent="0">
                <a:lnSpc>
                  <a:spcPct val="13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>
                  <a:solidFill>
                    <a:srgbClr val="1C1C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3429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500"/>
              </a:lvl2pPr>
              <a:lvl3pPr marL="6858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350"/>
              </a:lvl3pPr>
              <a:lvl4pPr marL="10287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4pPr>
              <a:lvl5pPr marL="13716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5pPr>
              <a:lvl6pPr marL="17145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6pPr>
              <a:lvl7pPr marL="20574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7pPr>
              <a:lvl8pPr marL="24003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8pPr>
              <a:lvl9pPr marL="27432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9pPr>
            </a:lstStyle>
            <a:p>
              <a:r>
                <a:rPr lang="en-US" altLang="zh-CN" dirty="0"/>
                <a:t>67</a:t>
              </a:r>
              <a:r>
                <a:rPr lang="zh-CN" altLang="en-US" dirty="0"/>
                <a:t>位教师</a:t>
              </a:r>
              <a:r>
                <a:rPr lang="en-US" altLang="zh-CN" dirty="0" smtClean="0"/>
                <a:t>MOOC</a:t>
              </a:r>
            </a:p>
            <a:p>
              <a:r>
                <a:rPr lang="zh-CN" altLang="en-US" dirty="0" smtClean="0"/>
                <a:t>风格特色各有千秋</a:t>
              </a:r>
              <a:endParaRPr lang="en-US" altLang="zh-CN" dirty="0"/>
            </a:p>
            <a:p>
              <a:r>
                <a:rPr lang="zh-CN" altLang="en-US" dirty="0" smtClean="0"/>
                <a:t>智能化个性化</a:t>
              </a:r>
              <a:r>
                <a:rPr lang="zh-CN" altLang="en-US" dirty="0"/>
                <a:t>推荐</a:t>
              </a:r>
            </a:p>
          </p:txBody>
        </p:sp>
        <p:sp>
          <p:nvSpPr>
            <p:cNvPr id="26" name="内容占位符 2"/>
            <p:cNvSpPr txBox="1">
              <a:spLocks/>
            </p:cNvSpPr>
            <p:nvPr/>
          </p:nvSpPr>
          <p:spPr>
            <a:xfrm>
              <a:off x="1197289" y="5199829"/>
              <a:ext cx="1840059" cy="1148131"/>
            </a:xfrm>
            <a:prstGeom prst="rect">
              <a:avLst/>
            </a:prstGeom>
            <a:ln>
              <a:solidFill>
                <a:srgbClr val="C00000"/>
              </a:solidFill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30000"/>
                </a:lnSpc>
                <a:spcBef>
                  <a:spcPts val="0"/>
                </a:spcBef>
              </a:pPr>
              <a:r>
                <a:rPr lang="zh-CN" altLang="en-US" sz="1600" dirty="0" smtClean="0">
                  <a:solidFill>
                    <a:srgbClr val="1C1C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综合分析学生需求</a:t>
              </a:r>
              <a:endParaRPr lang="en-US" altLang="zh-CN" sz="1600" dirty="0" smtClean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30000"/>
                </a:lnSpc>
                <a:spcBef>
                  <a:spcPts val="0"/>
                </a:spcBef>
              </a:pPr>
              <a:r>
                <a:rPr lang="zh-CN" altLang="en-US" sz="1600" dirty="0" smtClean="0">
                  <a:solidFill>
                    <a:srgbClr val="1C1C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学习行为多维特征</a:t>
              </a:r>
              <a:endParaRPr lang="en-US" altLang="zh-CN" sz="1600" dirty="0" smtClean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30000"/>
                </a:lnSpc>
                <a:spcBef>
                  <a:spcPts val="0"/>
                </a:spcBef>
              </a:pPr>
              <a:r>
                <a:rPr lang="zh-CN" altLang="en-US" sz="1600" dirty="0" smtClean="0">
                  <a:solidFill>
                    <a:srgbClr val="1C1C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建立初始能力画像</a:t>
              </a:r>
              <a:endParaRPr lang="zh-CN" altLang="en-US" sz="1600" dirty="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内容占位符 2"/>
            <p:cNvSpPr txBox="1">
              <a:spLocks/>
            </p:cNvSpPr>
            <p:nvPr/>
          </p:nvSpPr>
          <p:spPr>
            <a:xfrm>
              <a:off x="3181364" y="5205505"/>
              <a:ext cx="1905183" cy="1148131"/>
            </a:xfrm>
            <a:prstGeom prst="rect">
              <a:avLst/>
            </a:prstGeom>
            <a:ln>
              <a:solidFill>
                <a:srgbClr val="C00000"/>
              </a:solidFill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defPPr>
                <a:defRPr lang="zh-CN"/>
              </a:defPPr>
              <a:lvl1pPr indent="0">
                <a:lnSpc>
                  <a:spcPct val="13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>
                  <a:solidFill>
                    <a:srgbClr val="1C1C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3429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500"/>
              </a:lvl2pPr>
              <a:lvl3pPr marL="6858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350"/>
              </a:lvl3pPr>
              <a:lvl4pPr marL="10287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4pPr>
              <a:lvl5pPr marL="13716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5pPr>
              <a:lvl6pPr marL="17145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6pPr>
              <a:lvl7pPr marL="20574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7pPr>
              <a:lvl8pPr marL="24003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8pPr>
              <a:lvl9pPr marL="27432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9pPr>
            </a:lstStyle>
            <a:p>
              <a:r>
                <a:rPr lang="zh-CN" altLang="en-US" dirty="0" smtClean="0"/>
                <a:t>重新定义教学大纲</a:t>
              </a:r>
              <a:endParaRPr lang="en-US" altLang="zh-CN" dirty="0" smtClean="0"/>
            </a:p>
            <a:p>
              <a:r>
                <a:rPr lang="zh-CN" altLang="en-US" dirty="0" smtClean="0"/>
                <a:t>线上线下课时分配</a:t>
              </a:r>
              <a:endParaRPr lang="en-US" altLang="zh-CN" dirty="0"/>
            </a:p>
            <a:p>
              <a:r>
                <a:rPr lang="zh-CN" altLang="en-US" dirty="0" smtClean="0"/>
                <a:t>虚 </a:t>
              </a:r>
              <a:r>
                <a:rPr lang="en-US" altLang="zh-CN" dirty="0" smtClean="0"/>
                <a:t>/ </a:t>
              </a:r>
              <a:r>
                <a:rPr lang="zh-CN" altLang="en-US" dirty="0" smtClean="0"/>
                <a:t>实个性化</a:t>
              </a:r>
              <a:r>
                <a:rPr lang="zh-CN" altLang="en-US" dirty="0"/>
                <a:t>学习</a:t>
              </a:r>
            </a:p>
          </p:txBody>
        </p:sp>
        <p:sp>
          <p:nvSpPr>
            <p:cNvPr id="28" name="内容占位符 2"/>
            <p:cNvSpPr txBox="1">
              <a:spLocks/>
            </p:cNvSpPr>
            <p:nvPr/>
          </p:nvSpPr>
          <p:spPr>
            <a:xfrm>
              <a:off x="4260430" y="1432142"/>
              <a:ext cx="1833403" cy="1044359"/>
            </a:xfrm>
            <a:prstGeom prst="rect">
              <a:avLst/>
            </a:prstGeom>
            <a:ln>
              <a:solidFill>
                <a:srgbClr val="C00000"/>
              </a:solidFill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defPPr>
                <a:defRPr lang="zh-CN"/>
              </a:defPPr>
              <a:lvl1pPr indent="0">
                <a:lnSpc>
                  <a:spcPct val="13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>
                  <a:solidFill>
                    <a:srgbClr val="1C1C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3429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500"/>
              </a:lvl2pPr>
              <a:lvl3pPr marL="6858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350"/>
              </a:lvl3pPr>
              <a:lvl4pPr marL="10287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4pPr>
              <a:lvl5pPr marL="13716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5pPr>
              <a:lvl6pPr marL="17145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6pPr>
              <a:lvl7pPr marL="20574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7pPr>
              <a:lvl8pPr marL="24003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8pPr>
              <a:lvl9pPr marL="27432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9pPr>
            </a:lstStyle>
            <a:p>
              <a:r>
                <a:rPr lang="zh-CN" altLang="en-US" dirty="0"/>
                <a:t>建立海量测试题库</a:t>
              </a:r>
              <a:endParaRPr lang="en-US" altLang="zh-CN" dirty="0"/>
            </a:p>
            <a:p>
              <a:r>
                <a:rPr lang="zh-CN" altLang="en-US" dirty="0"/>
                <a:t>实时考核自动批阅</a:t>
              </a:r>
              <a:endParaRPr lang="en-US" altLang="zh-CN" dirty="0"/>
            </a:p>
            <a:p>
              <a:r>
                <a:rPr lang="zh-CN" altLang="en-US" dirty="0"/>
                <a:t>激发学生学习兴趣</a:t>
              </a:r>
            </a:p>
          </p:txBody>
        </p:sp>
        <p:sp>
          <p:nvSpPr>
            <p:cNvPr id="29" name="内容占位符 2"/>
            <p:cNvSpPr txBox="1">
              <a:spLocks/>
            </p:cNvSpPr>
            <p:nvPr/>
          </p:nvSpPr>
          <p:spPr>
            <a:xfrm>
              <a:off x="5165237" y="5198205"/>
              <a:ext cx="1840059" cy="1148131"/>
            </a:xfrm>
            <a:prstGeom prst="rect">
              <a:avLst/>
            </a:prstGeom>
            <a:ln>
              <a:solidFill>
                <a:srgbClr val="C00000"/>
              </a:solidFill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defPPr>
                <a:defRPr lang="zh-CN"/>
              </a:defPPr>
              <a:lvl1pPr indent="0">
                <a:lnSpc>
                  <a:spcPct val="13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>
                  <a:solidFill>
                    <a:srgbClr val="1C1C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3429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500"/>
              </a:lvl2pPr>
              <a:lvl3pPr marL="6858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350"/>
              </a:lvl3pPr>
              <a:lvl4pPr marL="10287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4pPr>
              <a:lvl5pPr marL="13716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5pPr>
              <a:lvl6pPr marL="17145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6pPr>
              <a:lvl7pPr marL="20574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7pPr>
              <a:lvl8pPr marL="24003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8pPr>
              <a:lvl9pPr marL="27432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9pPr>
            </a:lstStyle>
            <a:p>
              <a:r>
                <a:rPr lang="zh-CN" altLang="en-US" dirty="0"/>
                <a:t>西电小</a:t>
              </a:r>
              <a:r>
                <a:rPr lang="en-US" altLang="zh-CN" dirty="0"/>
                <a:t>C</a:t>
              </a:r>
              <a:r>
                <a:rPr lang="zh-CN" altLang="en-US" dirty="0"/>
                <a:t>机器人</a:t>
              </a:r>
              <a:endParaRPr lang="en-US" altLang="zh-CN" dirty="0"/>
            </a:p>
            <a:p>
              <a:r>
                <a:rPr lang="zh-CN" altLang="en-US" dirty="0"/>
                <a:t>智能实时答疑</a:t>
              </a:r>
              <a:endParaRPr lang="en-US" altLang="zh-CN" dirty="0"/>
            </a:p>
            <a:p>
              <a:r>
                <a:rPr lang="zh-CN" altLang="en-US" dirty="0"/>
                <a:t>指导学习进程</a:t>
              </a:r>
            </a:p>
          </p:txBody>
        </p:sp>
        <p:sp>
          <p:nvSpPr>
            <p:cNvPr id="30" name="内容占位符 2"/>
            <p:cNvSpPr txBox="1">
              <a:spLocks/>
            </p:cNvSpPr>
            <p:nvPr/>
          </p:nvSpPr>
          <p:spPr>
            <a:xfrm>
              <a:off x="6498992" y="1412060"/>
              <a:ext cx="1966520" cy="1044360"/>
            </a:xfrm>
            <a:prstGeom prst="rect">
              <a:avLst/>
            </a:prstGeom>
            <a:ln>
              <a:solidFill>
                <a:srgbClr val="C00000"/>
              </a:solidFill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defPPr>
                <a:defRPr lang="zh-CN"/>
              </a:defPPr>
              <a:lvl1pPr indent="0">
                <a:lnSpc>
                  <a:spcPct val="13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>
                  <a:solidFill>
                    <a:srgbClr val="1C1C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3429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500"/>
              </a:lvl2pPr>
              <a:lvl3pPr marL="6858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350"/>
              </a:lvl3pPr>
              <a:lvl4pPr marL="10287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4pPr>
              <a:lvl5pPr marL="13716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5pPr>
              <a:lvl6pPr marL="17145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6pPr>
              <a:lvl7pPr marL="20574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7pPr>
              <a:lvl8pPr marL="24003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8pPr>
              <a:lvl9pPr marL="27432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9pPr>
            </a:lstStyle>
            <a:p>
              <a:r>
                <a:rPr lang="zh-CN" altLang="en-US" dirty="0"/>
                <a:t>全学习流程跟踪</a:t>
              </a:r>
              <a:endParaRPr lang="en-US" altLang="zh-CN" dirty="0"/>
            </a:p>
            <a:p>
              <a:r>
                <a:rPr lang="zh-CN" altLang="en-US" dirty="0" smtClean="0"/>
                <a:t>个性化学习报告</a:t>
              </a:r>
              <a:endParaRPr lang="en-US" altLang="zh-CN" dirty="0"/>
            </a:p>
            <a:p>
              <a:r>
                <a:rPr lang="zh-CN" altLang="en-US" dirty="0"/>
                <a:t>教师个性化辅导</a:t>
              </a:r>
            </a:p>
          </p:txBody>
        </p:sp>
        <p:sp>
          <p:nvSpPr>
            <p:cNvPr id="31" name="内容占位符 2"/>
            <p:cNvSpPr txBox="1">
              <a:spLocks/>
            </p:cNvSpPr>
            <p:nvPr/>
          </p:nvSpPr>
          <p:spPr>
            <a:xfrm>
              <a:off x="7076114" y="5205504"/>
              <a:ext cx="1840059" cy="1148131"/>
            </a:xfrm>
            <a:prstGeom prst="rect">
              <a:avLst/>
            </a:prstGeom>
            <a:ln>
              <a:solidFill>
                <a:srgbClr val="C00000"/>
              </a:solidFill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defPPr>
                <a:defRPr lang="zh-CN"/>
              </a:defPPr>
              <a:lvl1pPr indent="0">
                <a:lnSpc>
                  <a:spcPct val="13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>
                  <a:solidFill>
                    <a:srgbClr val="1C1C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3429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500"/>
              </a:lvl2pPr>
              <a:lvl3pPr marL="6858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350"/>
              </a:lvl3pPr>
              <a:lvl4pPr marL="10287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4pPr>
              <a:lvl5pPr marL="13716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5pPr>
              <a:lvl6pPr marL="17145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6pPr>
              <a:lvl7pPr marL="20574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7pPr>
              <a:lvl8pPr marL="24003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8pPr>
              <a:lvl9pPr marL="2743200"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/>
              </a:lvl9pPr>
            </a:lstStyle>
            <a:p>
              <a:r>
                <a:rPr lang="zh-CN" altLang="en-US" dirty="0" smtClean="0"/>
                <a:t>数据综合可视分析</a:t>
              </a:r>
              <a:endParaRPr lang="en-US" altLang="zh-CN" dirty="0" smtClean="0"/>
            </a:p>
            <a:p>
              <a:r>
                <a:rPr lang="zh-CN" altLang="en-US" dirty="0" smtClean="0"/>
                <a:t>学生学习效果预测</a:t>
              </a:r>
              <a:endParaRPr lang="en-US" altLang="zh-CN" dirty="0" smtClean="0"/>
            </a:p>
            <a:p>
              <a:r>
                <a:rPr lang="zh-CN" altLang="en-US" dirty="0" smtClean="0"/>
                <a:t>形成班级分析报告</a:t>
              </a:r>
              <a:endParaRPr lang="zh-CN" altLang="en-US" dirty="0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78DE06D5-2B6D-4157-90A7-8D70502441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3256" y="421755"/>
            <a:ext cx="7543800" cy="88582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23745" y="4650803"/>
            <a:ext cx="1115945" cy="901006"/>
          </a:xfrm>
          <a:prstGeom prst="rect">
            <a:avLst/>
          </a:prstGeom>
        </p:spPr>
      </p:pic>
      <p:sp>
        <p:nvSpPr>
          <p:cNvPr id="34" name="椭圆 33"/>
          <p:cNvSpPr/>
          <p:nvPr/>
        </p:nvSpPr>
        <p:spPr>
          <a:xfrm>
            <a:off x="71155" y="3129280"/>
            <a:ext cx="1345090" cy="45469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FF00"/>
                </a:solidFill>
              </a:rPr>
              <a:t>双</a:t>
            </a:r>
            <a:r>
              <a:rPr lang="zh-CN" altLang="en-US" sz="2000" b="1" dirty="0" smtClean="0">
                <a:solidFill>
                  <a:srgbClr val="FFFF00"/>
                </a:solidFill>
              </a:rPr>
              <a:t>师型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15073" y="2126578"/>
            <a:ext cx="1301172" cy="40902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prstClr val="white"/>
                </a:solidFill>
              </a:rPr>
              <a:t>教师授课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63637" y="4157265"/>
            <a:ext cx="1340011" cy="40902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prstClr val="white"/>
                </a:solidFill>
              </a:rPr>
              <a:t>平台授课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D60E49A-E17E-446F-8B1F-24293E512090}"/>
              </a:ext>
            </a:extLst>
          </p:cNvPr>
          <p:cNvSpPr/>
          <p:nvPr/>
        </p:nvSpPr>
        <p:spPr bwMode="auto">
          <a:xfrm>
            <a:off x="251520" y="591054"/>
            <a:ext cx="835316" cy="60569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25600" tIns="25600" rIns="25600" bIns="25600" rtlCol="0" anchor="t" anchorCtr="0">
            <a:spAutoFit/>
          </a:bodyPr>
          <a:lstStyle/>
          <a:p>
            <a:pPr algn="ctr"/>
            <a:r>
              <a:rPr lang="zh-CN" altLang="en-US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线下</a:t>
            </a:r>
            <a:endParaRPr lang="en-US" altLang="zh-CN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教师</a:t>
            </a:r>
            <a:endParaRPr lang="zh-CN" altLang="en-US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DC88B77-1B68-4F15-AB47-49B83EABA528}"/>
              </a:ext>
            </a:extLst>
          </p:cNvPr>
          <p:cNvSpPr/>
          <p:nvPr/>
        </p:nvSpPr>
        <p:spPr bwMode="auto">
          <a:xfrm>
            <a:off x="179512" y="5703622"/>
            <a:ext cx="904723" cy="605698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25600" tIns="25600" rIns="25600" bIns="25600" rtlCol="0" anchor="t" anchorCtr="0">
            <a:spAutoFit/>
          </a:bodyPr>
          <a:lstStyle/>
          <a:p>
            <a:pPr algn="ctr"/>
            <a:r>
              <a:rPr lang="zh-CN" altLang="en-US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线</a:t>
            </a:r>
            <a:r>
              <a:rPr lang="zh-CN" altLang="en-US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上</a:t>
            </a:r>
            <a:endParaRPr lang="en-US" altLang="zh-CN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AI</a:t>
            </a:r>
            <a:r>
              <a:rPr lang="zh-CN" altLang="en-US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助教</a:t>
            </a:r>
            <a:endParaRPr lang="zh-CN" altLang="en-US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下箭头 38"/>
          <p:cNvSpPr/>
          <p:nvPr/>
        </p:nvSpPr>
        <p:spPr bwMode="auto">
          <a:xfrm flipV="1">
            <a:off x="456162" y="2510204"/>
            <a:ext cx="560200" cy="612415"/>
          </a:xfrm>
          <a:prstGeom prst="downArrow">
            <a:avLst/>
          </a:prstGeom>
          <a:solidFill>
            <a:srgbClr val="A5002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25600" tIns="25600" rIns="25600" bIns="25600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36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下箭头 39"/>
          <p:cNvSpPr/>
          <p:nvPr/>
        </p:nvSpPr>
        <p:spPr bwMode="auto">
          <a:xfrm>
            <a:off x="449950" y="3583970"/>
            <a:ext cx="509012" cy="549590"/>
          </a:xfrm>
          <a:prstGeom prst="downArrow">
            <a:avLst/>
          </a:prstGeom>
          <a:solidFill>
            <a:srgbClr val="A5002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25600" tIns="25600" rIns="25600" bIns="25600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36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online-course_103337">
            <a:extLst>
              <a:ext uri="{FF2B5EF4-FFF2-40B4-BE49-F238E27FC236}">
                <a16:creationId xmlns:a16="http://schemas.microsoft.com/office/drawing/2014/main" id="{039553F7-7660-4359-BD5A-15141504E025}"/>
              </a:ext>
            </a:extLst>
          </p:cNvPr>
          <p:cNvSpPr>
            <a:spLocks noChangeAspect="1"/>
          </p:cNvSpPr>
          <p:nvPr/>
        </p:nvSpPr>
        <p:spPr bwMode="auto">
          <a:xfrm>
            <a:off x="255220" y="1278407"/>
            <a:ext cx="923533" cy="766682"/>
          </a:xfrm>
          <a:custGeom>
            <a:avLst/>
            <a:gdLst>
              <a:gd name="connsiteX0" fmla="*/ 143817 w 608415"/>
              <a:gd name="connsiteY0" fmla="*/ 428544 h 587881"/>
              <a:gd name="connsiteX1" fmla="*/ 164097 w 608415"/>
              <a:gd name="connsiteY1" fmla="*/ 448782 h 587881"/>
              <a:gd name="connsiteX2" fmla="*/ 164097 w 608415"/>
              <a:gd name="connsiteY2" fmla="*/ 454915 h 587881"/>
              <a:gd name="connsiteX3" fmla="*/ 528508 w 608415"/>
              <a:gd name="connsiteY3" fmla="*/ 454915 h 587881"/>
              <a:gd name="connsiteX4" fmla="*/ 548787 w 608415"/>
              <a:gd name="connsiteY4" fmla="*/ 475153 h 587881"/>
              <a:gd name="connsiteX5" fmla="*/ 528508 w 608415"/>
              <a:gd name="connsiteY5" fmla="*/ 495391 h 587881"/>
              <a:gd name="connsiteX6" fmla="*/ 164097 w 608415"/>
              <a:gd name="connsiteY6" fmla="*/ 495391 h 587881"/>
              <a:gd name="connsiteX7" fmla="*/ 164097 w 608415"/>
              <a:gd name="connsiteY7" fmla="*/ 501523 h 587881"/>
              <a:gd name="connsiteX8" fmla="*/ 143817 w 608415"/>
              <a:gd name="connsiteY8" fmla="*/ 521761 h 587881"/>
              <a:gd name="connsiteX9" fmla="*/ 123692 w 608415"/>
              <a:gd name="connsiteY9" fmla="*/ 501523 h 587881"/>
              <a:gd name="connsiteX10" fmla="*/ 123692 w 608415"/>
              <a:gd name="connsiteY10" fmla="*/ 495391 h 587881"/>
              <a:gd name="connsiteX11" fmla="*/ 79907 w 608415"/>
              <a:gd name="connsiteY11" fmla="*/ 495391 h 587881"/>
              <a:gd name="connsiteX12" fmla="*/ 59628 w 608415"/>
              <a:gd name="connsiteY12" fmla="*/ 475153 h 587881"/>
              <a:gd name="connsiteX13" fmla="*/ 79907 w 608415"/>
              <a:gd name="connsiteY13" fmla="*/ 454915 h 587881"/>
              <a:gd name="connsiteX14" fmla="*/ 123692 w 608415"/>
              <a:gd name="connsiteY14" fmla="*/ 454915 h 587881"/>
              <a:gd name="connsiteX15" fmla="*/ 123692 w 608415"/>
              <a:gd name="connsiteY15" fmla="*/ 448782 h 587881"/>
              <a:gd name="connsiteX16" fmla="*/ 143817 w 608415"/>
              <a:gd name="connsiteY16" fmla="*/ 428544 h 587881"/>
              <a:gd name="connsiteX17" fmla="*/ 40561 w 608415"/>
              <a:gd name="connsiteY17" fmla="*/ 407466 h 587881"/>
              <a:gd name="connsiteX18" fmla="*/ 40561 w 608415"/>
              <a:gd name="connsiteY18" fmla="*/ 547380 h 587881"/>
              <a:gd name="connsiteX19" fmla="*/ 567854 w 608415"/>
              <a:gd name="connsiteY19" fmla="*/ 547380 h 587881"/>
              <a:gd name="connsiteX20" fmla="*/ 567854 w 608415"/>
              <a:gd name="connsiteY20" fmla="*/ 407466 h 587881"/>
              <a:gd name="connsiteX21" fmla="*/ 317882 w 608415"/>
              <a:gd name="connsiteY21" fmla="*/ 196216 h 587881"/>
              <a:gd name="connsiteX22" fmla="*/ 247668 w 608415"/>
              <a:gd name="connsiteY22" fmla="*/ 237791 h 587881"/>
              <a:gd name="connsiteX23" fmla="*/ 237374 w 608415"/>
              <a:gd name="connsiteY23" fmla="*/ 240552 h 587881"/>
              <a:gd name="connsiteX24" fmla="*/ 140888 w 608415"/>
              <a:gd name="connsiteY24" fmla="*/ 240552 h 587881"/>
              <a:gd name="connsiteX25" fmla="*/ 129826 w 608415"/>
              <a:gd name="connsiteY25" fmla="*/ 269087 h 587881"/>
              <a:gd name="connsiteX26" fmla="*/ 123988 w 608415"/>
              <a:gd name="connsiteY26" fmla="*/ 366965 h 587881"/>
              <a:gd name="connsiteX27" fmla="*/ 250587 w 608415"/>
              <a:gd name="connsiteY27" fmla="*/ 366965 h 587881"/>
              <a:gd name="connsiteX28" fmla="*/ 250587 w 608415"/>
              <a:gd name="connsiteY28" fmla="*/ 287190 h 587881"/>
              <a:gd name="connsiteX29" fmla="*/ 256579 w 608415"/>
              <a:gd name="connsiteY29" fmla="*/ 272769 h 587881"/>
              <a:gd name="connsiteX30" fmla="*/ 325717 w 608415"/>
              <a:gd name="connsiteY30" fmla="*/ 204193 h 587881"/>
              <a:gd name="connsiteX31" fmla="*/ 186673 w 608415"/>
              <a:gd name="connsiteY31" fmla="*/ 107236 h 587881"/>
              <a:gd name="connsiteX32" fmla="*/ 140120 w 608415"/>
              <a:gd name="connsiteY32" fmla="*/ 153720 h 587881"/>
              <a:gd name="connsiteX33" fmla="*/ 186673 w 608415"/>
              <a:gd name="connsiteY33" fmla="*/ 200205 h 587881"/>
              <a:gd name="connsiteX34" fmla="*/ 233226 w 608415"/>
              <a:gd name="connsiteY34" fmla="*/ 153720 h 587881"/>
              <a:gd name="connsiteX35" fmla="*/ 186673 w 608415"/>
              <a:gd name="connsiteY35" fmla="*/ 107236 h 587881"/>
              <a:gd name="connsiteX36" fmla="*/ 40561 w 608415"/>
              <a:gd name="connsiteY36" fmla="*/ 40501 h 587881"/>
              <a:gd name="connsiteX37" fmla="*/ 40561 w 608415"/>
              <a:gd name="connsiteY37" fmla="*/ 366965 h 587881"/>
              <a:gd name="connsiteX38" fmla="*/ 83580 w 608415"/>
              <a:gd name="connsiteY38" fmla="*/ 366965 h 587881"/>
              <a:gd name="connsiteX39" fmla="*/ 90033 w 608415"/>
              <a:gd name="connsiteY39" fmla="*/ 260956 h 587881"/>
              <a:gd name="connsiteX40" fmla="*/ 117535 w 608415"/>
              <a:gd name="connsiteY40" fmla="*/ 206494 h 587881"/>
              <a:gd name="connsiteX41" fmla="*/ 99559 w 608415"/>
              <a:gd name="connsiteY41" fmla="*/ 153720 h 587881"/>
              <a:gd name="connsiteX42" fmla="*/ 186673 w 608415"/>
              <a:gd name="connsiteY42" fmla="*/ 66735 h 587881"/>
              <a:gd name="connsiteX43" fmla="*/ 273633 w 608415"/>
              <a:gd name="connsiteY43" fmla="*/ 153720 h 587881"/>
              <a:gd name="connsiteX44" fmla="*/ 270407 w 608415"/>
              <a:gd name="connsiteY44" fmla="*/ 177346 h 587881"/>
              <a:gd name="connsiteX45" fmla="*/ 310814 w 608415"/>
              <a:gd name="connsiteY45" fmla="*/ 153413 h 587881"/>
              <a:gd name="connsiteX46" fmla="*/ 335397 w 608415"/>
              <a:gd name="connsiteY46" fmla="*/ 156635 h 587881"/>
              <a:gd name="connsiteX47" fmla="*/ 339391 w 608415"/>
              <a:gd name="connsiteY47" fmla="*/ 160470 h 587881"/>
              <a:gd name="connsiteX48" fmla="*/ 459077 w 608415"/>
              <a:gd name="connsiteY48" fmla="*/ 70723 h 587881"/>
              <a:gd name="connsiteX49" fmla="*/ 487500 w 608415"/>
              <a:gd name="connsiteY49" fmla="*/ 74866 h 587881"/>
              <a:gd name="connsiteX50" fmla="*/ 483352 w 608415"/>
              <a:gd name="connsiteY50" fmla="*/ 103094 h 587881"/>
              <a:gd name="connsiteX51" fmla="*/ 368276 w 608415"/>
              <a:gd name="connsiteY51" fmla="*/ 189312 h 587881"/>
              <a:gd name="connsiteX52" fmla="*/ 368736 w 608415"/>
              <a:gd name="connsiteY52" fmla="*/ 189926 h 587881"/>
              <a:gd name="connsiteX53" fmla="*/ 374728 w 608415"/>
              <a:gd name="connsiteY53" fmla="*/ 204193 h 587881"/>
              <a:gd name="connsiteX54" fmla="*/ 368736 w 608415"/>
              <a:gd name="connsiteY54" fmla="*/ 218614 h 587881"/>
              <a:gd name="connsiteX55" fmla="*/ 290995 w 608415"/>
              <a:gd name="connsiteY55" fmla="*/ 295474 h 587881"/>
              <a:gd name="connsiteX56" fmla="*/ 290995 w 608415"/>
              <a:gd name="connsiteY56" fmla="*/ 366965 h 587881"/>
              <a:gd name="connsiteX57" fmla="*/ 567854 w 608415"/>
              <a:gd name="connsiteY57" fmla="*/ 366965 h 587881"/>
              <a:gd name="connsiteX58" fmla="*/ 567854 w 608415"/>
              <a:gd name="connsiteY58" fmla="*/ 40501 h 587881"/>
              <a:gd name="connsiteX59" fmla="*/ 20280 w 608415"/>
              <a:gd name="connsiteY59" fmla="*/ 0 h 587881"/>
              <a:gd name="connsiteX60" fmla="*/ 588135 w 608415"/>
              <a:gd name="connsiteY60" fmla="*/ 0 h 587881"/>
              <a:gd name="connsiteX61" fmla="*/ 608415 w 608415"/>
              <a:gd name="connsiteY61" fmla="*/ 20250 h 587881"/>
              <a:gd name="connsiteX62" fmla="*/ 608415 w 608415"/>
              <a:gd name="connsiteY62" fmla="*/ 567631 h 587881"/>
              <a:gd name="connsiteX63" fmla="*/ 588135 w 608415"/>
              <a:gd name="connsiteY63" fmla="*/ 587881 h 587881"/>
              <a:gd name="connsiteX64" fmla="*/ 20280 w 608415"/>
              <a:gd name="connsiteY64" fmla="*/ 587881 h 587881"/>
              <a:gd name="connsiteX65" fmla="*/ 0 w 608415"/>
              <a:gd name="connsiteY65" fmla="*/ 567631 h 587881"/>
              <a:gd name="connsiteX66" fmla="*/ 0 w 608415"/>
              <a:gd name="connsiteY66" fmla="*/ 20250 h 587881"/>
              <a:gd name="connsiteX67" fmla="*/ 20280 w 608415"/>
              <a:gd name="connsiteY67" fmla="*/ 0 h 58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608415" h="587881">
                <a:moveTo>
                  <a:pt x="143817" y="428544"/>
                </a:moveTo>
                <a:cubicBezTo>
                  <a:pt x="155033" y="428544"/>
                  <a:pt x="164097" y="437590"/>
                  <a:pt x="164097" y="448782"/>
                </a:cubicBezTo>
                <a:lnTo>
                  <a:pt x="164097" y="454915"/>
                </a:lnTo>
                <a:lnTo>
                  <a:pt x="528508" y="454915"/>
                </a:lnTo>
                <a:cubicBezTo>
                  <a:pt x="539723" y="454915"/>
                  <a:pt x="548787" y="463961"/>
                  <a:pt x="548787" y="475153"/>
                </a:cubicBezTo>
                <a:cubicBezTo>
                  <a:pt x="548787" y="486345"/>
                  <a:pt x="539723" y="495391"/>
                  <a:pt x="528508" y="495391"/>
                </a:cubicBezTo>
                <a:lnTo>
                  <a:pt x="164097" y="495391"/>
                </a:lnTo>
                <a:lnTo>
                  <a:pt x="164097" y="501523"/>
                </a:lnTo>
                <a:cubicBezTo>
                  <a:pt x="164097" y="512716"/>
                  <a:pt x="155033" y="521761"/>
                  <a:pt x="143817" y="521761"/>
                </a:cubicBezTo>
                <a:cubicBezTo>
                  <a:pt x="132756" y="521761"/>
                  <a:pt x="123692" y="512716"/>
                  <a:pt x="123692" y="501523"/>
                </a:cubicBezTo>
                <a:lnTo>
                  <a:pt x="123692" y="495391"/>
                </a:lnTo>
                <a:lnTo>
                  <a:pt x="79907" y="495391"/>
                </a:lnTo>
                <a:cubicBezTo>
                  <a:pt x="68692" y="495391"/>
                  <a:pt x="59628" y="486345"/>
                  <a:pt x="59628" y="475153"/>
                </a:cubicBezTo>
                <a:cubicBezTo>
                  <a:pt x="59628" y="463961"/>
                  <a:pt x="68692" y="454915"/>
                  <a:pt x="79907" y="454915"/>
                </a:cubicBezTo>
                <a:lnTo>
                  <a:pt x="123692" y="454915"/>
                </a:lnTo>
                <a:lnTo>
                  <a:pt x="123692" y="448782"/>
                </a:lnTo>
                <a:cubicBezTo>
                  <a:pt x="123692" y="437590"/>
                  <a:pt x="132756" y="428544"/>
                  <a:pt x="143817" y="428544"/>
                </a:cubicBezTo>
                <a:close/>
                <a:moveTo>
                  <a:pt x="40561" y="407466"/>
                </a:moveTo>
                <a:lnTo>
                  <a:pt x="40561" y="547380"/>
                </a:lnTo>
                <a:lnTo>
                  <a:pt x="567854" y="547380"/>
                </a:lnTo>
                <a:lnTo>
                  <a:pt x="567854" y="407466"/>
                </a:lnTo>
                <a:close/>
                <a:moveTo>
                  <a:pt x="317882" y="196216"/>
                </a:moveTo>
                <a:lnTo>
                  <a:pt x="247668" y="237791"/>
                </a:lnTo>
                <a:cubicBezTo>
                  <a:pt x="244595" y="239632"/>
                  <a:pt x="241061" y="240552"/>
                  <a:pt x="237374" y="240552"/>
                </a:cubicBezTo>
                <a:lnTo>
                  <a:pt x="140888" y="240552"/>
                </a:lnTo>
                <a:cubicBezTo>
                  <a:pt x="136586" y="246075"/>
                  <a:pt x="132592" y="254973"/>
                  <a:pt x="129826" y="269087"/>
                </a:cubicBezTo>
                <a:cubicBezTo>
                  <a:pt x="124910" y="293173"/>
                  <a:pt x="124141" y="327384"/>
                  <a:pt x="123988" y="366965"/>
                </a:cubicBezTo>
                <a:lnTo>
                  <a:pt x="250587" y="366965"/>
                </a:lnTo>
                <a:lnTo>
                  <a:pt x="250587" y="287190"/>
                </a:lnTo>
                <a:cubicBezTo>
                  <a:pt x="250587" y="281667"/>
                  <a:pt x="252738" y="276605"/>
                  <a:pt x="256579" y="272769"/>
                </a:cubicBezTo>
                <a:lnTo>
                  <a:pt x="325717" y="204193"/>
                </a:lnTo>
                <a:close/>
                <a:moveTo>
                  <a:pt x="186673" y="107236"/>
                </a:moveTo>
                <a:cubicBezTo>
                  <a:pt x="161015" y="107236"/>
                  <a:pt x="140120" y="128100"/>
                  <a:pt x="140120" y="153720"/>
                </a:cubicBezTo>
                <a:cubicBezTo>
                  <a:pt x="140120" y="179340"/>
                  <a:pt x="161015" y="200205"/>
                  <a:pt x="186673" y="200205"/>
                </a:cubicBezTo>
                <a:cubicBezTo>
                  <a:pt x="212331" y="200205"/>
                  <a:pt x="233226" y="179340"/>
                  <a:pt x="233226" y="153720"/>
                </a:cubicBezTo>
                <a:cubicBezTo>
                  <a:pt x="233226" y="128100"/>
                  <a:pt x="212331" y="107236"/>
                  <a:pt x="186673" y="107236"/>
                </a:cubicBezTo>
                <a:close/>
                <a:moveTo>
                  <a:pt x="40561" y="40501"/>
                </a:moveTo>
                <a:lnTo>
                  <a:pt x="40561" y="366965"/>
                </a:lnTo>
                <a:lnTo>
                  <a:pt x="83580" y="366965"/>
                </a:lnTo>
                <a:cubicBezTo>
                  <a:pt x="83580" y="325083"/>
                  <a:pt x="84349" y="288724"/>
                  <a:pt x="90033" y="260956"/>
                </a:cubicBezTo>
                <a:cubicBezTo>
                  <a:pt x="92338" y="250217"/>
                  <a:pt x="97715" y="223830"/>
                  <a:pt x="117535" y="206494"/>
                </a:cubicBezTo>
                <a:cubicBezTo>
                  <a:pt x="106319" y="191920"/>
                  <a:pt x="99559" y="173511"/>
                  <a:pt x="99559" y="153720"/>
                </a:cubicBezTo>
                <a:cubicBezTo>
                  <a:pt x="99559" y="105702"/>
                  <a:pt x="138583" y="66735"/>
                  <a:pt x="186673" y="66735"/>
                </a:cubicBezTo>
                <a:cubicBezTo>
                  <a:pt x="234609" y="66735"/>
                  <a:pt x="273633" y="105702"/>
                  <a:pt x="273633" y="153720"/>
                </a:cubicBezTo>
                <a:cubicBezTo>
                  <a:pt x="273633" y="161851"/>
                  <a:pt x="272558" y="169829"/>
                  <a:pt x="270407" y="177346"/>
                </a:cubicBezTo>
                <a:lnTo>
                  <a:pt x="310814" y="153413"/>
                </a:lnTo>
                <a:cubicBezTo>
                  <a:pt x="318650" y="148811"/>
                  <a:pt x="328790" y="150038"/>
                  <a:pt x="335397" y="156635"/>
                </a:cubicBezTo>
                <a:lnTo>
                  <a:pt x="339391" y="160470"/>
                </a:lnTo>
                <a:lnTo>
                  <a:pt x="459077" y="70723"/>
                </a:lnTo>
                <a:cubicBezTo>
                  <a:pt x="467988" y="64127"/>
                  <a:pt x="480740" y="65968"/>
                  <a:pt x="487500" y="74866"/>
                </a:cubicBezTo>
                <a:cubicBezTo>
                  <a:pt x="494107" y="83764"/>
                  <a:pt x="492263" y="96497"/>
                  <a:pt x="483352" y="103094"/>
                </a:cubicBezTo>
                <a:lnTo>
                  <a:pt x="368276" y="189312"/>
                </a:lnTo>
                <a:lnTo>
                  <a:pt x="368736" y="189926"/>
                </a:lnTo>
                <a:cubicBezTo>
                  <a:pt x="372577" y="193761"/>
                  <a:pt x="374728" y="198824"/>
                  <a:pt x="374728" y="204193"/>
                </a:cubicBezTo>
                <a:cubicBezTo>
                  <a:pt x="374728" y="209716"/>
                  <a:pt x="372577" y="214779"/>
                  <a:pt x="368736" y="218614"/>
                </a:cubicBezTo>
                <a:lnTo>
                  <a:pt x="290995" y="295474"/>
                </a:lnTo>
                <a:lnTo>
                  <a:pt x="290995" y="366965"/>
                </a:lnTo>
                <a:lnTo>
                  <a:pt x="567854" y="366965"/>
                </a:lnTo>
                <a:lnTo>
                  <a:pt x="567854" y="40501"/>
                </a:lnTo>
                <a:close/>
                <a:moveTo>
                  <a:pt x="20280" y="0"/>
                </a:moveTo>
                <a:lnTo>
                  <a:pt x="588135" y="0"/>
                </a:lnTo>
                <a:cubicBezTo>
                  <a:pt x="599350" y="0"/>
                  <a:pt x="608415" y="9051"/>
                  <a:pt x="608415" y="20250"/>
                </a:cubicBezTo>
                <a:lnTo>
                  <a:pt x="608415" y="567631"/>
                </a:lnTo>
                <a:cubicBezTo>
                  <a:pt x="608415" y="578830"/>
                  <a:pt x="599350" y="587881"/>
                  <a:pt x="588135" y="587881"/>
                </a:cubicBezTo>
                <a:lnTo>
                  <a:pt x="20280" y="587881"/>
                </a:lnTo>
                <a:cubicBezTo>
                  <a:pt x="9065" y="587881"/>
                  <a:pt x="0" y="578830"/>
                  <a:pt x="0" y="567631"/>
                </a:cubicBezTo>
                <a:lnTo>
                  <a:pt x="0" y="20250"/>
                </a:lnTo>
                <a:cubicBezTo>
                  <a:pt x="0" y="9051"/>
                  <a:pt x="9065" y="0"/>
                  <a:pt x="202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35DF800-CDD2-4E45-87DF-D0D9DCF87366}"/>
              </a:ext>
            </a:extLst>
          </p:cNvPr>
          <p:cNvCxnSpPr>
            <a:cxnSpLocks/>
          </p:cNvCxnSpPr>
          <p:nvPr/>
        </p:nvCxnSpPr>
        <p:spPr>
          <a:xfrm flipV="1">
            <a:off x="1619672" y="1382034"/>
            <a:ext cx="7090117" cy="30742"/>
          </a:xfrm>
          <a:prstGeom prst="line">
            <a:avLst/>
          </a:prstGeom>
          <a:ln w="762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68"/>
          <p:cNvSpPr txBox="1">
            <a:spLocks noChangeArrowheads="1"/>
          </p:cNvSpPr>
          <p:nvPr/>
        </p:nvSpPr>
        <p:spPr bwMode="auto">
          <a:xfrm>
            <a:off x="2400098" y="150369"/>
            <a:ext cx="56324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</a:rPr>
              <a:t>基于智慧教育平台的“双师型” 教学模式</a:t>
            </a:r>
          </a:p>
        </p:txBody>
      </p:sp>
      <p:sp>
        <p:nvSpPr>
          <p:cNvPr id="2" name="矩形 1"/>
          <p:cNvSpPr/>
          <p:nvPr/>
        </p:nvSpPr>
        <p:spPr>
          <a:xfrm>
            <a:off x="63637" y="2045089"/>
            <a:ext cx="1427233" cy="2521203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4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8">
            <a:extLst>
              <a:ext uri="{FF2B5EF4-FFF2-40B4-BE49-F238E27FC236}">
                <a16:creationId xmlns:a16="http://schemas.microsoft.com/office/drawing/2014/main" id="{4E08B50B-0C15-4DF8-A4FE-619160DC3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9618" y="101228"/>
            <a:ext cx="38915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智慧平台使用总结</a:t>
            </a:r>
          </a:p>
        </p:txBody>
      </p:sp>
      <p:sp>
        <p:nvSpPr>
          <p:cNvPr id="3" name="íSľiḋe">
            <a:extLst>
              <a:ext uri="{FF2B5EF4-FFF2-40B4-BE49-F238E27FC236}">
                <a16:creationId xmlns:a16="http://schemas.microsoft.com/office/drawing/2014/main" id="{F8AC0AE7-668F-41DA-8EFA-6084D7167694}"/>
              </a:ext>
            </a:extLst>
          </p:cNvPr>
          <p:cNvSpPr/>
          <p:nvPr/>
        </p:nvSpPr>
        <p:spPr>
          <a:xfrm>
            <a:off x="2286000" y="736352"/>
            <a:ext cx="4920341" cy="569052"/>
          </a:xfrm>
          <a:prstGeom prst="rect">
            <a:avLst/>
          </a:prstGeom>
          <a:solidFill>
            <a:srgbClr val="00206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精准教育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ïšļïďè">
            <a:extLst>
              <a:ext uri="{FF2B5EF4-FFF2-40B4-BE49-F238E27FC236}">
                <a16:creationId xmlns:a16="http://schemas.microsoft.com/office/drawing/2014/main" id="{8CCD4A10-1E5B-4CBD-9D7A-D3E240935B09}"/>
              </a:ext>
            </a:extLst>
          </p:cNvPr>
          <p:cNvSpPr/>
          <p:nvPr/>
        </p:nvSpPr>
        <p:spPr>
          <a:xfrm>
            <a:off x="203200" y="1350851"/>
            <a:ext cx="3976356" cy="52844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例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如，</a:t>
            </a:r>
            <a:r>
              <a:rPr lang="en-US" altLang="zh-CN" dirty="0">
                <a:solidFill>
                  <a:srgbClr val="C00000"/>
                </a:solidFill>
                <a:latin typeface="微软雅黑"/>
                <a:ea typeface="微软雅黑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老师班级的史睿同学，是智慧平台精准教育的典型案例。该同学期中成绩不好，经过智慧平台的学习和老师的悉心指导，期末成绩取得了高分。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史睿，男，学号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19140200019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，班级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1914021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期中成绩：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45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，  期末成绩：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98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，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智慧平台测试积分：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7165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，视频积分：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2100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，总积分：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9265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556" y="1350851"/>
            <a:ext cx="2438958" cy="52844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29" y="1305404"/>
            <a:ext cx="2409371" cy="522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41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CFFCD65-D4F3-4402-88C6-418D9E4C9E93}"/>
              </a:ext>
            </a:extLst>
          </p:cNvPr>
          <p:cNvSpPr>
            <a:spLocks noChangeAspect="1"/>
          </p:cNvSpPr>
          <p:nvPr/>
        </p:nvSpPr>
        <p:spPr bwMode="auto">
          <a:xfrm>
            <a:off x="1" y="778927"/>
            <a:ext cx="9144000" cy="6026253"/>
          </a:xfrm>
          <a:prstGeom prst="rect">
            <a:avLst/>
          </a:prstGeom>
          <a:blipFill dpi="0" rotWithShape="1">
            <a:blip r:embed="rId3">
              <a:alphaModFix amt="8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5600" tIns="25600" rIns="25600" bIns="25600" rtlCol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284F020-637C-4229-AFDE-5C7AEB431F9B}"/>
              </a:ext>
            </a:extLst>
          </p:cNvPr>
          <p:cNvGrpSpPr/>
          <p:nvPr/>
        </p:nvGrpSpPr>
        <p:grpSpPr>
          <a:xfrm>
            <a:off x="1941261" y="2317654"/>
            <a:ext cx="1742204" cy="2517628"/>
            <a:chOff x="1941261" y="2317654"/>
            <a:chExt cx="1742204" cy="2517628"/>
          </a:xfrm>
        </p:grpSpPr>
        <p:sp>
          <p:nvSpPr>
            <p:cNvPr id="19" name="矩形 18"/>
            <p:cNvSpPr/>
            <p:nvPr/>
          </p:nvSpPr>
          <p:spPr>
            <a:xfrm>
              <a:off x="1941261" y="2317654"/>
              <a:ext cx="1742204" cy="2517628"/>
            </a:xfrm>
            <a:prstGeom prst="rect">
              <a:avLst/>
            </a:prstGeom>
            <a:solidFill>
              <a:srgbClr val="A50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98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2024082" y="4447047"/>
              <a:ext cx="157656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itle 13"/>
            <p:cNvSpPr txBox="1">
              <a:spLocks/>
            </p:cNvSpPr>
            <p:nvPr/>
          </p:nvSpPr>
          <p:spPr>
            <a:xfrm>
              <a:off x="1941262" y="3888936"/>
              <a:ext cx="1576562" cy="369332"/>
            </a:xfrm>
            <a:prstGeom prst="rect">
              <a:avLst/>
            </a:prstGeom>
            <a:solidFill>
              <a:srgbClr val="A50021"/>
            </a:solidFill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PART</a:t>
              </a:r>
            </a:p>
          </p:txBody>
        </p:sp>
        <p:sp>
          <p:nvSpPr>
            <p:cNvPr id="12" name="矩形 259"/>
            <p:cNvSpPr>
              <a:spLocks noChangeArrowheads="1"/>
            </p:cNvSpPr>
            <p:nvPr/>
          </p:nvSpPr>
          <p:spPr bwMode="auto">
            <a:xfrm>
              <a:off x="2035388" y="2317654"/>
              <a:ext cx="1648077" cy="1602426"/>
            </a:xfrm>
            <a:prstGeom prst="rect">
              <a:avLst/>
            </a:prstGeom>
            <a:solidFill>
              <a:srgbClr val="A50021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9813" cap="all" spc="213" dirty="0" smtClean="0">
                  <a:solidFill>
                    <a:schemeClr val="bg1"/>
                  </a:solidFill>
                  <a:latin typeface="Impact" panose="020B080603090205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06</a:t>
              </a:r>
              <a:endParaRPr lang="zh-CN" altLang="en-US" sz="9813" cap="all" spc="213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D34182DF-E1E0-4944-9B3F-37A48629E0B0}"/>
              </a:ext>
            </a:extLst>
          </p:cNvPr>
          <p:cNvSpPr txBox="1">
            <a:spLocks noChangeArrowheads="1"/>
          </p:cNvSpPr>
          <p:nvPr/>
        </p:nvSpPr>
        <p:spPr>
          <a:xfrm>
            <a:off x="2879959" y="52820"/>
            <a:ext cx="6318250" cy="432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AF2125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algn="ctr"/>
            <a:r>
              <a:rPr lang="zh-CN" altLang="en-US" sz="2800" dirty="0">
                <a:solidFill>
                  <a:prstClr val="white"/>
                </a:solidFill>
              </a:rPr>
              <a:t>西安市大数据与视觉智能重点实验室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7700F42-FFB8-4674-A4EE-C6D592EB5040}"/>
              </a:ext>
            </a:extLst>
          </p:cNvPr>
          <p:cNvGrpSpPr/>
          <p:nvPr/>
        </p:nvGrpSpPr>
        <p:grpSpPr>
          <a:xfrm>
            <a:off x="4100802" y="2317654"/>
            <a:ext cx="3205632" cy="2517628"/>
            <a:chOff x="4100802" y="2317654"/>
            <a:chExt cx="3205632" cy="251762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2CB4124-7DAA-459D-807B-2AA9EE918A8A}"/>
                </a:ext>
              </a:extLst>
            </p:cNvPr>
            <p:cNvSpPr/>
            <p:nvPr/>
          </p:nvSpPr>
          <p:spPr>
            <a:xfrm>
              <a:off x="4100802" y="2317654"/>
              <a:ext cx="3007810" cy="2517628"/>
            </a:xfrm>
            <a:prstGeom prst="rect">
              <a:avLst/>
            </a:prstGeom>
            <a:solidFill>
              <a:srgbClr val="A50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98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4A55ACC-64F9-4FA9-B203-4B9550BA55BD}"/>
                </a:ext>
              </a:extLst>
            </p:cNvPr>
            <p:cNvSpPr txBox="1"/>
            <p:nvPr/>
          </p:nvSpPr>
          <p:spPr>
            <a:xfrm>
              <a:off x="4185502" y="2553454"/>
              <a:ext cx="312093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智慧教育平台</a:t>
              </a:r>
              <a:endPara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/>
              <a:r>
                <a:rPr lang="zh-CN" altLang="en-US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后续升级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0C4D7EE-4773-4C56-AC02-F6C3A29A4004}"/>
                </a:ext>
              </a:extLst>
            </p:cNvPr>
            <p:cNvSpPr txBox="1"/>
            <p:nvPr/>
          </p:nvSpPr>
          <p:spPr>
            <a:xfrm>
              <a:off x="4100802" y="4028858"/>
              <a:ext cx="31209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Intelligent education platform upgrade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245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计算机类课程智慧教育平台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5B11-106E-4C2B-AA75-0E8C8F1DD1CD}" type="datetime1">
              <a:rPr lang="zh-CN" altLang="en-US" smtClean="0"/>
              <a:t>2020-3-30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FCE0-EF14-4610-81E0-46037267F89F}" type="slidenum">
              <a:rPr lang="zh-CN" altLang="en-US" smtClean="0"/>
              <a:t>52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4" y="1825625"/>
            <a:ext cx="8919475" cy="453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391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iṣľïḋè">
            <a:extLst>
              <a:ext uri="{FF2B5EF4-FFF2-40B4-BE49-F238E27FC236}">
                <a16:creationId xmlns:a16="http://schemas.microsoft.com/office/drawing/2014/main" id="{EB8CD697-F499-4DD0-9B5F-5BB7BDC0DE88}"/>
              </a:ext>
            </a:extLst>
          </p:cNvPr>
          <p:cNvGrpSpPr/>
          <p:nvPr/>
        </p:nvGrpSpPr>
        <p:grpSpPr>
          <a:xfrm>
            <a:off x="897948" y="1275154"/>
            <a:ext cx="7125469" cy="1615594"/>
            <a:chOff x="1964848" y="2446220"/>
            <a:chExt cx="8212138" cy="1822450"/>
          </a:xfrm>
        </p:grpSpPr>
        <p:sp>
          <p:nvSpPr>
            <p:cNvPr id="15" name="îṧḻiďé">
              <a:extLst>
                <a:ext uri="{FF2B5EF4-FFF2-40B4-BE49-F238E27FC236}">
                  <a16:creationId xmlns:a16="http://schemas.microsoft.com/office/drawing/2014/main" id="{A90EC64A-2690-4CD1-95C2-A2AA894A415B}"/>
                </a:ext>
              </a:extLst>
            </p:cNvPr>
            <p:cNvSpPr/>
            <p:nvPr/>
          </p:nvSpPr>
          <p:spPr bwMode="auto">
            <a:xfrm>
              <a:off x="4411186" y="3474920"/>
              <a:ext cx="238125" cy="239713"/>
            </a:xfrm>
            <a:custGeom>
              <a:avLst/>
              <a:gdLst>
                <a:gd name="T0" fmla="*/ 5 w 33"/>
                <a:gd name="T1" fmla="*/ 27 h 33"/>
                <a:gd name="T2" fmla="*/ 5 w 33"/>
                <a:gd name="T3" fmla="*/ 6 h 33"/>
                <a:gd name="T4" fmla="*/ 26 w 33"/>
                <a:gd name="T5" fmla="*/ 6 h 33"/>
                <a:gd name="T6" fmla="*/ 27 w 33"/>
                <a:gd name="T7" fmla="*/ 27 h 33"/>
                <a:gd name="T8" fmla="*/ 5 w 33"/>
                <a:gd name="T9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5" y="27"/>
                  </a:moveTo>
                  <a:cubicBezTo>
                    <a:pt x="0" y="21"/>
                    <a:pt x="0" y="11"/>
                    <a:pt x="5" y="6"/>
                  </a:cubicBezTo>
                  <a:cubicBezTo>
                    <a:pt x="11" y="0"/>
                    <a:pt x="20" y="0"/>
                    <a:pt x="26" y="6"/>
                  </a:cubicBezTo>
                  <a:cubicBezTo>
                    <a:pt x="32" y="11"/>
                    <a:pt x="33" y="21"/>
                    <a:pt x="27" y="27"/>
                  </a:cubicBezTo>
                  <a:cubicBezTo>
                    <a:pt x="21" y="33"/>
                    <a:pt x="11" y="33"/>
                    <a:pt x="5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ṩlïḋe">
              <a:extLst>
                <a:ext uri="{FF2B5EF4-FFF2-40B4-BE49-F238E27FC236}">
                  <a16:creationId xmlns:a16="http://schemas.microsoft.com/office/drawing/2014/main" id="{C8B32558-7591-4BCC-BE1D-9DE71315DB6A}"/>
                </a:ext>
              </a:extLst>
            </p:cNvPr>
            <p:cNvSpPr/>
            <p:nvPr/>
          </p:nvSpPr>
          <p:spPr bwMode="auto">
            <a:xfrm>
              <a:off x="4166711" y="3686058"/>
              <a:ext cx="244475" cy="247650"/>
            </a:xfrm>
            <a:custGeom>
              <a:avLst/>
              <a:gdLst>
                <a:gd name="T0" fmla="*/ 5 w 34"/>
                <a:gd name="T1" fmla="*/ 26 h 34"/>
                <a:gd name="T2" fmla="*/ 7 w 34"/>
                <a:gd name="T3" fmla="*/ 5 h 34"/>
                <a:gd name="T4" fmla="*/ 28 w 34"/>
                <a:gd name="T5" fmla="*/ 8 h 34"/>
                <a:gd name="T6" fmla="*/ 26 w 34"/>
                <a:gd name="T7" fmla="*/ 29 h 34"/>
                <a:gd name="T8" fmla="*/ 5 w 34"/>
                <a:gd name="T9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5" y="26"/>
                  </a:moveTo>
                  <a:cubicBezTo>
                    <a:pt x="0" y="19"/>
                    <a:pt x="1" y="10"/>
                    <a:pt x="7" y="5"/>
                  </a:cubicBezTo>
                  <a:cubicBezTo>
                    <a:pt x="14" y="0"/>
                    <a:pt x="23" y="1"/>
                    <a:pt x="28" y="8"/>
                  </a:cubicBezTo>
                  <a:cubicBezTo>
                    <a:pt x="34" y="14"/>
                    <a:pt x="33" y="24"/>
                    <a:pt x="26" y="29"/>
                  </a:cubicBezTo>
                  <a:cubicBezTo>
                    <a:pt x="19" y="34"/>
                    <a:pt x="9" y="32"/>
                    <a:pt x="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ṥ1ídê">
              <a:extLst>
                <a:ext uri="{FF2B5EF4-FFF2-40B4-BE49-F238E27FC236}">
                  <a16:creationId xmlns:a16="http://schemas.microsoft.com/office/drawing/2014/main" id="{C37BD67B-50B3-4A6E-B556-20158E8C7B20}"/>
                </a:ext>
              </a:extLst>
            </p:cNvPr>
            <p:cNvSpPr/>
            <p:nvPr/>
          </p:nvSpPr>
          <p:spPr bwMode="auto">
            <a:xfrm>
              <a:off x="3898423" y="3868620"/>
              <a:ext cx="246063" cy="247650"/>
            </a:xfrm>
            <a:custGeom>
              <a:avLst/>
              <a:gdLst>
                <a:gd name="T0" fmla="*/ 3 w 34"/>
                <a:gd name="T1" fmla="*/ 23 h 34"/>
                <a:gd name="T2" fmla="*/ 9 w 34"/>
                <a:gd name="T3" fmla="*/ 3 h 34"/>
                <a:gd name="T4" fmla="*/ 29 w 34"/>
                <a:gd name="T5" fmla="*/ 9 h 34"/>
                <a:gd name="T6" fmla="*/ 24 w 34"/>
                <a:gd name="T7" fmla="*/ 30 h 34"/>
                <a:gd name="T8" fmla="*/ 3 w 34"/>
                <a:gd name="T9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3" y="23"/>
                  </a:moveTo>
                  <a:cubicBezTo>
                    <a:pt x="0" y="16"/>
                    <a:pt x="3" y="7"/>
                    <a:pt x="9" y="3"/>
                  </a:cubicBezTo>
                  <a:cubicBezTo>
                    <a:pt x="16" y="0"/>
                    <a:pt x="25" y="2"/>
                    <a:pt x="29" y="9"/>
                  </a:cubicBezTo>
                  <a:cubicBezTo>
                    <a:pt x="34" y="16"/>
                    <a:pt x="31" y="25"/>
                    <a:pt x="24" y="30"/>
                  </a:cubicBezTo>
                  <a:cubicBezTo>
                    <a:pt x="16" y="34"/>
                    <a:pt x="7" y="31"/>
                    <a:pt x="3" y="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ṡľide">
              <a:extLst>
                <a:ext uri="{FF2B5EF4-FFF2-40B4-BE49-F238E27FC236}">
                  <a16:creationId xmlns:a16="http://schemas.microsoft.com/office/drawing/2014/main" id="{F81D6FAA-3632-4313-B9A6-C04D47CF2A25}"/>
                </a:ext>
              </a:extLst>
            </p:cNvPr>
            <p:cNvSpPr/>
            <p:nvPr/>
          </p:nvSpPr>
          <p:spPr bwMode="auto">
            <a:xfrm>
              <a:off x="3611086" y="3998795"/>
              <a:ext cx="223838" cy="241300"/>
            </a:xfrm>
            <a:custGeom>
              <a:avLst/>
              <a:gdLst>
                <a:gd name="T0" fmla="*/ 1 w 31"/>
                <a:gd name="T1" fmla="*/ 19 h 33"/>
                <a:gd name="T2" fmla="*/ 11 w 31"/>
                <a:gd name="T3" fmla="*/ 1 h 33"/>
                <a:gd name="T4" fmla="*/ 22 w 31"/>
                <a:gd name="T5" fmla="*/ 3 h 33"/>
                <a:gd name="T6" fmla="*/ 30 w 31"/>
                <a:gd name="T7" fmla="*/ 11 h 33"/>
                <a:gd name="T8" fmla="*/ 29 w 31"/>
                <a:gd name="T9" fmla="*/ 23 h 33"/>
                <a:gd name="T10" fmla="*/ 20 w 31"/>
                <a:gd name="T11" fmla="*/ 30 h 33"/>
                <a:gd name="T12" fmla="*/ 1 w 31"/>
                <a:gd name="T1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3">
                  <a:moveTo>
                    <a:pt x="1" y="19"/>
                  </a:moveTo>
                  <a:cubicBezTo>
                    <a:pt x="0" y="11"/>
                    <a:pt x="4" y="4"/>
                    <a:pt x="11" y="1"/>
                  </a:cubicBezTo>
                  <a:cubicBezTo>
                    <a:pt x="15" y="0"/>
                    <a:pt x="19" y="1"/>
                    <a:pt x="22" y="3"/>
                  </a:cubicBezTo>
                  <a:cubicBezTo>
                    <a:pt x="25" y="4"/>
                    <a:pt x="28" y="7"/>
                    <a:pt x="30" y="11"/>
                  </a:cubicBezTo>
                  <a:cubicBezTo>
                    <a:pt x="31" y="15"/>
                    <a:pt x="31" y="19"/>
                    <a:pt x="29" y="23"/>
                  </a:cubicBezTo>
                  <a:cubicBezTo>
                    <a:pt x="27" y="26"/>
                    <a:pt x="24" y="29"/>
                    <a:pt x="20" y="30"/>
                  </a:cubicBezTo>
                  <a:cubicBezTo>
                    <a:pt x="11" y="33"/>
                    <a:pt x="3" y="27"/>
                    <a:pt x="1" y="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ṣ1idè">
              <a:extLst>
                <a:ext uri="{FF2B5EF4-FFF2-40B4-BE49-F238E27FC236}">
                  <a16:creationId xmlns:a16="http://schemas.microsoft.com/office/drawing/2014/main" id="{D330CCA2-F764-4A61-8DBA-190FF3A364E0}"/>
                </a:ext>
              </a:extLst>
            </p:cNvPr>
            <p:cNvSpPr/>
            <p:nvPr/>
          </p:nvSpPr>
          <p:spPr bwMode="auto">
            <a:xfrm>
              <a:off x="3293586" y="4049595"/>
              <a:ext cx="230188" cy="219075"/>
            </a:xfrm>
            <a:custGeom>
              <a:avLst/>
              <a:gdLst>
                <a:gd name="T0" fmla="*/ 1 w 32"/>
                <a:gd name="T1" fmla="*/ 14 h 30"/>
                <a:gd name="T2" fmla="*/ 16 w 32"/>
                <a:gd name="T3" fmla="*/ 0 h 30"/>
                <a:gd name="T4" fmla="*/ 31 w 32"/>
                <a:gd name="T5" fmla="*/ 14 h 30"/>
                <a:gd name="T6" fmla="*/ 16 w 32"/>
                <a:gd name="T7" fmla="*/ 30 h 30"/>
                <a:gd name="T8" fmla="*/ 1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1" y="14"/>
                  </a:moveTo>
                  <a:cubicBezTo>
                    <a:pt x="2" y="6"/>
                    <a:pt x="9" y="0"/>
                    <a:pt x="16" y="0"/>
                  </a:cubicBezTo>
                  <a:cubicBezTo>
                    <a:pt x="23" y="0"/>
                    <a:pt x="30" y="6"/>
                    <a:pt x="31" y="14"/>
                  </a:cubicBezTo>
                  <a:cubicBezTo>
                    <a:pt x="32" y="23"/>
                    <a:pt x="25" y="30"/>
                    <a:pt x="16" y="30"/>
                  </a:cubicBezTo>
                  <a:cubicBezTo>
                    <a:pt x="7" y="30"/>
                    <a:pt x="0" y="23"/>
                    <a:pt x="1" y="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S1iḑè">
              <a:extLst>
                <a:ext uri="{FF2B5EF4-FFF2-40B4-BE49-F238E27FC236}">
                  <a16:creationId xmlns:a16="http://schemas.microsoft.com/office/drawing/2014/main" id="{C9797256-CCDE-42DF-9492-54EB3D73D310}"/>
                </a:ext>
              </a:extLst>
            </p:cNvPr>
            <p:cNvSpPr/>
            <p:nvPr/>
          </p:nvSpPr>
          <p:spPr bwMode="auto">
            <a:xfrm>
              <a:off x="2976086" y="3998795"/>
              <a:ext cx="230188" cy="241300"/>
            </a:xfrm>
            <a:custGeom>
              <a:avLst/>
              <a:gdLst>
                <a:gd name="T0" fmla="*/ 2 w 32"/>
                <a:gd name="T1" fmla="*/ 11 h 33"/>
                <a:gd name="T2" fmla="*/ 9 w 32"/>
                <a:gd name="T3" fmla="*/ 3 h 33"/>
                <a:gd name="T4" fmla="*/ 20 w 32"/>
                <a:gd name="T5" fmla="*/ 1 h 33"/>
                <a:gd name="T6" fmla="*/ 30 w 32"/>
                <a:gd name="T7" fmla="*/ 19 h 33"/>
                <a:gd name="T8" fmla="*/ 12 w 32"/>
                <a:gd name="T9" fmla="*/ 30 h 33"/>
                <a:gd name="T10" fmla="*/ 2 w 32"/>
                <a:gd name="T11" fmla="*/ 23 h 33"/>
                <a:gd name="T12" fmla="*/ 2 w 32"/>
                <a:gd name="T13" fmla="*/ 1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3">
                  <a:moveTo>
                    <a:pt x="2" y="11"/>
                  </a:moveTo>
                  <a:cubicBezTo>
                    <a:pt x="3" y="7"/>
                    <a:pt x="6" y="4"/>
                    <a:pt x="9" y="3"/>
                  </a:cubicBezTo>
                  <a:cubicBezTo>
                    <a:pt x="13" y="1"/>
                    <a:pt x="17" y="0"/>
                    <a:pt x="20" y="1"/>
                  </a:cubicBezTo>
                  <a:cubicBezTo>
                    <a:pt x="27" y="4"/>
                    <a:pt x="32" y="11"/>
                    <a:pt x="30" y="19"/>
                  </a:cubicBezTo>
                  <a:cubicBezTo>
                    <a:pt x="29" y="27"/>
                    <a:pt x="20" y="33"/>
                    <a:pt x="12" y="30"/>
                  </a:cubicBezTo>
                  <a:cubicBezTo>
                    <a:pt x="7" y="29"/>
                    <a:pt x="4" y="26"/>
                    <a:pt x="2" y="23"/>
                  </a:cubicBezTo>
                  <a:cubicBezTo>
                    <a:pt x="1" y="19"/>
                    <a:pt x="0" y="15"/>
                    <a:pt x="2" y="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$ḻídé">
              <a:extLst>
                <a:ext uri="{FF2B5EF4-FFF2-40B4-BE49-F238E27FC236}">
                  <a16:creationId xmlns:a16="http://schemas.microsoft.com/office/drawing/2014/main" id="{F0F192D6-8DAD-4EA6-BAB5-524A2818838B}"/>
                </a:ext>
              </a:extLst>
            </p:cNvPr>
            <p:cNvSpPr/>
            <p:nvPr/>
          </p:nvSpPr>
          <p:spPr bwMode="auto">
            <a:xfrm>
              <a:off x="2672873" y="3868620"/>
              <a:ext cx="244475" cy="247650"/>
            </a:xfrm>
            <a:custGeom>
              <a:avLst/>
              <a:gdLst>
                <a:gd name="T0" fmla="*/ 4 w 34"/>
                <a:gd name="T1" fmla="*/ 9 h 34"/>
                <a:gd name="T2" fmla="*/ 24 w 34"/>
                <a:gd name="T3" fmla="*/ 3 h 34"/>
                <a:gd name="T4" fmla="*/ 30 w 34"/>
                <a:gd name="T5" fmla="*/ 23 h 34"/>
                <a:gd name="T6" fmla="*/ 10 w 34"/>
                <a:gd name="T7" fmla="*/ 30 h 34"/>
                <a:gd name="T8" fmla="*/ 4 w 34"/>
                <a:gd name="T9" fmla="*/ 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4" y="9"/>
                  </a:moveTo>
                  <a:cubicBezTo>
                    <a:pt x="9" y="2"/>
                    <a:pt x="17" y="0"/>
                    <a:pt x="24" y="3"/>
                  </a:cubicBezTo>
                  <a:cubicBezTo>
                    <a:pt x="31" y="7"/>
                    <a:pt x="34" y="16"/>
                    <a:pt x="30" y="23"/>
                  </a:cubicBezTo>
                  <a:cubicBezTo>
                    <a:pt x="27" y="31"/>
                    <a:pt x="18" y="34"/>
                    <a:pt x="10" y="30"/>
                  </a:cubicBezTo>
                  <a:cubicBezTo>
                    <a:pt x="2" y="25"/>
                    <a:pt x="0" y="16"/>
                    <a:pt x="4" y="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ṡľîďe">
              <a:extLst>
                <a:ext uri="{FF2B5EF4-FFF2-40B4-BE49-F238E27FC236}">
                  <a16:creationId xmlns:a16="http://schemas.microsoft.com/office/drawing/2014/main" id="{957DF9CB-1900-4C14-98FC-BC15DFDB3300}"/>
                </a:ext>
              </a:extLst>
            </p:cNvPr>
            <p:cNvSpPr/>
            <p:nvPr/>
          </p:nvSpPr>
          <p:spPr bwMode="auto">
            <a:xfrm>
              <a:off x="2406173" y="3686058"/>
              <a:ext cx="238125" cy="247650"/>
            </a:xfrm>
            <a:custGeom>
              <a:avLst/>
              <a:gdLst>
                <a:gd name="T0" fmla="*/ 5 w 33"/>
                <a:gd name="T1" fmla="*/ 8 h 34"/>
                <a:gd name="T2" fmla="*/ 26 w 33"/>
                <a:gd name="T3" fmla="*/ 5 h 34"/>
                <a:gd name="T4" fmla="*/ 29 w 33"/>
                <a:gd name="T5" fmla="*/ 26 h 34"/>
                <a:gd name="T6" fmla="*/ 8 w 33"/>
                <a:gd name="T7" fmla="*/ 29 h 34"/>
                <a:gd name="T8" fmla="*/ 5 w 33"/>
                <a:gd name="T9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4">
                  <a:moveTo>
                    <a:pt x="5" y="8"/>
                  </a:moveTo>
                  <a:cubicBezTo>
                    <a:pt x="11" y="1"/>
                    <a:pt x="20" y="0"/>
                    <a:pt x="26" y="5"/>
                  </a:cubicBezTo>
                  <a:cubicBezTo>
                    <a:pt x="32" y="10"/>
                    <a:pt x="33" y="19"/>
                    <a:pt x="29" y="26"/>
                  </a:cubicBezTo>
                  <a:cubicBezTo>
                    <a:pt x="24" y="32"/>
                    <a:pt x="14" y="34"/>
                    <a:pt x="8" y="29"/>
                  </a:cubicBezTo>
                  <a:cubicBezTo>
                    <a:pt x="1" y="24"/>
                    <a:pt x="0" y="14"/>
                    <a:pt x="5" y="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śḷíďê">
              <a:extLst>
                <a:ext uri="{FF2B5EF4-FFF2-40B4-BE49-F238E27FC236}">
                  <a16:creationId xmlns:a16="http://schemas.microsoft.com/office/drawing/2014/main" id="{5A56ABF3-C022-4146-9A5E-B9185BCE7EE8}"/>
                </a:ext>
              </a:extLst>
            </p:cNvPr>
            <p:cNvSpPr/>
            <p:nvPr/>
          </p:nvSpPr>
          <p:spPr bwMode="auto">
            <a:xfrm>
              <a:off x="2168048" y="3474920"/>
              <a:ext cx="238125" cy="239713"/>
            </a:xfrm>
            <a:custGeom>
              <a:avLst/>
              <a:gdLst>
                <a:gd name="T0" fmla="*/ 6 w 33"/>
                <a:gd name="T1" fmla="*/ 6 h 33"/>
                <a:gd name="T2" fmla="*/ 27 w 33"/>
                <a:gd name="T3" fmla="*/ 6 h 33"/>
                <a:gd name="T4" fmla="*/ 27 w 33"/>
                <a:gd name="T5" fmla="*/ 27 h 33"/>
                <a:gd name="T6" fmla="*/ 6 w 33"/>
                <a:gd name="T7" fmla="*/ 27 h 33"/>
                <a:gd name="T8" fmla="*/ 6 w 33"/>
                <a:gd name="T9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6" y="6"/>
                  </a:moveTo>
                  <a:cubicBezTo>
                    <a:pt x="12" y="0"/>
                    <a:pt x="21" y="0"/>
                    <a:pt x="27" y="6"/>
                  </a:cubicBezTo>
                  <a:cubicBezTo>
                    <a:pt x="32" y="11"/>
                    <a:pt x="33" y="21"/>
                    <a:pt x="27" y="27"/>
                  </a:cubicBezTo>
                  <a:cubicBezTo>
                    <a:pt x="22" y="33"/>
                    <a:pt x="12" y="33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ṩḷïde">
              <a:extLst>
                <a:ext uri="{FF2B5EF4-FFF2-40B4-BE49-F238E27FC236}">
                  <a16:creationId xmlns:a16="http://schemas.microsoft.com/office/drawing/2014/main" id="{7FDFFD76-E8A3-48B4-A848-FB9EB100AB01}"/>
                </a:ext>
              </a:extLst>
            </p:cNvPr>
            <p:cNvSpPr/>
            <p:nvPr/>
          </p:nvSpPr>
          <p:spPr bwMode="auto">
            <a:xfrm>
              <a:off x="2168048" y="3030420"/>
              <a:ext cx="238125" cy="239713"/>
            </a:xfrm>
            <a:custGeom>
              <a:avLst/>
              <a:gdLst>
                <a:gd name="T0" fmla="*/ 27 w 33"/>
                <a:gd name="T1" fmla="*/ 6 h 33"/>
                <a:gd name="T2" fmla="*/ 27 w 33"/>
                <a:gd name="T3" fmla="*/ 27 h 33"/>
                <a:gd name="T4" fmla="*/ 6 w 33"/>
                <a:gd name="T5" fmla="*/ 27 h 33"/>
                <a:gd name="T6" fmla="*/ 6 w 33"/>
                <a:gd name="T7" fmla="*/ 6 h 33"/>
                <a:gd name="T8" fmla="*/ 27 w 33"/>
                <a:gd name="T9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27" y="6"/>
                  </a:moveTo>
                  <a:cubicBezTo>
                    <a:pt x="33" y="13"/>
                    <a:pt x="32" y="22"/>
                    <a:pt x="27" y="27"/>
                  </a:cubicBezTo>
                  <a:cubicBezTo>
                    <a:pt x="21" y="33"/>
                    <a:pt x="12" y="33"/>
                    <a:pt x="6" y="27"/>
                  </a:cubicBezTo>
                  <a:cubicBezTo>
                    <a:pt x="0" y="22"/>
                    <a:pt x="0" y="12"/>
                    <a:pt x="6" y="6"/>
                  </a:cubicBezTo>
                  <a:cubicBezTo>
                    <a:pt x="12" y="0"/>
                    <a:pt x="22" y="0"/>
                    <a:pt x="27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sľîďe">
              <a:extLst>
                <a:ext uri="{FF2B5EF4-FFF2-40B4-BE49-F238E27FC236}">
                  <a16:creationId xmlns:a16="http://schemas.microsoft.com/office/drawing/2014/main" id="{D44A5597-A19C-46AE-B58D-865CF1D228B7}"/>
                </a:ext>
              </a:extLst>
            </p:cNvPr>
            <p:cNvSpPr/>
            <p:nvPr/>
          </p:nvSpPr>
          <p:spPr bwMode="auto">
            <a:xfrm>
              <a:off x="2406173" y="2811345"/>
              <a:ext cx="238125" cy="247650"/>
            </a:xfrm>
            <a:custGeom>
              <a:avLst/>
              <a:gdLst>
                <a:gd name="T0" fmla="*/ 29 w 33"/>
                <a:gd name="T1" fmla="*/ 8 h 34"/>
                <a:gd name="T2" fmla="*/ 26 w 33"/>
                <a:gd name="T3" fmla="*/ 29 h 34"/>
                <a:gd name="T4" fmla="*/ 5 w 33"/>
                <a:gd name="T5" fmla="*/ 27 h 34"/>
                <a:gd name="T6" fmla="*/ 8 w 33"/>
                <a:gd name="T7" fmla="*/ 5 h 34"/>
                <a:gd name="T8" fmla="*/ 29 w 33"/>
                <a:gd name="T9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4">
                  <a:moveTo>
                    <a:pt x="29" y="8"/>
                  </a:moveTo>
                  <a:cubicBezTo>
                    <a:pt x="33" y="15"/>
                    <a:pt x="32" y="24"/>
                    <a:pt x="26" y="29"/>
                  </a:cubicBezTo>
                  <a:cubicBezTo>
                    <a:pt x="20" y="34"/>
                    <a:pt x="11" y="33"/>
                    <a:pt x="5" y="27"/>
                  </a:cubicBezTo>
                  <a:cubicBezTo>
                    <a:pt x="0" y="20"/>
                    <a:pt x="1" y="11"/>
                    <a:pt x="8" y="5"/>
                  </a:cubicBezTo>
                  <a:cubicBezTo>
                    <a:pt x="14" y="0"/>
                    <a:pt x="24" y="2"/>
                    <a:pt x="29" y="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ş1ïḋê">
              <a:extLst>
                <a:ext uri="{FF2B5EF4-FFF2-40B4-BE49-F238E27FC236}">
                  <a16:creationId xmlns:a16="http://schemas.microsoft.com/office/drawing/2014/main" id="{20AC8A41-58B2-4311-9539-B62980C02E95}"/>
                </a:ext>
              </a:extLst>
            </p:cNvPr>
            <p:cNvSpPr/>
            <p:nvPr/>
          </p:nvSpPr>
          <p:spPr bwMode="auto">
            <a:xfrm>
              <a:off x="2672873" y="2628783"/>
              <a:ext cx="244475" cy="247650"/>
            </a:xfrm>
            <a:custGeom>
              <a:avLst/>
              <a:gdLst>
                <a:gd name="T0" fmla="*/ 30 w 34"/>
                <a:gd name="T1" fmla="*/ 11 h 34"/>
                <a:gd name="T2" fmla="*/ 24 w 34"/>
                <a:gd name="T3" fmla="*/ 31 h 34"/>
                <a:gd name="T4" fmla="*/ 4 w 34"/>
                <a:gd name="T5" fmla="*/ 25 h 34"/>
                <a:gd name="T6" fmla="*/ 10 w 34"/>
                <a:gd name="T7" fmla="*/ 5 h 34"/>
                <a:gd name="T8" fmla="*/ 30 w 34"/>
                <a:gd name="T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30" y="11"/>
                  </a:moveTo>
                  <a:cubicBezTo>
                    <a:pt x="34" y="18"/>
                    <a:pt x="31" y="27"/>
                    <a:pt x="24" y="31"/>
                  </a:cubicBezTo>
                  <a:cubicBezTo>
                    <a:pt x="17" y="34"/>
                    <a:pt x="9" y="32"/>
                    <a:pt x="4" y="25"/>
                  </a:cubicBezTo>
                  <a:cubicBezTo>
                    <a:pt x="0" y="18"/>
                    <a:pt x="2" y="9"/>
                    <a:pt x="10" y="5"/>
                  </a:cubicBezTo>
                  <a:cubicBezTo>
                    <a:pt x="18" y="0"/>
                    <a:pt x="27" y="3"/>
                    <a:pt x="30" y="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$lîḍé">
              <a:extLst>
                <a:ext uri="{FF2B5EF4-FFF2-40B4-BE49-F238E27FC236}">
                  <a16:creationId xmlns:a16="http://schemas.microsoft.com/office/drawing/2014/main" id="{FE4BC136-824B-42C6-8047-ADF586737B79}"/>
                </a:ext>
              </a:extLst>
            </p:cNvPr>
            <p:cNvSpPr/>
            <p:nvPr/>
          </p:nvSpPr>
          <p:spPr bwMode="auto">
            <a:xfrm>
              <a:off x="2976086" y="2504958"/>
              <a:ext cx="230188" cy="241300"/>
            </a:xfrm>
            <a:custGeom>
              <a:avLst/>
              <a:gdLst>
                <a:gd name="T0" fmla="*/ 30 w 32"/>
                <a:gd name="T1" fmla="*/ 14 h 33"/>
                <a:gd name="T2" fmla="*/ 20 w 32"/>
                <a:gd name="T3" fmla="*/ 32 h 33"/>
                <a:gd name="T4" fmla="*/ 9 w 32"/>
                <a:gd name="T5" fmla="*/ 31 h 33"/>
                <a:gd name="T6" fmla="*/ 2 w 32"/>
                <a:gd name="T7" fmla="*/ 22 h 33"/>
                <a:gd name="T8" fmla="*/ 2 w 32"/>
                <a:gd name="T9" fmla="*/ 11 h 33"/>
                <a:gd name="T10" fmla="*/ 12 w 32"/>
                <a:gd name="T11" fmla="*/ 3 h 33"/>
                <a:gd name="T12" fmla="*/ 30 w 32"/>
                <a:gd name="T13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3">
                  <a:moveTo>
                    <a:pt x="30" y="14"/>
                  </a:moveTo>
                  <a:cubicBezTo>
                    <a:pt x="32" y="22"/>
                    <a:pt x="27" y="29"/>
                    <a:pt x="20" y="32"/>
                  </a:cubicBezTo>
                  <a:cubicBezTo>
                    <a:pt x="17" y="33"/>
                    <a:pt x="13" y="32"/>
                    <a:pt x="9" y="31"/>
                  </a:cubicBezTo>
                  <a:cubicBezTo>
                    <a:pt x="6" y="29"/>
                    <a:pt x="3" y="26"/>
                    <a:pt x="2" y="22"/>
                  </a:cubicBezTo>
                  <a:cubicBezTo>
                    <a:pt x="0" y="18"/>
                    <a:pt x="1" y="14"/>
                    <a:pt x="2" y="11"/>
                  </a:cubicBezTo>
                  <a:cubicBezTo>
                    <a:pt x="4" y="7"/>
                    <a:pt x="7" y="4"/>
                    <a:pt x="12" y="3"/>
                  </a:cubicBezTo>
                  <a:cubicBezTo>
                    <a:pt x="20" y="0"/>
                    <a:pt x="29" y="6"/>
                    <a:pt x="30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śḷïďê">
              <a:extLst>
                <a:ext uri="{FF2B5EF4-FFF2-40B4-BE49-F238E27FC236}">
                  <a16:creationId xmlns:a16="http://schemas.microsoft.com/office/drawing/2014/main" id="{C4E4B645-8F3C-4E04-8BF8-2E4C4DAD2DC2}"/>
                </a:ext>
              </a:extLst>
            </p:cNvPr>
            <p:cNvSpPr/>
            <p:nvPr/>
          </p:nvSpPr>
          <p:spPr bwMode="auto">
            <a:xfrm>
              <a:off x="3293586" y="2476383"/>
              <a:ext cx="230188" cy="219075"/>
            </a:xfrm>
            <a:custGeom>
              <a:avLst/>
              <a:gdLst>
                <a:gd name="T0" fmla="*/ 31 w 32"/>
                <a:gd name="T1" fmla="*/ 16 h 30"/>
                <a:gd name="T2" fmla="*/ 16 w 32"/>
                <a:gd name="T3" fmla="*/ 30 h 30"/>
                <a:gd name="T4" fmla="*/ 1 w 32"/>
                <a:gd name="T5" fmla="*/ 16 h 30"/>
                <a:gd name="T6" fmla="*/ 16 w 32"/>
                <a:gd name="T7" fmla="*/ 0 h 30"/>
                <a:gd name="T8" fmla="*/ 31 w 32"/>
                <a:gd name="T9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1" y="16"/>
                  </a:moveTo>
                  <a:cubicBezTo>
                    <a:pt x="30" y="24"/>
                    <a:pt x="23" y="30"/>
                    <a:pt x="16" y="30"/>
                  </a:cubicBezTo>
                  <a:cubicBezTo>
                    <a:pt x="9" y="30"/>
                    <a:pt x="2" y="24"/>
                    <a:pt x="1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1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ṣlide">
              <a:extLst>
                <a:ext uri="{FF2B5EF4-FFF2-40B4-BE49-F238E27FC236}">
                  <a16:creationId xmlns:a16="http://schemas.microsoft.com/office/drawing/2014/main" id="{86949D77-163F-4567-B887-FA5846E778A4}"/>
                </a:ext>
              </a:extLst>
            </p:cNvPr>
            <p:cNvSpPr/>
            <p:nvPr/>
          </p:nvSpPr>
          <p:spPr bwMode="auto">
            <a:xfrm>
              <a:off x="3611086" y="2504958"/>
              <a:ext cx="223838" cy="241300"/>
            </a:xfrm>
            <a:custGeom>
              <a:avLst/>
              <a:gdLst>
                <a:gd name="T0" fmla="*/ 30 w 31"/>
                <a:gd name="T1" fmla="*/ 22 h 33"/>
                <a:gd name="T2" fmla="*/ 22 w 31"/>
                <a:gd name="T3" fmla="*/ 31 h 33"/>
                <a:gd name="T4" fmla="*/ 11 w 31"/>
                <a:gd name="T5" fmla="*/ 32 h 33"/>
                <a:gd name="T6" fmla="*/ 1 w 31"/>
                <a:gd name="T7" fmla="*/ 14 h 33"/>
                <a:gd name="T8" fmla="*/ 20 w 31"/>
                <a:gd name="T9" fmla="*/ 3 h 33"/>
                <a:gd name="T10" fmla="*/ 29 w 31"/>
                <a:gd name="T11" fmla="*/ 11 h 33"/>
                <a:gd name="T12" fmla="*/ 30 w 31"/>
                <a:gd name="T13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3">
                  <a:moveTo>
                    <a:pt x="30" y="22"/>
                  </a:moveTo>
                  <a:cubicBezTo>
                    <a:pt x="28" y="26"/>
                    <a:pt x="25" y="29"/>
                    <a:pt x="22" y="31"/>
                  </a:cubicBezTo>
                  <a:cubicBezTo>
                    <a:pt x="19" y="32"/>
                    <a:pt x="15" y="33"/>
                    <a:pt x="11" y="32"/>
                  </a:cubicBezTo>
                  <a:cubicBezTo>
                    <a:pt x="4" y="29"/>
                    <a:pt x="0" y="22"/>
                    <a:pt x="1" y="14"/>
                  </a:cubicBezTo>
                  <a:cubicBezTo>
                    <a:pt x="3" y="6"/>
                    <a:pt x="11" y="0"/>
                    <a:pt x="20" y="3"/>
                  </a:cubicBezTo>
                  <a:cubicBezTo>
                    <a:pt x="24" y="4"/>
                    <a:pt x="27" y="7"/>
                    <a:pt x="29" y="11"/>
                  </a:cubicBezTo>
                  <a:cubicBezTo>
                    <a:pt x="31" y="14"/>
                    <a:pt x="31" y="18"/>
                    <a:pt x="30" y="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$1ïďe">
              <a:extLst>
                <a:ext uri="{FF2B5EF4-FFF2-40B4-BE49-F238E27FC236}">
                  <a16:creationId xmlns:a16="http://schemas.microsoft.com/office/drawing/2014/main" id="{782EEE5F-C33C-405B-94C7-4403D827AAED}"/>
                </a:ext>
              </a:extLst>
            </p:cNvPr>
            <p:cNvSpPr/>
            <p:nvPr/>
          </p:nvSpPr>
          <p:spPr bwMode="auto">
            <a:xfrm>
              <a:off x="3898423" y="2628783"/>
              <a:ext cx="246063" cy="247650"/>
            </a:xfrm>
            <a:custGeom>
              <a:avLst/>
              <a:gdLst>
                <a:gd name="T0" fmla="*/ 29 w 34"/>
                <a:gd name="T1" fmla="*/ 25 h 34"/>
                <a:gd name="T2" fmla="*/ 9 w 34"/>
                <a:gd name="T3" fmla="*/ 31 h 34"/>
                <a:gd name="T4" fmla="*/ 3 w 34"/>
                <a:gd name="T5" fmla="*/ 11 h 34"/>
                <a:gd name="T6" fmla="*/ 24 w 34"/>
                <a:gd name="T7" fmla="*/ 5 h 34"/>
                <a:gd name="T8" fmla="*/ 29 w 34"/>
                <a:gd name="T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29" y="25"/>
                  </a:moveTo>
                  <a:cubicBezTo>
                    <a:pt x="25" y="32"/>
                    <a:pt x="16" y="34"/>
                    <a:pt x="9" y="31"/>
                  </a:cubicBezTo>
                  <a:cubicBezTo>
                    <a:pt x="3" y="27"/>
                    <a:pt x="0" y="18"/>
                    <a:pt x="3" y="11"/>
                  </a:cubicBezTo>
                  <a:cubicBezTo>
                    <a:pt x="7" y="3"/>
                    <a:pt x="16" y="0"/>
                    <a:pt x="24" y="5"/>
                  </a:cubicBezTo>
                  <a:cubicBezTo>
                    <a:pt x="31" y="9"/>
                    <a:pt x="34" y="18"/>
                    <a:pt x="29" y="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Sľiḓe">
              <a:extLst>
                <a:ext uri="{FF2B5EF4-FFF2-40B4-BE49-F238E27FC236}">
                  <a16:creationId xmlns:a16="http://schemas.microsoft.com/office/drawing/2014/main" id="{1F5636D4-FE27-4E9F-B0D4-B4EF05F71CE7}"/>
                </a:ext>
              </a:extLst>
            </p:cNvPr>
            <p:cNvSpPr/>
            <p:nvPr/>
          </p:nvSpPr>
          <p:spPr bwMode="auto">
            <a:xfrm>
              <a:off x="4166711" y="2811345"/>
              <a:ext cx="244475" cy="247650"/>
            </a:xfrm>
            <a:custGeom>
              <a:avLst/>
              <a:gdLst>
                <a:gd name="T0" fmla="*/ 28 w 34"/>
                <a:gd name="T1" fmla="*/ 27 h 34"/>
                <a:gd name="T2" fmla="*/ 7 w 34"/>
                <a:gd name="T3" fmla="*/ 29 h 34"/>
                <a:gd name="T4" fmla="*/ 5 w 34"/>
                <a:gd name="T5" fmla="*/ 8 h 34"/>
                <a:gd name="T6" fmla="*/ 26 w 34"/>
                <a:gd name="T7" fmla="*/ 5 h 34"/>
                <a:gd name="T8" fmla="*/ 28 w 34"/>
                <a:gd name="T9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28" y="27"/>
                  </a:moveTo>
                  <a:cubicBezTo>
                    <a:pt x="23" y="33"/>
                    <a:pt x="14" y="34"/>
                    <a:pt x="7" y="29"/>
                  </a:cubicBezTo>
                  <a:cubicBezTo>
                    <a:pt x="1" y="24"/>
                    <a:pt x="0" y="15"/>
                    <a:pt x="5" y="8"/>
                  </a:cubicBezTo>
                  <a:cubicBezTo>
                    <a:pt x="9" y="2"/>
                    <a:pt x="19" y="0"/>
                    <a:pt x="26" y="5"/>
                  </a:cubicBezTo>
                  <a:cubicBezTo>
                    <a:pt x="33" y="11"/>
                    <a:pt x="34" y="20"/>
                    <a:pt x="28" y="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ṡḻïḑé">
              <a:extLst>
                <a:ext uri="{FF2B5EF4-FFF2-40B4-BE49-F238E27FC236}">
                  <a16:creationId xmlns:a16="http://schemas.microsoft.com/office/drawing/2014/main" id="{73630CB9-1A84-485F-B378-ACECA1690560}"/>
                </a:ext>
              </a:extLst>
            </p:cNvPr>
            <p:cNvSpPr/>
            <p:nvPr/>
          </p:nvSpPr>
          <p:spPr bwMode="auto">
            <a:xfrm>
              <a:off x="4411186" y="3030420"/>
              <a:ext cx="238125" cy="239713"/>
            </a:xfrm>
            <a:custGeom>
              <a:avLst/>
              <a:gdLst>
                <a:gd name="T0" fmla="*/ 26 w 33"/>
                <a:gd name="T1" fmla="*/ 27 h 33"/>
                <a:gd name="T2" fmla="*/ 5 w 33"/>
                <a:gd name="T3" fmla="*/ 27 h 33"/>
                <a:gd name="T4" fmla="*/ 5 w 33"/>
                <a:gd name="T5" fmla="*/ 6 h 33"/>
                <a:gd name="T6" fmla="*/ 27 w 33"/>
                <a:gd name="T7" fmla="*/ 6 h 33"/>
                <a:gd name="T8" fmla="*/ 26 w 33"/>
                <a:gd name="T9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26" y="27"/>
                  </a:moveTo>
                  <a:cubicBezTo>
                    <a:pt x="20" y="33"/>
                    <a:pt x="11" y="33"/>
                    <a:pt x="5" y="27"/>
                  </a:cubicBezTo>
                  <a:cubicBezTo>
                    <a:pt x="0" y="22"/>
                    <a:pt x="0" y="13"/>
                    <a:pt x="5" y="6"/>
                  </a:cubicBezTo>
                  <a:cubicBezTo>
                    <a:pt x="11" y="0"/>
                    <a:pt x="21" y="0"/>
                    <a:pt x="27" y="6"/>
                  </a:cubicBezTo>
                  <a:cubicBezTo>
                    <a:pt x="33" y="12"/>
                    <a:pt x="32" y="22"/>
                    <a:pt x="26" y="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ś1idê">
              <a:extLst>
                <a:ext uri="{FF2B5EF4-FFF2-40B4-BE49-F238E27FC236}">
                  <a16:creationId xmlns:a16="http://schemas.microsoft.com/office/drawing/2014/main" id="{D526C6CA-81B0-4147-8183-6D8F6F64982D}"/>
                </a:ext>
              </a:extLst>
            </p:cNvPr>
            <p:cNvSpPr/>
            <p:nvPr/>
          </p:nvSpPr>
          <p:spPr bwMode="auto">
            <a:xfrm>
              <a:off x="1964848" y="3247908"/>
              <a:ext cx="238125" cy="241300"/>
            </a:xfrm>
            <a:custGeom>
              <a:avLst/>
              <a:gdLst>
                <a:gd name="T0" fmla="*/ 27 w 33"/>
                <a:gd name="T1" fmla="*/ 28 h 33"/>
                <a:gd name="T2" fmla="*/ 6 w 33"/>
                <a:gd name="T3" fmla="*/ 28 h 33"/>
                <a:gd name="T4" fmla="*/ 6 w 33"/>
                <a:gd name="T5" fmla="*/ 7 h 33"/>
                <a:gd name="T6" fmla="*/ 27 w 33"/>
                <a:gd name="T7" fmla="*/ 7 h 33"/>
                <a:gd name="T8" fmla="*/ 27 w 33"/>
                <a:gd name="T9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27" y="28"/>
                  </a:moveTo>
                  <a:cubicBezTo>
                    <a:pt x="21" y="33"/>
                    <a:pt x="12" y="33"/>
                    <a:pt x="6" y="28"/>
                  </a:cubicBezTo>
                  <a:cubicBezTo>
                    <a:pt x="1" y="22"/>
                    <a:pt x="0" y="13"/>
                    <a:pt x="6" y="7"/>
                  </a:cubicBezTo>
                  <a:cubicBezTo>
                    <a:pt x="12" y="1"/>
                    <a:pt x="21" y="0"/>
                    <a:pt x="27" y="7"/>
                  </a:cubicBezTo>
                  <a:cubicBezTo>
                    <a:pt x="33" y="13"/>
                    <a:pt x="33" y="22"/>
                    <a:pt x="27" y="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ṣ1îdè">
              <a:extLst>
                <a:ext uri="{FF2B5EF4-FFF2-40B4-BE49-F238E27FC236}">
                  <a16:creationId xmlns:a16="http://schemas.microsoft.com/office/drawing/2014/main" id="{656F4EA0-6352-4ED9-91FC-4FB871F1872F}"/>
                </a:ext>
              </a:extLst>
            </p:cNvPr>
            <p:cNvSpPr/>
            <p:nvPr/>
          </p:nvSpPr>
          <p:spPr bwMode="auto">
            <a:xfrm flipV="1">
              <a:off x="2282348" y="3365383"/>
              <a:ext cx="0" cy="276225"/>
            </a:xfrm>
            <a:prstGeom prst="line">
              <a:avLst/>
            </a:prstGeom>
            <a:noFill/>
            <a:ln w="58738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ṣḻïḋe">
              <a:extLst>
                <a:ext uri="{FF2B5EF4-FFF2-40B4-BE49-F238E27FC236}">
                  <a16:creationId xmlns:a16="http://schemas.microsoft.com/office/drawing/2014/main" id="{99A8047F-4D3A-449B-9F44-F1B73676BBEF}"/>
                </a:ext>
              </a:extLst>
            </p:cNvPr>
            <p:cNvSpPr/>
            <p:nvPr/>
          </p:nvSpPr>
          <p:spPr bwMode="auto">
            <a:xfrm flipV="1">
              <a:off x="2282348" y="3081220"/>
              <a:ext cx="0" cy="284163"/>
            </a:xfrm>
            <a:prstGeom prst="line">
              <a:avLst/>
            </a:prstGeom>
            <a:noFill/>
            <a:ln w="58738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şlíḍè">
              <a:extLst>
                <a:ext uri="{FF2B5EF4-FFF2-40B4-BE49-F238E27FC236}">
                  <a16:creationId xmlns:a16="http://schemas.microsoft.com/office/drawing/2014/main" id="{941E37C8-37EF-438C-BBAE-48B8C1061D50}"/>
                </a:ext>
              </a:extLst>
            </p:cNvPr>
            <p:cNvSpPr/>
            <p:nvPr/>
          </p:nvSpPr>
          <p:spPr bwMode="auto">
            <a:xfrm flipV="1">
              <a:off x="2528411" y="3365383"/>
              <a:ext cx="0" cy="393700"/>
            </a:xfrm>
            <a:prstGeom prst="line">
              <a:avLst/>
            </a:prstGeom>
            <a:noFill/>
            <a:ln w="58738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ṥļîḓé">
              <a:extLst>
                <a:ext uri="{FF2B5EF4-FFF2-40B4-BE49-F238E27FC236}">
                  <a16:creationId xmlns:a16="http://schemas.microsoft.com/office/drawing/2014/main" id="{79D80244-480A-4254-A78D-EE0F9BF50C0F}"/>
                </a:ext>
              </a:extLst>
            </p:cNvPr>
            <p:cNvSpPr/>
            <p:nvPr/>
          </p:nvSpPr>
          <p:spPr bwMode="auto">
            <a:xfrm flipV="1">
              <a:off x="2528411" y="2898658"/>
              <a:ext cx="0" cy="466725"/>
            </a:xfrm>
            <a:prstGeom prst="line">
              <a:avLst/>
            </a:prstGeom>
            <a:noFill/>
            <a:ln w="58738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ṧ1îḑé">
              <a:extLst>
                <a:ext uri="{FF2B5EF4-FFF2-40B4-BE49-F238E27FC236}">
                  <a16:creationId xmlns:a16="http://schemas.microsoft.com/office/drawing/2014/main" id="{0B710F48-7314-4DB4-9C24-7D08D04812EF}"/>
                </a:ext>
              </a:extLst>
            </p:cNvPr>
            <p:cNvSpPr/>
            <p:nvPr/>
          </p:nvSpPr>
          <p:spPr bwMode="auto">
            <a:xfrm flipV="1">
              <a:off x="2795111" y="3365383"/>
              <a:ext cx="0" cy="554038"/>
            </a:xfrm>
            <a:prstGeom prst="line">
              <a:avLst/>
            </a:prstGeom>
            <a:noFill/>
            <a:ln w="58738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ṡ1iḋè">
              <a:extLst>
                <a:ext uri="{FF2B5EF4-FFF2-40B4-BE49-F238E27FC236}">
                  <a16:creationId xmlns:a16="http://schemas.microsoft.com/office/drawing/2014/main" id="{20FAFACF-E307-4D9D-B30C-D7A8C67907C4}"/>
                </a:ext>
              </a:extLst>
            </p:cNvPr>
            <p:cNvSpPr/>
            <p:nvPr/>
          </p:nvSpPr>
          <p:spPr bwMode="auto">
            <a:xfrm flipV="1">
              <a:off x="2795111" y="2738320"/>
              <a:ext cx="0" cy="627063"/>
            </a:xfrm>
            <a:prstGeom prst="line">
              <a:avLst/>
            </a:prstGeom>
            <a:noFill/>
            <a:ln w="58738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ṣḻide">
              <a:extLst>
                <a:ext uri="{FF2B5EF4-FFF2-40B4-BE49-F238E27FC236}">
                  <a16:creationId xmlns:a16="http://schemas.microsoft.com/office/drawing/2014/main" id="{789E859D-EB37-4134-93C1-23A3ED9B1337}"/>
                </a:ext>
              </a:extLst>
            </p:cNvPr>
            <p:cNvSpPr/>
            <p:nvPr/>
          </p:nvSpPr>
          <p:spPr bwMode="auto">
            <a:xfrm flipV="1">
              <a:off x="3090386" y="3365383"/>
              <a:ext cx="0" cy="663575"/>
            </a:xfrm>
            <a:prstGeom prst="line">
              <a:avLst/>
            </a:prstGeom>
            <a:noFill/>
            <a:ln w="58738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$1ïdé">
              <a:extLst>
                <a:ext uri="{FF2B5EF4-FFF2-40B4-BE49-F238E27FC236}">
                  <a16:creationId xmlns:a16="http://schemas.microsoft.com/office/drawing/2014/main" id="{38063752-221A-4A3A-9E80-EA04E3C539FE}"/>
                </a:ext>
              </a:extLst>
            </p:cNvPr>
            <p:cNvSpPr/>
            <p:nvPr/>
          </p:nvSpPr>
          <p:spPr bwMode="auto">
            <a:xfrm flipV="1">
              <a:off x="3090386" y="2628783"/>
              <a:ext cx="0" cy="736600"/>
            </a:xfrm>
            <a:prstGeom prst="line">
              <a:avLst/>
            </a:prstGeom>
            <a:noFill/>
            <a:ln w="58738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ṡḻîďé">
              <a:extLst>
                <a:ext uri="{FF2B5EF4-FFF2-40B4-BE49-F238E27FC236}">
                  <a16:creationId xmlns:a16="http://schemas.microsoft.com/office/drawing/2014/main" id="{178A7960-A2E3-450C-96B3-F28F6F7D6BAB}"/>
                </a:ext>
              </a:extLst>
            </p:cNvPr>
            <p:cNvSpPr/>
            <p:nvPr/>
          </p:nvSpPr>
          <p:spPr bwMode="auto">
            <a:xfrm flipV="1">
              <a:off x="3407886" y="3365383"/>
              <a:ext cx="0" cy="728663"/>
            </a:xfrm>
            <a:prstGeom prst="line">
              <a:avLst/>
            </a:prstGeom>
            <a:noFill/>
            <a:ln w="58738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ṧḻíďè">
              <a:extLst>
                <a:ext uri="{FF2B5EF4-FFF2-40B4-BE49-F238E27FC236}">
                  <a16:creationId xmlns:a16="http://schemas.microsoft.com/office/drawing/2014/main" id="{70172CD9-8A0B-4AE6-90A6-5CE35C5B2822}"/>
                </a:ext>
              </a:extLst>
            </p:cNvPr>
            <p:cNvSpPr/>
            <p:nvPr/>
          </p:nvSpPr>
          <p:spPr bwMode="auto">
            <a:xfrm flipV="1">
              <a:off x="3407886" y="2563695"/>
              <a:ext cx="0" cy="801688"/>
            </a:xfrm>
            <a:prstGeom prst="line">
              <a:avLst/>
            </a:prstGeom>
            <a:noFill/>
            <a:ln w="58738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ṩ1iďê">
              <a:extLst>
                <a:ext uri="{FF2B5EF4-FFF2-40B4-BE49-F238E27FC236}">
                  <a16:creationId xmlns:a16="http://schemas.microsoft.com/office/drawing/2014/main" id="{B9A92D85-56AA-4A51-88DF-6176F2DF6676}"/>
                </a:ext>
              </a:extLst>
            </p:cNvPr>
            <p:cNvSpPr/>
            <p:nvPr/>
          </p:nvSpPr>
          <p:spPr bwMode="auto">
            <a:xfrm flipV="1">
              <a:off x="3725386" y="3365383"/>
              <a:ext cx="0" cy="714375"/>
            </a:xfrm>
            <a:prstGeom prst="line">
              <a:avLst/>
            </a:prstGeom>
            <a:noFill/>
            <a:ln w="58738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ṣḷïḍê">
              <a:extLst>
                <a:ext uri="{FF2B5EF4-FFF2-40B4-BE49-F238E27FC236}">
                  <a16:creationId xmlns:a16="http://schemas.microsoft.com/office/drawing/2014/main" id="{216D9EDD-945C-428A-A291-83723C861234}"/>
                </a:ext>
              </a:extLst>
            </p:cNvPr>
            <p:cNvSpPr/>
            <p:nvPr/>
          </p:nvSpPr>
          <p:spPr bwMode="auto">
            <a:xfrm flipV="1">
              <a:off x="3725386" y="2585920"/>
              <a:ext cx="0" cy="779463"/>
            </a:xfrm>
            <a:prstGeom prst="line">
              <a:avLst/>
            </a:prstGeom>
            <a:noFill/>
            <a:ln w="58738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Sľîḑé">
              <a:extLst>
                <a:ext uri="{FF2B5EF4-FFF2-40B4-BE49-F238E27FC236}">
                  <a16:creationId xmlns:a16="http://schemas.microsoft.com/office/drawing/2014/main" id="{8758AB7B-BA13-4588-A9CC-6C9B7AAE0D45}"/>
                </a:ext>
              </a:extLst>
            </p:cNvPr>
            <p:cNvSpPr/>
            <p:nvPr/>
          </p:nvSpPr>
          <p:spPr bwMode="auto">
            <a:xfrm flipV="1">
              <a:off x="4022248" y="3365383"/>
              <a:ext cx="0" cy="604838"/>
            </a:xfrm>
            <a:prstGeom prst="line">
              <a:avLst/>
            </a:prstGeom>
            <a:noFill/>
            <a:ln w="58738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şḷîḋe">
              <a:extLst>
                <a:ext uri="{FF2B5EF4-FFF2-40B4-BE49-F238E27FC236}">
                  <a16:creationId xmlns:a16="http://schemas.microsoft.com/office/drawing/2014/main" id="{95EAE0A4-CD72-4B00-BF3E-C254D83E8B0A}"/>
                </a:ext>
              </a:extLst>
            </p:cNvPr>
            <p:cNvSpPr/>
            <p:nvPr/>
          </p:nvSpPr>
          <p:spPr bwMode="auto">
            <a:xfrm flipV="1">
              <a:off x="4022248" y="2789120"/>
              <a:ext cx="0" cy="576263"/>
            </a:xfrm>
            <a:prstGeom prst="line">
              <a:avLst/>
            </a:prstGeom>
            <a:noFill/>
            <a:ln w="58738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śľîďè">
              <a:extLst>
                <a:ext uri="{FF2B5EF4-FFF2-40B4-BE49-F238E27FC236}">
                  <a16:creationId xmlns:a16="http://schemas.microsoft.com/office/drawing/2014/main" id="{A11C8224-3498-48E7-AEE4-F2647D4D4B36}"/>
                </a:ext>
              </a:extLst>
            </p:cNvPr>
            <p:cNvSpPr/>
            <p:nvPr/>
          </p:nvSpPr>
          <p:spPr bwMode="auto">
            <a:xfrm flipV="1">
              <a:off x="4288948" y="3357445"/>
              <a:ext cx="0" cy="525463"/>
            </a:xfrm>
            <a:prstGeom prst="line">
              <a:avLst/>
            </a:prstGeom>
            <a:noFill/>
            <a:ln w="58738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ṡḷîďé">
              <a:extLst>
                <a:ext uri="{FF2B5EF4-FFF2-40B4-BE49-F238E27FC236}">
                  <a16:creationId xmlns:a16="http://schemas.microsoft.com/office/drawing/2014/main" id="{B1E576F2-467E-4285-B53A-5F2C0F6EF939}"/>
                </a:ext>
              </a:extLst>
            </p:cNvPr>
            <p:cNvSpPr/>
            <p:nvPr/>
          </p:nvSpPr>
          <p:spPr bwMode="auto">
            <a:xfrm flipV="1">
              <a:off x="4288948" y="2870083"/>
              <a:ext cx="0" cy="487363"/>
            </a:xfrm>
            <a:prstGeom prst="line">
              <a:avLst/>
            </a:prstGeom>
            <a:noFill/>
            <a:ln w="58738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šliďè">
              <a:extLst>
                <a:ext uri="{FF2B5EF4-FFF2-40B4-BE49-F238E27FC236}">
                  <a16:creationId xmlns:a16="http://schemas.microsoft.com/office/drawing/2014/main" id="{3143B038-0B15-4C3F-8BC4-EB2933CB9A9C}"/>
                </a:ext>
              </a:extLst>
            </p:cNvPr>
            <p:cNvSpPr/>
            <p:nvPr/>
          </p:nvSpPr>
          <p:spPr bwMode="auto">
            <a:xfrm flipV="1">
              <a:off x="4527073" y="3365383"/>
              <a:ext cx="0" cy="306388"/>
            </a:xfrm>
            <a:prstGeom prst="line">
              <a:avLst/>
            </a:prstGeom>
            <a:noFill/>
            <a:ln w="58738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ṩ1iḍê">
              <a:extLst>
                <a:ext uri="{FF2B5EF4-FFF2-40B4-BE49-F238E27FC236}">
                  <a16:creationId xmlns:a16="http://schemas.microsoft.com/office/drawing/2014/main" id="{CAD996C7-763F-40D4-846F-19FFDA91F03F}"/>
                </a:ext>
              </a:extLst>
            </p:cNvPr>
            <p:cNvSpPr/>
            <p:nvPr/>
          </p:nvSpPr>
          <p:spPr bwMode="auto">
            <a:xfrm flipV="1">
              <a:off x="4527073" y="3109795"/>
              <a:ext cx="0" cy="255588"/>
            </a:xfrm>
            <a:prstGeom prst="line">
              <a:avLst/>
            </a:prstGeom>
            <a:noFill/>
            <a:ln w="58738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ŝlíďê">
              <a:extLst>
                <a:ext uri="{FF2B5EF4-FFF2-40B4-BE49-F238E27FC236}">
                  <a16:creationId xmlns:a16="http://schemas.microsoft.com/office/drawing/2014/main" id="{6897F152-9BC9-41FA-B1B8-35F53A208542}"/>
                </a:ext>
              </a:extLst>
            </p:cNvPr>
            <p:cNvSpPr/>
            <p:nvPr/>
          </p:nvSpPr>
          <p:spPr bwMode="auto">
            <a:xfrm>
              <a:off x="7067073" y="3016133"/>
              <a:ext cx="238125" cy="239713"/>
            </a:xfrm>
            <a:custGeom>
              <a:avLst/>
              <a:gdLst>
                <a:gd name="T0" fmla="*/ 5 w 33"/>
                <a:gd name="T1" fmla="*/ 7 h 33"/>
                <a:gd name="T2" fmla="*/ 6 w 33"/>
                <a:gd name="T3" fmla="*/ 27 h 33"/>
                <a:gd name="T4" fmla="*/ 27 w 33"/>
                <a:gd name="T5" fmla="*/ 28 h 33"/>
                <a:gd name="T6" fmla="*/ 27 w 33"/>
                <a:gd name="T7" fmla="*/ 6 h 33"/>
                <a:gd name="T8" fmla="*/ 5 w 33"/>
                <a:gd name="T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5" y="7"/>
                  </a:moveTo>
                  <a:cubicBezTo>
                    <a:pt x="0" y="13"/>
                    <a:pt x="0" y="22"/>
                    <a:pt x="6" y="27"/>
                  </a:cubicBezTo>
                  <a:cubicBezTo>
                    <a:pt x="11" y="33"/>
                    <a:pt x="20" y="33"/>
                    <a:pt x="27" y="28"/>
                  </a:cubicBezTo>
                  <a:cubicBezTo>
                    <a:pt x="33" y="22"/>
                    <a:pt x="33" y="12"/>
                    <a:pt x="27" y="6"/>
                  </a:cubicBezTo>
                  <a:cubicBezTo>
                    <a:pt x="21" y="0"/>
                    <a:pt x="11" y="1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ṣlïḍé">
              <a:extLst>
                <a:ext uri="{FF2B5EF4-FFF2-40B4-BE49-F238E27FC236}">
                  <a16:creationId xmlns:a16="http://schemas.microsoft.com/office/drawing/2014/main" id="{F1705E48-102C-400E-96E6-034D9DE96CA9}"/>
                </a:ext>
              </a:extLst>
            </p:cNvPr>
            <p:cNvSpPr/>
            <p:nvPr/>
          </p:nvSpPr>
          <p:spPr bwMode="auto">
            <a:xfrm>
              <a:off x="6821011" y="2797058"/>
              <a:ext cx="246063" cy="247650"/>
            </a:xfrm>
            <a:custGeom>
              <a:avLst/>
              <a:gdLst>
                <a:gd name="T0" fmla="*/ 5 w 34"/>
                <a:gd name="T1" fmla="*/ 9 h 34"/>
                <a:gd name="T2" fmla="*/ 8 w 34"/>
                <a:gd name="T3" fmla="*/ 29 h 34"/>
                <a:gd name="T4" fmla="*/ 28 w 34"/>
                <a:gd name="T5" fmla="*/ 27 h 34"/>
                <a:gd name="T6" fmla="*/ 26 w 34"/>
                <a:gd name="T7" fmla="*/ 6 h 34"/>
                <a:gd name="T8" fmla="*/ 5 w 34"/>
                <a:gd name="T9" fmla="*/ 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5" y="9"/>
                  </a:moveTo>
                  <a:cubicBezTo>
                    <a:pt x="0" y="16"/>
                    <a:pt x="2" y="24"/>
                    <a:pt x="8" y="29"/>
                  </a:cubicBezTo>
                  <a:cubicBezTo>
                    <a:pt x="14" y="34"/>
                    <a:pt x="23" y="33"/>
                    <a:pt x="28" y="27"/>
                  </a:cubicBezTo>
                  <a:cubicBezTo>
                    <a:pt x="34" y="20"/>
                    <a:pt x="33" y="11"/>
                    <a:pt x="26" y="6"/>
                  </a:cubicBezTo>
                  <a:cubicBezTo>
                    <a:pt x="19" y="0"/>
                    <a:pt x="9" y="2"/>
                    <a:pt x="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ṡḷiḍê">
              <a:extLst>
                <a:ext uri="{FF2B5EF4-FFF2-40B4-BE49-F238E27FC236}">
                  <a16:creationId xmlns:a16="http://schemas.microsoft.com/office/drawing/2014/main" id="{F74B1D9B-9E0F-4640-90B9-85EF745F3323}"/>
                </a:ext>
              </a:extLst>
            </p:cNvPr>
            <p:cNvSpPr/>
            <p:nvPr/>
          </p:nvSpPr>
          <p:spPr bwMode="auto">
            <a:xfrm>
              <a:off x="6554311" y="2622433"/>
              <a:ext cx="246063" cy="247650"/>
            </a:xfrm>
            <a:custGeom>
              <a:avLst/>
              <a:gdLst>
                <a:gd name="T0" fmla="*/ 3 w 34"/>
                <a:gd name="T1" fmla="*/ 10 h 34"/>
                <a:gd name="T2" fmla="*/ 9 w 34"/>
                <a:gd name="T3" fmla="*/ 30 h 34"/>
                <a:gd name="T4" fmla="*/ 29 w 34"/>
                <a:gd name="T5" fmla="*/ 24 h 34"/>
                <a:gd name="T6" fmla="*/ 24 w 34"/>
                <a:gd name="T7" fmla="*/ 4 h 34"/>
                <a:gd name="T8" fmla="*/ 3 w 34"/>
                <a:gd name="T9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3" y="10"/>
                  </a:moveTo>
                  <a:cubicBezTo>
                    <a:pt x="0" y="18"/>
                    <a:pt x="3" y="27"/>
                    <a:pt x="9" y="30"/>
                  </a:cubicBezTo>
                  <a:cubicBezTo>
                    <a:pt x="16" y="34"/>
                    <a:pt x="25" y="32"/>
                    <a:pt x="29" y="24"/>
                  </a:cubicBezTo>
                  <a:cubicBezTo>
                    <a:pt x="34" y="18"/>
                    <a:pt x="32" y="8"/>
                    <a:pt x="24" y="4"/>
                  </a:cubicBezTo>
                  <a:cubicBezTo>
                    <a:pt x="16" y="0"/>
                    <a:pt x="7" y="3"/>
                    <a:pt x="3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ṣ1îḑé">
              <a:extLst>
                <a:ext uri="{FF2B5EF4-FFF2-40B4-BE49-F238E27FC236}">
                  <a16:creationId xmlns:a16="http://schemas.microsoft.com/office/drawing/2014/main" id="{EB47D1B0-1ED1-4B80-913C-32870A5AA0AF}"/>
                </a:ext>
              </a:extLst>
            </p:cNvPr>
            <p:cNvSpPr/>
            <p:nvPr/>
          </p:nvSpPr>
          <p:spPr bwMode="auto">
            <a:xfrm>
              <a:off x="6265386" y="2490670"/>
              <a:ext cx="223838" cy="239713"/>
            </a:xfrm>
            <a:custGeom>
              <a:avLst/>
              <a:gdLst>
                <a:gd name="T0" fmla="*/ 1 w 31"/>
                <a:gd name="T1" fmla="*/ 14 h 33"/>
                <a:gd name="T2" fmla="*/ 11 w 31"/>
                <a:gd name="T3" fmla="*/ 32 h 33"/>
                <a:gd name="T4" fmla="*/ 22 w 31"/>
                <a:gd name="T5" fmla="*/ 31 h 33"/>
                <a:gd name="T6" fmla="*/ 30 w 31"/>
                <a:gd name="T7" fmla="*/ 22 h 33"/>
                <a:gd name="T8" fmla="*/ 29 w 31"/>
                <a:gd name="T9" fmla="*/ 11 h 33"/>
                <a:gd name="T10" fmla="*/ 20 w 31"/>
                <a:gd name="T11" fmla="*/ 3 h 33"/>
                <a:gd name="T12" fmla="*/ 1 w 31"/>
                <a:gd name="T13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3">
                  <a:moveTo>
                    <a:pt x="1" y="14"/>
                  </a:moveTo>
                  <a:cubicBezTo>
                    <a:pt x="0" y="23"/>
                    <a:pt x="4" y="30"/>
                    <a:pt x="11" y="32"/>
                  </a:cubicBezTo>
                  <a:cubicBezTo>
                    <a:pt x="15" y="33"/>
                    <a:pt x="19" y="33"/>
                    <a:pt x="22" y="31"/>
                  </a:cubicBezTo>
                  <a:cubicBezTo>
                    <a:pt x="25" y="29"/>
                    <a:pt x="28" y="26"/>
                    <a:pt x="30" y="22"/>
                  </a:cubicBezTo>
                  <a:cubicBezTo>
                    <a:pt x="31" y="19"/>
                    <a:pt x="31" y="14"/>
                    <a:pt x="29" y="11"/>
                  </a:cubicBezTo>
                  <a:cubicBezTo>
                    <a:pt x="28" y="7"/>
                    <a:pt x="24" y="5"/>
                    <a:pt x="20" y="3"/>
                  </a:cubicBezTo>
                  <a:cubicBezTo>
                    <a:pt x="11" y="0"/>
                    <a:pt x="3" y="6"/>
                    <a:pt x="1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ṩ1íḑê">
              <a:extLst>
                <a:ext uri="{FF2B5EF4-FFF2-40B4-BE49-F238E27FC236}">
                  <a16:creationId xmlns:a16="http://schemas.microsoft.com/office/drawing/2014/main" id="{212A79F7-4BC6-4CB2-8FA4-2A0D523F7012}"/>
                </a:ext>
              </a:extLst>
            </p:cNvPr>
            <p:cNvSpPr/>
            <p:nvPr/>
          </p:nvSpPr>
          <p:spPr bwMode="auto">
            <a:xfrm>
              <a:off x="5947886" y="2462095"/>
              <a:ext cx="231775" cy="225425"/>
            </a:xfrm>
            <a:custGeom>
              <a:avLst/>
              <a:gdLst>
                <a:gd name="T0" fmla="*/ 1 w 32"/>
                <a:gd name="T1" fmla="*/ 16 h 31"/>
                <a:gd name="T2" fmla="*/ 16 w 32"/>
                <a:gd name="T3" fmla="*/ 30 h 31"/>
                <a:gd name="T4" fmla="*/ 31 w 32"/>
                <a:gd name="T5" fmla="*/ 16 h 31"/>
                <a:gd name="T6" fmla="*/ 16 w 32"/>
                <a:gd name="T7" fmla="*/ 0 h 31"/>
                <a:gd name="T8" fmla="*/ 1 w 32"/>
                <a:gd name="T9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">
                  <a:moveTo>
                    <a:pt x="1" y="16"/>
                  </a:moveTo>
                  <a:cubicBezTo>
                    <a:pt x="2" y="24"/>
                    <a:pt x="9" y="31"/>
                    <a:pt x="16" y="30"/>
                  </a:cubicBezTo>
                  <a:cubicBezTo>
                    <a:pt x="23" y="31"/>
                    <a:pt x="30" y="24"/>
                    <a:pt x="31" y="16"/>
                  </a:cubicBezTo>
                  <a:cubicBezTo>
                    <a:pt x="32" y="8"/>
                    <a:pt x="25" y="1"/>
                    <a:pt x="16" y="0"/>
                  </a:cubicBezTo>
                  <a:cubicBezTo>
                    <a:pt x="7" y="1"/>
                    <a:pt x="0" y="8"/>
                    <a:pt x="1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šḻíḑe">
              <a:extLst>
                <a:ext uri="{FF2B5EF4-FFF2-40B4-BE49-F238E27FC236}">
                  <a16:creationId xmlns:a16="http://schemas.microsoft.com/office/drawing/2014/main" id="{89BCBB87-717D-4AFF-8AAA-894B3EAF696A}"/>
                </a:ext>
              </a:extLst>
            </p:cNvPr>
            <p:cNvSpPr/>
            <p:nvPr/>
          </p:nvSpPr>
          <p:spPr bwMode="auto">
            <a:xfrm>
              <a:off x="5630386" y="2490670"/>
              <a:ext cx="231775" cy="239713"/>
            </a:xfrm>
            <a:custGeom>
              <a:avLst/>
              <a:gdLst>
                <a:gd name="T0" fmla="*/ 2 w 32"/>
                <a:gd name="T1" fmla="*/ 22 h 33"/>
                <a:gd name="T2" fmla="*/ 10 w 32"/>
                <a:gd name="T3" fmla="*/ 31 h 33"/>
                <a:gd name="T4" fmla="*/ 20 w 32"/>
                <a:gd name="T5" fmla="*/ 32 h 33"/>
                <a:gd name="T6" fmla="*/ 30 w 32"/>
                <a:gd name="T7" fmla="*/ 14 h 33"/>
                <a:gd name="T8" fmla="*/ 12 w 32"/>
                <a:gd name="T9" fmla="*/ 3 h 33"/>
                <a:gd name="T10" fmla="*/ 2 w 32"/>
                <a:gd name="T11" fmla="*/ 11 h 33"/>
                <a:gd name="T12" fmla="*/ 2 w 32"/>
                <a:gd name="T13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3">
                  <a:moveTo>
                    <a:pt x="2" y="22"/>
                  </a:moveTo>
                  <a:cubicBezTo>
                    <a:pt x="3" y="26"/>
                    <a:pt x="6" y="29"/>
                    <a:pt x="10" y="31"/>
                  </a:cubicBezTo>
                  <a:cubicBezTo>
                    <a:pt x="13" y="33"/>
                    <a:pt x="17" y="33"/>
                    <a:pt x="20" y="32"/>
                  </a:cubicBezTo>
                  <a:cubicBezTo>
                    <a:pt x="27" y="30"/>
                    <a:pt x="32" y="23"/>
                    <a:pt x="30" y="14"/>
                  </a:cubicBezTo>
                  <a:cubicBezTo>
                    <a:pt x="29" y="6"/>
                    <a:pt x="20" y="0"/>
                    <a:pt x="12" y="3"/>
                  </a:cubicBezTo>
                  <a:cubicBezTo>
                    <a:pt x="8" y="5"/>
                    <a:pt x="4" y="7"/>
                    <a:pt x="2" y="11"/>
                  </a:cubicBezTo>
                  <a:cubicBezTo>
                    <a:pt x="1" y="14"/>
                    <a:pt x="0" y="19"/>
                    <a:pt x="2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sļïdè">
              <a:extLst>
                <a:ext uri="{FF2B5EF4-FFF2-40B4-BE49-F238E27FC236}">
                  <a16:creationId xmlns:a16="http://schemas.microsoft.com/office/drawing/2014/main" id="{F7CB1FA0-403C-4493-9654-0B1078D0FD53}"/>
                </a:ext>
              </a:extLst>
            </p:cNvPr>
            <p:cNvSpPr/>
            <p:nvPr/>
          </p:nvSpPr>
          <p:spPr bwMode="auto">
            <a:xfrm>
              <a:off x="5327173" y="2622433"/>
              <a:ext cx="246063" cy="247650"/>
            </a:xfrm>
            <a:custGeom>
              <a:avLst/>
              <a:gdLst>
                <a:gd name="T0" fmla="*/ 4 w 34"/>
                <a:gd name="T1" fmla="*/ 24 h 34"/>
                <a:gd name="T2" fmla="*/ 24 w 34"/>
                <a:gd name="T3" fmla="*/ 30 h 34"/>
                <a:gd name="T4" fmla="*/ 30 w 34"/>
                <a:gd name="T5" fmla="*/ 10 h 34"/>
                <a:gd name="T6" fmla="*/ 10 w 34"/>
                <a:gd name="T7" fmla="*/ 4 h 34"/>
                <a:gd name="T8" fmla="*/ 4 w 34"/>
                <a:gd name="T9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4" y="24"/>
                  </a:moveTo>
                  <a:cubicBezTo>
                    <a:pt x="9" y="32"/>
                    <a:pt x="18" y="34"/>
                    <a:pt x="24" y="30"/>
                  </a:cubicBezTo>
                  <a:cubicBezTo>
                    <a:pt x="31" y="27"/>
                    <a:pt x="34" y="18"/>
                    <a:pt x="30" y="10"/>
                  </a:cubicBezTo>
                  <a:cubicBezTo>
                    <a:pt x="27" y="3"/>
                    <a:pt x="18" y="0"/>
                    <a:pt x="10" y="4"/>
                  </a:cubicBezTo>
                  <a:cubicBezTo>
                    <a:pt x="2" y="8"/>
                    <a:pt x="0" y="18"/>
                    <a:pt x="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sļîḑé">
              <a:extLst>
                <a:ext uri="{FF2B5EF4-FFF2-40B4-BE49-F238E27FC236}">
                  <a16:creationId xmlns:a16="http://schemas.microsoft.com/office/drawing/2014/main" id="{D544BEDF-EFBF-4DB1-A07F-E9B9497A3CBF}"/>
                </a:ext>
              </a:extLst>
            </p:cNvPr>
            <p:cNvSpPr/>
            <p:nvPr/>
          </p:nvSpPr>
          <p:spPr bwMode="auto">
            <a:xfrm>
              <a:off x="5060473" y="2797058"/>
              <a:ext cx="246063" cy="247650"/>
            </a:xfrm>
            <a:custGeom>
              <a:avLst/>
              <a:gdLst>
                <a:gd name="T0" fmla="*/ 5 w 34"/>
                <a:gd name="T1" fmla="*/ 27 h 34"/>
                <a:gd name="T2" fmla="*/ 26 w 34"/>
                <a:gd name="T3" fmla="*/ 29 h 34"/>
                <a:gd name="T4" fmla="*/ 29 w 34"/>
                <a:gd name="T5" fmla="*/ 9 h 34"/>
                <a:gd name="T6" fmla="*/ 8 w 34"/>
                <a:gd name="T7" fmla="*/ 6 h 34"/>
                <a:gd name="T8" fmla="*/ 5 w 34"/>
                <a:gd name="T9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5" y="27"/>
                  </a:moveTo>
                  <a:cubicBezTo>
                    <a:pt x="11" y="33"/>
                    <a:pt x="20" y="34"/>
                    <a:pt x="26" y="29"/>
                  </a:cubicBezTo>
                  <a:cubicBezTo>
                    <a:pt x="32" y="24"/>
                    <a:pt x="34" y="16"/>
                    <a:pt x="29" y="9"/>
                  </a:cubicBezTo>
                  <a:cubicBezTo>
                    <a:pt x="24" y="2"/>
                    <a:pt x="14" y="0"/>
                    <a:pt x="8" y="6"/>
                  </a:cubicBezTo>
                  <a:cubicBezTo>
                    <a:pt x="1" y="11"/>
                    <a:pt x="0" y="20"/>
                    <a:pt x="5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ŝ1iďé">
              <a:extLst>
                <a:ext uri="{FF2B5EF4-FFF2-40B4-BE49-F238E27FC236}">
                  <a16:creationId xmlns:a16="http://schemas.microsoft.com/office/drawing/2014/main" id="{CE3C0B15-3822-4D14-A0FB-AE55DB20DEC6}"/>
                </a:ext>
              </a:extLst>
            </p:cNvPr>
            <p:cNvSpPr/>
            <p:nvPr/>
          </p:nvSpPr>
          <p:spPr bwMode="auto">
            <a:xfrm>
              <a:off x="4822348" y="3016133"/>
              <a:ext cx="238125" cy="239713"/>
            </a:xfrm>
            <a:custGeom>
              <a:avLst/>
              <a:gdLst>
                <a:gd name="T0" fmla="*/ 6 w 33"/>
                <a:gd name="T1" fmla="*/ 28 h 33"/>
                <a:gd name="T2" fmla="*/ 27 w 33"/>
                <a:gd name="T3" fmla="*/ 27 h 33"/>
                <a:gd name="T4" fmla="*/ 27 w 33"/>
                <a:gd name="T5" fmla="*/ 7 h 33"/>
                <a:gd name="T6" fmla="*/ 6 w 33"/>
                <a:gd name="T7" fmla="*/ 6 h 33"/>
                <a:gd name="T8" fmla="*/ 6 w 33"/>
                <a:gd name="T9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6" y="28"/>
                  </a:moveTo>
                  <a:cubicBezTo>
                    <a:pt x="12" y="33"/>
                    <a:pt x="22" y="33"/>
                    <a:pt x="27" y="27"/>
                  </a:cubicBezTo>
                  <a:cubicBezTo>
                    <a:pt x="33" y="22"/>
                    <a:pt x="33" y="13"/>
                    <a:pt x="27" y="7"/>
                  </a:cubicBezTo>
                  <a:cubicBezTo>
                    <a:pt x="22" y="1"/>
                    <a:pt x="12" y="0"/>
                    <a:pt x="6" y="6"/>
                  </a:cubicBezTo>
                  <a:cubicBezTo>
                    <a:pt x="0" y="12"/>
                    <a:pt x="0" y="22"/>
                    <a:pt x="6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ṡlîḋè">
              <a:extLst>
                <a:ext uri="{FF2B5EF4-FFF2-40B4-BE49-F238E27FC236}">
                  <a16:creationId xmlns:a16="http://schemas.microsoft.com/office/drawing/2014/main" id="{B4015A49-4F39-4EA2-B1D4-4F1788F1DC8F}"/>
                </a:ext>
              </a:extLst>
            </p:cNvPr>
            <p:cNvSpPr/>
            <p:nvPr/>
          </p:nvSpPr>
          <p:spPr bwMode="auto">
            <a:xfrm>
              <a:off x="4822348" y="3466983"/>
              <a:ext cx="238125" cy="241300"/>
            </a:xfrm>
            <a:custGeom>
              <a:avLst/>
              <a:gdLst>
                <a:gd name="T0" fmla="*/ 27 w 33"/>
                <a:gd name="T1" fmla="*/ 26 h 33"/>
                <a:gd name="T2" fmla="*/ 27 w 33"/>
                <a:gd name="T3" fmla="*/ 5 h 33"/>
                <a:gd name="T4" fmla="*/ 6 w 33"/>
                <a:gd name="T5" fmla="*/ 5 h 33"/>
                <a:gd name="T6" fmla="*/ 6 w 33"/>
                <a:gd name="T7" fmla="*/ 26 h 33"/>
                <a:gd name="T8" fmla="*/ 27 w 33"/>
                <a:gd name="T9" fmla="*/ 2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27" y="26"/>
                  </a:moveTo>
                  <a:cubicBezTo>
                    <a:pt x="33" y="20"/>
                    <a:pt x="33" y="11"/>
                    <a:pt x="27" y="5"/>
                  </a:cubicBezTo>
                  <a:cubicBezTo>
                    <a:pt x="22" y="0"/>
                    <a:pt x="12" y="0"/>
                    <a:pt x="6" y="5"/>
                  </a:cubicBezTo>
                  <a:cubicBezTo>
                    <a:pt x="0" y="11"/>
                    <a:pt x="0" y="20"/>
                    <a:pt x="6" y="26"/>
                  </a:cubicBezTo>
                  <a:cubicBezTo>
                    <a:pt x="12" y="33"/>
                    <a:pt x="22" y="32"/>
                    <a:pt x="27" y="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ś1íḓé">
              <a:extLst>
                <a:ext uri="{FF2B5EF4-FFF2-40B4-BE49-F238E27FC236}">
                  <a16:creationId xmlns:a16="http://schemas.microsoft.com/office/drawing/2014/main" id="{512C4024-E14A-4C51-8C68-234B4319CB98}"/>
                </a:ext>
              </a:extLst>
            </p:cNvPr>
            <p:cNvSpPr/>
            <p:nvPr/>
          </p:nvSpPr>
          <p:spPr bwMode="auto">
            <a:xfrm>
              <a:off x="5060473" y="3678120"/>
              <a:ext cx="246063" cy="241300"/>
            </a:xfrm>
            <a:custGeom>
              <a:avLst/>
              <a:gdLst>
                <a:gd name="T0" fmla="*/ 29 w 34"/>
                <a:gd name="T1" fmla="*/ 25 h 33"/>
                <a:gd name="T2" fmla="*/ 26 w 34"/>
                <a:gd name="T3" fmla="*/ 4 h 33"/>
                <a:gd name="T4" fmla="*/ 5 w 34"/>
                <a:gd name="T5" fmla="*/ 7 h 33"/>
                <a:gd name="T6" fmla="*/ 8 w 34"/>
                <a:gd name="T7" fmla="*/ 28 h 33"/>
                <a:gd name="T8" fmla="*/ 29 w 34"/>
                <a:gd name="T9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3">
                  <a:moveTo>
                    <a:pt x="29" y="25"/>
                  </a:moveTo>
                  <a:cubicBezTo>
                    <a:pt x="34" y="18"/>
                    <a:pt x="32" y="9"/>
                    <a:pt x="26" y="4"/>
                  </a:cubicBezTo>
                  <a:cubicBezTo>
                    <a:pt x="20" y="0"/>
                    <a:pt x="11" y="1"/>
                    <a:pt x="5" y="7"/>
                  </a:cubicBezTo>
                  <a:cubicBezTo>
                    <a:pt x="0" y="13"/>
                    <a:pt x="1" y="23"/>
                    <a:pt x="8" y="28"/>
                  </a:cubicBezTo>
                  <a:cubicBezTo>
                    <a:pt x="14" y="33"/>
                    <a:pt x="24" y="32"/>
                    <a:pt x="29" y="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Sḻíďè">
              <a:extLst>
                <a:ext uri="{FF2B5EF4-FFF2-40B4-BE49-F238E27FC236}">
                  <a16:creationId xmlns:a16="http://schemas.microsoft.com/office/drawing/2014/main" id="{F62A620B-5BD7-4380-867D-A4FBBE7D7001}"/>
                </a:ext>
              </a:extLst>
            </p:cNvPr>
            <p:cNvSpPr/>
            <p:nvPr/>
          </p:nvSpPr>
          <p:spPr bwMode="auto">
            <a:xfrm>
              <a:off x="5327173" y="3854333"/>
              <a:ext cx="246063" cy="247650"/>
            </a:xfrm>
            <a:custGeom>
              <a:avLst/>
              <a:gdLst>
                <a:gd name="T0" fmla="*/ 30 w 34"/>
                <a:gd name="T1" fmla="*/ 24 h 34"/>
                <a:gd name="T2" fmla="*/ 24 w 34"/>
                <a:gd name="T3" fmla="*/ 4 h 34"/>
                <a:gd name="T4" fmla="*/ 4 w 34"/>
                <a:gd name="T5" fmla="*/ 9 h 34"/>
                <a:gd name="T6" fmla="*/ 10 w 34"/>
                <a:gd name="T7" fmla="*/ 30 h 34"/>
                <a:gd name="T8" fmla="*/ 30 w 34"/>
                <a:gd name="T9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30" y="24"/>
                  </a:moveTo>
                  <a:cubicBezTo>
                    <a:pt x="34" y="16"/>
                    <a:pt x="31" y="7"/>
                    <a:pt x="24" y="4"/>
                  </a:cubicBezTo>
                  <a:cubicBezTo>
                    <a:pt x="18" y="0"/>
                    <a:pt x="9" y="2"/>
                    <a:pt x="4" y="9"/>
                  </a:cubicBezTo>
                  <a:cubicBezTo>
                    <a:pt x="0" y="16"/>
                    <a:pt x="2" y="26"/>
                    <a:pt x="10" y="30"/>
                  </a:cubicBezTo>
                  <a:cubicBezTo>
                    <a:pt x="18" y="34"/>
                    <a:pt x="27" y="31"/>
                    <a:pt x="30" y="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śļîḋè">
              <a:extLst>
                <a:ext uri="{FF2B5EF4-FFF2-40B4-BE49-F238E27FC236}">
                  <a16:creationId xmlns:a16="http://schemas.microsoft.com/office/drawing/2014/main" id="{49262460-15B0-4928-8139-030308DCF35B}"/>
                </a:ext>
              </a:extLst>
            </p:cNvPr>
            <p:cNvSpPr/>
            <p:nvPr/>
          </p:nvSpPr>
          <p:spPr bwMode="auto">
            <a:xfrm>
              <a:off x="5630386" y="3984508"/>
              <a:ext cx="231775" cy="241300"/>
            </a:xfrm>
            <a:custGeom>
              <a:avLst/>
              <a:gdLst>
                <a:gd name="T0" fmla="*/ 30 w 32"/>
                <a:gd name="T1" fmla="*/ 19 h 33"/>
                <a:gd name="T2" fmla="*/ 20 w 32"/>
                <a:gd name="T3" fmla="*/ 1 h 33"/>
                <a:gd name="T4" fmla="*/ 10 w 32"/>
                <a:gd name="T5" fmla="*/ 3 h 33"/>
                <a:gd name="T6" fmla="*/ 2 w 32"/>
                <a:gd name="T7" fmla="*/ 11 h 33"/>
                <a:gd name="T8" fmla="*/ 2 w 32"/>
                <a:gd name="T9" fmla="*/ 23 h 33"/>
                <a:gd name="T10" fmla="*/ 12 w 32"/>
                <a:gd name="T11" fmla="*/ 30 h 33"/>
                <a:gd name="T12" fmla="*/ 30 w 32"/>
                <a:gd name="T1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3">
                  <a:moveTo>
                    <a:pt x="30" y="19"/>
                  </a:moveTo>
                  <a:cubicBezTo>
                    <a:pt x="32" y="11"/>
                    <a:pt x="27" y="4"/>
                    <a:pt x="20" y="1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7"/>
                    <a:pt x="2" y="11"/>
                  </a:cubicBezTo>
                  <a:cubicBezTo>
                    <a:pt x="0" y="15"/>
                    <a:pt x="1" y="19"/>
                    <a:pt x="2" y="23"/>
                  </a:cubicBezTo>
                  <a:cubicBezTo>
                    <a:pt x="4" y="26"/>
                    <a:pt x="8" y="29"/>
                    <a:pt x="12" y="30"/>
                  </a:cubicBezTo>
                  <a:cubicBezTo>
                    <a:pt x="20" y="33"/>
                    <a:pt x="29" y="27"/>
                    <a:pt x="30" y="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ṩḷîḑê">
              <a:extLst>
                <a:ext uri="{FF2B5EF4-FFF2-40B4-BE49-F238E27FC236}">
                  <a16:creationId xmlns:a16="http://schemas.microsoft.com/office/drawing/2014/main" id="{EC8C35A2-7FC2-4771-95AA-AFA4D09838F4}"/>
                </a:ext>
              </a:extLst>
            </p:cNvPr>
            <p:cNvSpPr/>
            <p:nvPr/>
          </p:nvSpPr>
          <p:spPr bwMode="auto">
            <a:xfrm>
              <a:off x="5947886" y="4035308"/>
              <a:ext cx="231775" cy="227013"/>
            </a:xfrm>
            <a:custGeom>
              <a:avLst/>
              <a:gdLst>
                <a:gd name="T0" fmla="*/ 31 w 32"/>
                <a:gd name="T1" fmla="*/ 15 h 31"/>
                <a:gd name="T2" fmla="*/ 16 w 32"/>
                <a:gd name="T3" fmla="*/ 1 h 31"/>
                <a:gd name="T4" fmla="*/ 1 w 32"/>
                <a:gd name="T5" fmla="*/ 15 h 31"/>
                <a:gd name="T6" fmla="*/ 16 w 32"/>
                <a:gd name="T7" fmla="*/ 31 h 31"/>
                <a:gd name="T8" fmla="*/ 31 w 32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">
                  <a:moveTo>
                    <a:pt x="31" y="15"/>
                  </a:moveTo>
                  <a:cubicBezTo>
                    <a:pt x="30" y="6"/>
                    <a:pt x="23" y="0"/>
                    <a:pt x="16" y="1"/>
                  </a:cubicBezTo>
                  <a:cubicBezTo>
                    <a:pt x="9" y="0"/>
                    <a:pt x="2" y="6"/>
                    <a:pt x="1" y="15"/>
                  </a:cubicBezTo>
                  <a:cubicBezTo>
                    <a:pt x="0" y="23"/>
                    <a:pt x="7" y="30"/>
                    <a:pt x="16" y="31"/>
                  </a:cubicBezTo>
                  <a:cubicBezTo>
                    <a:pt x="25" y="30"/>
                    <a:pt x="32" y="23"/>
                    <a:pt x="31" y="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sḻíḑe">
              <a:extLst>
                <a:ext uri="{FF2B5EF4-FFF2-40B4-BE49-F238E27FC236}">
                  <a16:creationId xmlns:a16="http://schemas.microsoft.com/office/drawing/2014/main" id="{FB53CF66-550F-4BB9-9F18-6BDC1E5956E9}"/>
                </a:ext>
              </a:extLst>
            </p:cNvPr>
            <p:cNvSpPr/>
            <p:nvPr/>
          </p:nvSpPr>
          <p:spPr bwMode="auto">
            <a:xfrm>
              <a:off x="6265386" y="3984508"/>
              <a:ext cx="223838" cy="241300"/>
            </a:xfrm>
            <a:custGeom>
              <a:avLst/>
              <a:gdLst>
                <a:gd name="T0" fmla="*/ 30 w 31"/>
                <a:gd name="T1" fmla="*/ 11 h 33"/>
                <a:gd name="T2" fmla="*/ 22 w 31"/>
                <a:gd name="T3" fmla="*/ 3 h 33"/>
                <a:gd name="T4" fmla="*/ 11 w 31"/>
                <a:gd name="T5" fmla="*/ 1 h 33"/>
                <a:gd name="T6" fmla="*/ 1 w 31"/>
                <a:gd name="T7" fmla="*/ 19 h 33"/>
                <a:gd name="T8" fmla="*/ 20 w 31"/>
                <a:gd name="T9" fmla="*/ 30 h 33"/>
                <a:gd name="T10" fmla="*/ 29 w 31"/>
                <a:gd name="T11" fmla="*/ 23 h 33"/>
                <a:gd name="T12" fmla="*/ 30 w 31"/>
                <a:gd name="T13" fmla="*/ 1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3">
                  <a:moveTo>
                    <a:pt x="30" y="11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19" y="1"/>
                    <a:pt x="15" y="0"/>
                    <a:pt x="11" y="1"/>
                  </a:cubicBezTo>
                  <a:cubicBezTo>
                    <a:pt x="4" y="4"/>
                    <a:pt x="0" y="11"/>
                    <a:pt x="1" y="19"/>
                  </a:cubicBezTo>
                  <a:cubicBezTo>
                    <a:pt x="3" y="27"/>
                    <a:pt x="11" y="33"/>
                    <a:pt x="20" y="30"/>
                  </a:cubicBezTo>
                  <a:cubicBezTo>
                    <a:pt x="24" y="29"/>
                    <a:pt x="28" y="26"/>
                    <a:pt x="29" y="23"/>
                  </a:cubicBezTo>
                  <a:cubicBezTo>
                    <a:pt x="31" y="19"/>
                    <a:pt x="31" y="15"/>
                    <a:pt x="30" y="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ŝḻidê">
              <a:extLst>
                <a:ext uri="{FF2B5EF4-FFF2-40B4-BE49-F238E27FC236}">
                  <a16:creationId xmlns:a16="http://schemas.microsoft.com/office/drawing/2014/main" id="{9F480D90-10C4-4F7D-9172-B6D78EA91481}"/>
                </a:ext>
              </a:extLst>
            </p:cNvPr>
            <p:cNvSpPr/>
            <p:nvPr/>
          </p:nvSpPr>
          <p:spPr bwMode="auto">
            <a:xfrm>
              <a:off x="6554311" y="3854333"/>
              <a:ext cx="246063" cy="247650"/>
            </a:xfrm>
            <a:custGeom>
              <a:avLst/>
              <a:gdLst>
                <a:gd name="T0" fmla="*/ 29 w 34"/>
                <a:gd name="T1" fmla="*/ 9 h 34"/>
                <a:gd name="T2" fmla="*/ 9 w 34"/>
                <a:gd name="T3" fmla="*/ 4 h 34"/>
                <a:gd name="T4" fmla="*/ 3 w 34"/>
                <a:gd name="T5" fmla="*/ 24 h 34"/>
                <a:gd name="T6" fmla="*/ 24 w 34"/>
                <a:gd name="T7" fmla="*/ 30 h 34"/>
                <a:gd name="T8" fmla="*/ 29 w 34"/>
                <a:gd name="T9" fmla="*/ 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29" y="9"/>
                  </a:moveTo>
                  <a:cubicBezTo>
                    <a:pt x="25" y="2"/>
                    <a:pt x="16" y="0"/>
                    <a:pt x="9" y="4"/>
                  </a:cubicBezTo>
                  <a:cubicBezTo>
                    <a:pt x="3" y="7"/>
                    <a:pt x="0" y="16"/>
                    <a:pt x="3" y="24"/>
                  </a:cubicBezTo>
                  <a:cubicBezTo>
                    <a:pt x="7" y="31"/>
                    <a:pt x="16" y="34"/>
                    <a:pt x="24" y="30"/>
                  </a:cubicBezTo>
                  <a:cubicBezTo>
                    <a:pt x="32" y="26"/>
                    <a:pt x="34" y="16"/>
                    <a:pt x="29" y="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Sľidé">
              <a:extLst>
                <a:ext uri="{FF2B5EF4-FFF2-40B4-BE49-F238E27FC236}">
                  <a16:creationId xmlns:a16="http://schemas.microsoft.com/office/drawing/2014/main" id="{521288B5-8F4B-48D2-9D08-662B15839AA0}"/>
                </a:ext>
              </a:extLst>
            </p:cNvPr>
            <p:cNvSpPr/>
            <p:nvPr/>
          </p:nvSpPr>
          <p:spPr bwMode="auto">
            <a:xfrm>
              <a:off x="6821011" y="3678120"/>
              <a:ext cx="246063" cy="241300"/>
            </a:xfrm>
            <a:custGeom>
              <a:avLst/>
              <a:gdLst>
                <a:gd name="T0" fmla="*/ 28 w 34"/>
                <a:gd name="T1" fmla="*/ 7 h 33"/>
                <a:gd name="T2" fmla="*/ 8 w 34"/>
                <a:gd name="T3" fmla="*/ 4 h 33"/>
                <a:gd name="T4" fmla="*/ 5 w 34"/>
                <a:gd name="T5" fmla="*/ 25 h 33"/>
                <a:gd name="T6" fmla="*/ 26 w 34"/>
                <a:gd name="T7" fmla="*/ 28 h 33"/>
                <a:gd name="T8" fmla="*/ 28 w 34"/>
                <a:gd name="T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3">
                  <a:moveTo>
                    <a:pt x="28" y="7"/>
                  </a:moveTo>
                  <a:cubicBezTo>
                    <a:pt x="23" y="1"/>
                    <a:pt x="14" y="0"/>
                    <a:pt x="8" y="4"/>
                  </a:cubicBezTo>
                  <a:cubicBezTo>
                    <a:pt x="2" y="9"/>
                    <a:pt x="0" y="18"/>
                    <a:pt x="5" y="25"/>
                  </a:cubicBezTo>
                  <a:cubicBezTo>
                    <a:pt x="9" y="32"/>
                    <a:pt x="19" y="33"/>
                    <a:pt x="26" y="28"/>
                  </a:cubicBezTo>
                  <a:cubicBezTo>
                    <a:pt x="33" y="23"/>
                    <a:pt x="34" y="13"/>
                    <a:pt x="28" y="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śḷîḑé">
              <a:extLst>
                <a:ext uri="{FF2B5EF4-FFF2-40B4-BE49-F238E27FC236}">
                  <a16:creationId xmlns:a16="http://schemas.microsoft.com/office/drawing/2014/main" id="{2DE48B2B-63C6-4E7B-9588-0092F683F777}"/>
                </a:ext>
              </a:extLst>
            </p:cNvPr>
            <p:cNvSpPr/>
            <p:nvPr/>
          </p:nvSpPr>
          <p:spPr bwMode="auto">
            <a:xfrm>
              <a:off x="7067073" y="3466983"/>
              <a:ext cx="238125" cy="241300"/>
            </a:xfrm>
            <a:custGeom>
              <a:avLst/>
              <a:gdLst>
                <a:gd name="T0" fmla="*/ 27 w 33"/>
                <a:gd name="T1" fmla="*/ 5 h 33"/>
                <a:gd name="T2" fmla="*/ 6 w 33"/>
                <a:gd name="T3" fmla="*/ 5 h 33"/>
                <a:gd name="T4" fmla="*/ 5 w 33"/>
                <a:gd name="T5" fmla="*/ 26 h 33"/>
                <a:gd name="T6" fmla="*/ 27 w 33"/>
                <a:gd name="T7" fmla="*/ 26 h 33"/>
                <a:gd name="T8" fmla="*/ 27 w 33"/>
                <a:gd name="T9" fmla="*/ 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27" y="5"/>
                  </a:moveTo>
                  <a:cubicBezTo>
                    <a:pt x="20" y="0"/>
                    <a:pt x="11" y="0"/>
                    <a:pt x="6" y="5"/>
                  </a:cubicBezTo>
                  <a:cubicBezTo>
                    <a:pt x="0" y="11"/>
                    <a:pt x="0" y="20"/>
                    <a:pt x="5" y="26"/>
                  </a:cubicBezTo>
                  <a:cubicBezTo>
                    <a:pt x="11" y="32"/>
                    <a:pt x="21" y="33"/>
                    <a:pt x="27" y="26"/>
                  </a:cubicBezTo>
                  <a:cubicBezTo>
                    <a:pt x="33" y="20"/>
                    <a:pt x="33" y="11"/>
                    <a:pt x="27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$lïḋé">
              <a:extLst>
                <a:ext uri="{FF2B5EF4-FFF2-40B4-BE49-F238E27FC236}">
                  <a16:creationId xmlns:a16="http://schemas.microsoft.com/office/drawing/2014/main" id="{ADAA3807-6DF2-4074-867B-2A80B765E552}"/>
                </a:ext>
              </a:extLst>
            </p:cNvPr>
            <p:cNvSpPr/>
            <p:nvPr/>
          </p:nvSpPr>
          <p:spPr bwMode="auto">
            <a:xfrm>
              <a:off x="4628673" y="3241558"/>
              <a:ext cx="238125" cy="239713"/>
            </a:xfrm>
            <a:custGeom>
              <a:avLst/>
              <a:gdLst>
                <a:gd name="T0" fmla="*/ 26 w 33"/>
                <a:gd name="T1" fmla="*/ 6 h 33"/>
                <a:gd name="T2" fmla="*/ 5 w 33"/>
                <a:gd name="T3" fmla="*/ 6 h 33"/>
                <a:gd name="T4" fmla="*/ 5 w 33"/>
                <a:gd name="T5" fmla="*/ 26 h 33"/>
                <a:gd name="T6" fmla="*/ 27 w 33"/>
                <a:gd name="T7" fmla="*/ 27 h 33"/>
                <a:gd name="T8" fmla="*/ 26 w 33"/>
                <a:gd name="T9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26" y="6"/>
                  </a:moveTo>
                  <a:cubicBezTo>
                    <a:pt x="20" y="0"/>
                    <a:pt x="11" y="0"/>
                    <a:pt x="5" y="6"/>
                  </a:cubicBezTo>
                  <a:cubicBezTo>
                    <a:pt x="0" y="11"/>
                    <a:pt x="0" y="20"/>
                    <a:pt x="5" y="26"/>
                  </a:cubicBezTo>
                  <a:cubicBezTo>
                    <a:pt x="11" y="33"/>
                    <a:pt x="20" y="33"/>
                    <a:pt x="27" y="27"/>
                  </a:cubicBezTo>
                  <a:cubicBezTo>
                    <a:pt x="33" y="21"/>
                    <a:pt x="32" y="11"/>
                    <a:pt x="26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sḷiḓé">
              <a:extLst>
                <a:ext uri="{FF2B5EF4-FFF2-40B4-BE49-F238E27FC236}">
                  <a16:creationId xmlns:a16="http://schemas.microsoft.com/office/drawing/2014/main" id="{FEE362A3-4AE2-4AE5-8F2D-BC4448E0832B}"/>
                </a:ext>
              </a:extLst>
            </p:cNvPr>
            <p:cNvSpPr/>
            <p:nvPr/>
          </p:nvSpPr>
          <p:spPr bwMode="auto">
            <a:xfrm>
              <a:off x="4938236" y="3095508"/>
              <a:ext cx="0" cy="269875"/>
            </a:xfrm>
            <a:prstGeom prst="line">
              <a:avLst/>
            </a:prstGeom>
            <a:noFill/>
            <a:ln w="587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śļîḍe">
              <a:extLst>
                <a:ext uri="{FF2B5EF4-FFF2-40B4-BE49-F238E27FC236}">
                  <a16:creationId xmlns:a16="http://schemas.microsoft.com/office/drawing/2014/main" id="{1F38F408-BE0B-4A84-B353-9F38CCE8EC83}"/>
                </a:ext>
              </a:extLst>
            </p:cNvPr>
            <p:cNvSpPr/>
            <p:nvPr/>
          </p:nvSpPr>
          <p:spPr bwMode="auto">
            <a:xfrm>
              <a:off x="4938236" y="3365383"/>
              <a:ext cx="0" cy="292100"/>
            </a:xfrm>
            <a:prstGeom prst="line">
              <a:avLst/>
            </a:prstGeom>
            <a:noFill/>
            <a:ln w="58738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ṡlîḍe">
              <a:extLst>
                <a:ext uri="{FF2B5EF4-FFF2-40B4-BE49-F238E27FC236}">
                  <a16:creationId xmlns:a16="http://schemas.microsoft.com/office/drawing/2014/main" id="{A2CF6112-8236-4611-A851-3B2BA6AF4ADD}"/>
                </a:ext>
              </a:extLst>
            </p:cNvPr>
            <p:cNvSpPr/>
            <p:nvPr/>
          </p:nvSpPr>
          <p:spPr bwMode="auto">
            <a:xfrm>
              <a:off x="5184298" y="2971683"/>
              <a:ext cx="0" cy="393700"/>
            </a:xfrm>
            <a:prstGeom prst="line">
              <a:avLst/>
            </a:prstGeom>
            <a:noFill/>
            <a:ln w="587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$liďe">
              <a:extLst>
                <a:ext uri="{FF2B5EF4-FFF2-40B4-BE49-F238E27FC236}">
                  <a16:creationId xmlns:a16="http://schemas.microsoft.com/office/drawing/2014/main" id="{09ADD1F3-8C64-44CB-A114-8D6219C2567F}"/>
                </a:ext>
              </a:extLst>
            </p:cNvPr>
            <p:cNvSpPr/>
            <p:nvPr/>
          </p:nvSpPr>
          <p:spPr bwMode="auto">
            <a:xfrm>
              <a:off x="5184298" y="3365383"/>
              <a:ext cx="0" cy="466725"/>
            </a:xfrm>
            <a:prstGeom prst="line">
              <a:avLst/>
            </a:prstGeom>
            <a:noFill/>
            <a:ln w="58738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şľídè">
              <a:extLst>
                <a:ext uri="{FF2B5EF4-FFF2-40B4-BE49-F238E27FC236}">
                  <a16:creationId xmlns:a16="http://schemas.microsoft.com/office/drawing/2014/main" id="{17987164-34BC-47F3-B195-859760A8BFD0}"/>
                </a:ext>
              </a:extLst>
            </p:cNvPr>
            <p:cNvSpPr/>
            <p:nvPr/>
          </p:nvSpPr>
          <p:spPr bwMode="auto">
            <a:xfrm>
              <a:off x="5450998" y="2811345"/>
              <a:ext cx="0" cy="554038"/>
            </a:xfrm>
            <a:prstGeom prst="line">
              <a:avLst/>
            </a:prstGeom>
            <a:noFill/>
            <a:ln w="587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sľiḋê">
              <a:extLst>
                <a:ext uri="{FF2B5EF4-FFF2-40B4-BE49-F238E27FC236}">
                  <a16:creationId xmlns:a16="http://schemas.microsoft.com/office/drawing/2014/main" id="{9BDF5929-AD4F-40D6-875B-F51E046BD633}"/>
                </a:ext>
              </a:extLst>
            </p:cNvPr>
            <p:cNvSpPr/>
            <p:nvPr/>
          </p:nvSpPr>
          <p:spPr bwMode="auto">
            <a:xfrm>
              <a:off x="5450998" y="3365383"/>
              <a:ext cx="0" cy="627063"/>
            </a:xfrm>
            <a:prstGeom prst="line">
              <a:avLst/>
            </a:prstGeom>
            <a:noFill/>
            <a:ln w="58738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ślïḍê">
              <a:extLst>
                <a:ext uri="{FF2B5EF4-FFF2-40B4-BE49-F238E27FC236}">
                  <a16:creationId xmlns:a16="http://schemas.microsoft.com/office/drawing/2014/main" id="{A577DBD1-59CC-48FA-8A8D-9FB00A3DE770}"/>
                </a:ext>
              </a:extLst>
            </p:cNvPr>
            <p:cNvSpPr/>
            <p:nvPr/>
          </p:nvSpPr>
          <p:spPr bwMode="auto">
            <a:xfrm>
              <a:off x="5746273" y="2701808"/>
              <a:ext cx="0" cy="663575"/>
            </a:xfrm>
            <a:prstGeom prst="line">
              <a:avLst/>
            </a:prstGeom>
            <a:noFill/>
            <a:ln w="587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şḷîḍè">
              <a:extLst>
                <a:ext uri="{FF2B5EF4-FFF2-40B4-BE49-F238E27FC236}">
                  <a16:creationId xmlns:a16="http://schemas.microsoft.com/office/drawing/2014/main" id="{F1E586CD-3BBA-41C1-A186-C7936AB90355}"/>
                </a:ext>
              </a:extLst>
            </p:cNvPr>
            <p:cNvSpPr/>
            <p:nvPr/>
          </p:nvSpPr>
          <p:spPr bwMode="auto">
            <a:xfrm>
              <a:off x="5746273" y="3365383"/>
              <a:ext cx="0" cy="736600"/>
            </a:xfrm>
            <a:prstGeom prst="line">
              <a:avLst/>
            </a:prstGeom>
            <a:noFill/>
            <a:ln w="58738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ṥḻide">
              <a:extLst>
                <a:ext uri="{FF2B5EF4-FFF2-40B4-BE49-F238E27FC236}">
                  <a16:creationId xmlns:a16="http://schemas.microsoft.com/office/drawing/2014/main" id="{3CC58FAC-25E6-4DAD-BBF3-D5B32B1F90E6}"/>
                </a:ext>
              </a:extLst>
            </p:cNvPr>
            <p:cNvSpPr/>
            <p:nvPr/>
          </p:nvSpPr>
          <p:spPr bwMode="auto">
            <a:xfrm>
              <a:off x="6063773" y="2636720"/>
              <a:ext cx="0" cy="728663"/>
            </a:xfrm>
            <a:prstGeom prst="line">
              <a:avLst/>
            </a:prstGeom>
            <a:noFill/>
            <a:ln w="587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ṥlîďê">
              <a:extLst>
                <a:ext uri="{FF2B5EF4-FFF2-40B4-BE49-F238E27FC236}">
                  <a16:creationId xmlns:a16="http://schemas.microsoft.com/office/drawing/2014/main" id="{7134E70D-EAE2-4AAA-951E-F2A61D16CADD}"/>
                </a:ext>
              </a:extLst>
            </p:cNvPr>
            <p:cNvSpPr/>
            <p:nvPr/>
          </p:nvSpPr>
          <p:spPr bwMode="auto">
            <a:xfrm>
              <a:off x="6063773" y="3365383"/>
              <a:ext cx="0" cy="801688"/>
            </a:xfrm>
            <a:prstGeom prst="line">
              <a:avLst/>
            </a:prstGeom>
            <a:noFill/>
            <a:ln w="58738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$1iďè">
              <a:extLst>
                <a:ext uri="{FF2B5EF4-FFF2-40B4-BE49-F238E27FC236}">
                  <a16:creationId xmlns:a16="http://schemas.microsoft.com/office/drawing/2014/main" id="{ABA44FDA-12DF-40EE-995B-0A6BCB1B082A}"/>
                </a:ext>
              </a:extLst>
            </p:cNvPr>
            <p:cNvSpPr/>
            <p:nvPr/>
          </p:nvSpPr>
          <p:spPr bwMode="auto">
            <a:xfrm>
              <a:off x="6381273" y="2658945"/>
              <a:ext cx="0" cy="706438"/>
            </a:xfrm>
            <a:prstGeom prst="line">
              <a:avLst/>
            </a:prstGeom>
            <a:noFill/>
            <a:ln w="587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s1iḑe">
              <a:extLst>
                <a:ext uri="{FF2B5EF4-FFF2-40B4-BE49-F238E27FC236}">
                  <a16:creationId xmlns:a16="http://schemas.microsoft.com/office/drawing/2014/main" id="{D00B253B-CC3A-4AA0-AF14-B0A605F2D4B2}"/>
                </a:ext>
              </a:extLst>
            </p:cNvPr>
            <p:cNvSpPr/>
            <p:nvPr/>
          </p:nvSpPr>
          <p:spPr bwMode="auto">
            <a:xfrm>
              <a:off x="6381273" y="3365383"/>
              <a:ext cx="0" cy="787400"/>
            </a:xfrm>
            <a:prstGeom prst="line">
              <a:avLst/>
            </a:prstGeom>
            <a:noFill/>
            <a:ln w="58738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şḷídê">
              <a:extLst>
                <a:ext uri="{FF2B5EF4-FFF2-40B4-BE49-F238E27FC236}">
                  <a16:creationId xmlns:a16="http://schemas.microsoft.com/office/drawing/2014/main" id="{AFBEB7C5-153D-4E2B-9E74-200E60D9F857}"/>
                </a:ext>
              </a:extLst>
            </p:cNvPr>
            <p:cNvSpPr/>
            <p:nvPr/>
          </p:nvSpPr>
          <p:spPr bwMode="auto">
            <a:xfrm>
              <a:off x="6676548" y="2760545"/>
              <a:ext cx="0" cy="604838"/>
            </a:xfrm>
            <a:prstGeom prst="line">
              <a:avLst/>
            </a:prstGeom>
            <a:noFill/>
            <a:ln w="587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ṣļiďé">
              <a:extLst>
                <a:ext uri="{FF2B5EF4-FFF2-40B4-BE49-F238E27FC236}">
                  <a16:creationId xmlns:a16="http://schemas.microsoft.com/office/drawing/2014/main" id="{315F3491-424D-4641-B9B7-6E918C09041B}"/>
                </a:ext>
              </a:extLst>
            </p:cNvPr>
            <p:cNvSpPr/>
            <p:nvPr/>
          </p:nvSpPr>
          <p:spPr bwMode="auto">
            <a:xfrm>
              <a:off x="6676548" y="3365383"/>
              <a:ext cx="0" cy="576263"/>
            </a:xfrm>
            <a:prstGeom prst="line">
              <a:avLst/>
            </a:prstGeom>
            <a:noFill/>
            <a:ln w="58738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ṧ1íḓê">
              <a:extLst>
                <a:ext uri="{FF2B5EF4-FFF2-40B4-BE49-F238E27FC236}">
                  <a16:creationId xmlns:a16="http://schemas.microsoft.com/office/drawing/2014/main" id="{3E86FBEC-FA22-4DFB-A904-4A93E380E880}"/>
                </a:ext>
              </a:extLst>
            </p:cNvPr>
            <p:cNvSpPr/>
            <p:nvPr/>
          </p:nvSpPr>
          <p:spPr bwMode="auto">
            <a:xfrm>
              <a:off x="6944836" y="2855795"/>
              <a:ext cx="0" cy="515938"/>
            </a:xfrm>
            <a:prstGeom prst="line">
              <a:avLst/>
            </a:prstGeom>
            <a:noFill/>
            <a:ln w="587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ṣľîďe">
              <a:extLst>
                <a:ext uri="{FF2B5EF4-FFF2-40B4-BE49-F238E27FC236}">
                  <a16:creationId xmlns:a16="http://schemas.microsoft.com/office/drawing/2014/main" id="{75C261A4-BAD8-430F-9C1D-A2952F9A25BB}"/>
                </a:ext>
              </a:extLst>
            </p:cNvPr>
            <p:cNvSpPr/>
            <p:nvPr/>
          </p:nvSpPr>
          <p:spPr bwMode="auto">
            <a:xfrm>
              <a:off x="6944836" y="3371733"/>
              <a:ext cx="0" cy="496888"/>
            </a:xfrm>
            <a:prstGeom prst="line">
              <a:avLst/>
            </a:prstGeom>
            <a:noFill/>
            <a:ln w="58738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š1íḓè">
              <a:extLst>
                <a:ext uri="{FF2B5EF4-FFF2-40B4-BE49-F238E27FC236}">
                  <a16:creationId xmlns:a16="http://schemas.microsoft.com/office/drawing/2014/main" id="{F4B10734-D257-4137-AD7F-B2B624E64266}"/>
                </a:ext>
              </a:extLst>
            </p:cNvPr>
            <p:cNvSpPr/>
            <p:nvPr/>
          </p:nvSpPr>
          <p:spPr bwMode="auto">
            <a:xfrm>
              <a:off x="7182961" y="3066933"/>
              <a:ext cx="0" cy="298450"/>
            </a:xfrm>
            <a:prstGeom prst="line">
              <a:avLst/>
            </a:prstGeom>
            <a:noFill/>
            <a:ln w="587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$ḻîḋe">
              <a:extLst>
                <a:ext uri="{FF2B5EF4-FFF2-40B4-BE49-F238E27FC236}">
                  <a16:creationId xmlns:a16="http://schemas.microsoft.com/office/drawing/2014/main" id="{B321B5A7-13CE-4678-A091-5BC5E05C20AB}"/>
                </a:ext>
              </a:extLst>
            </p:cNvPr>
            <p:cNvSpPr/>
            <p:nvPr/>
          </p:nvSpPr>
          <p:spPr bwMode="auto">
            <a:xfrm>
              <a:off x="7182961" y="3365383"/>
              <a:ext cx="0" cy="255588"/>
            </a:xfrm>
            <a:prstGeom prst="line">
              <a:avLst/>
            </a:prstGeom>
            <a:noFill/>
            <a:ln w="58738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şļide">
              <a:extLst>
                <a:ext uri="{FF2B5EF4-FFF2-40B4-BE49-F238E27FC236}">
                  <a16:creationId xmlns:a16="http://schemas.microsoft.com/office/drawing/2014/main" id="{1777B9C4-DD21-413C-81A1-67D7EF9E460E}"/>
                </a:ext>
              </a:extLst>
            </p:cNvPr>
            <p:cNvSpPr/>
            <p:nvPr/>
          </p:nvSpPr>
          <p:spPr bwMode="auto">
            <a:xfrm>
              <a:off x="7268686" y="3247908"/>
              <a:ext cx="238125" cy="241300"/>
            </a:xfrm>
            <a:custGeom>
              <a:avLst/>
              <a:gdLst>
                <a:gd name="T0" fmla="*/ 26 w 33"/>
                <a:gd name="T1" fmla="*/ 6 h 33"/>
                <a:gd name="T2" fmla="*/ 5 w 33"/>
                <a:gd name="T3" fmla="*/ 6 h 33"/>
                <a:gd name="T4" fmla="*/ 5 w 33"/>
                <a:gd name="T5" fmla="*/ 26 h 33"/>
                <a:gd name="T6" fmla="*/ 27 w 33"/>
                <a:gd name="T7" fmla="*/ 27 h 33"/>
                <a:gd name="T8" fmla="*/ 26 w 33"/>
                <a:gd name="T9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26" y="6"/>
                  </a:moveTo>
                  <a:cubicBezTo>
                    <a:pt x="20" y="0"/>
                    <a:pt x="11" y="0"/>
                    <a:pt x="5" y="6"/>
                  </a:cubicBezTo>
                  <a:cubicBezTo>
                    <a:pt x="0" y="11"/>
                    <a:pt x="0" y="20"/>
                    <a:pt x="5" y="26"/>
                  </a:cubicBezTo>
                  <a:cubicBezTo>
                    <a:pt x="11" y="33"/>
                    <a:pt x="21" y="33"/>
                    <a:pt x="27" y="27"/>
                  </a:cubicBezTo>
                  <a:cubicBezTo>
                    <a:pt x="33" y="21"/>
                    <a:pt x="32" y="11"/>
                    <a:pt x="2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šlîḓe">
              <a:extLst>
                <a:ext uri="{FF2B5EF4-FFF2-40B4-BE49-F238E27FC236}">
                  <a16:creationId xmlns:a16="http://schemas.microsoft.com/office/drawing/2014/main" id="{3F33ACD7-B3A0-4771-BA44-F522025E2E9C}"/>
                </a:ext>
              </a:extLst>
            </p:cNvPr>
            <p:cNvSpPr/>
            <p:nvPr/>
          </p:nvSpPr>
          <p:spPr bwMode="auto">
            <a:xfrm>
              <a:off x="9722961" y="3452695"/>
              <a:ext cx="238125" cy="241300"/>
            </a:xfrm>
            <a:custGeom>
              <a:avLst/>
              <a:gdLst>
                <a:gd name="T0" fmla="*/ 6 w 33"/>
                <a:gd name="T1" fmla="*/ 26 h 33"/>
                <a:gd name="T2" fmla="*/ 6 w 33"/>
                <a:gd name="T3" fmla="*/ 5 h 33"/>
                <a:gd name="T4" fmla="*/ 27 w 33"/>
                <a:gd name="T5" fmla="*/ 5 h 33"/>
                <a:gd name="T6" fmla="*/ 27 w 33"/>
                <a:gd name="T7" fmla="*/ 27 h 33"/>
                <a:gd name="T8" fmla="*/ 6 w 33"/>
                <a:gd name="T9" fmla="*/ 2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6" y="26"/>
                  </a:moveTo>
                  <a:cubicBezTo>
                    <a:pt x="0" y="20"/>
                    <a:pt x="0" y="11"/>
                    <a:pt x="6" y="5"/>
                  </a:cubicBezTo>
                  <a:cubicBezTo>
                    <a:pt x="11" y="0"/>
                    <a:pt x="21" y="0"/>
                    <a:pt x="27" y="5"/>
                  </a:cubicBezTo>
                  <a:cubicBezTo>
                    <a:pt x="33" y="11"/>
                    <a:pt x="33" y="21"/>
                    <a:pt x="27" y="27"/>
                  </a:cubicBezTo>
                  <a:cubicBezTo>
                    <a:pt x="21" y="33"/>
                    <a:pt x="11" y="32"/>
                    <a:pt x="6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ṥlíḑê">
              <a:extLst>
                <a:ext uri="{FF2B5EF4-FFF2-40B4-BE49-F238E27FC236}">
                  <a16:creationId xmlns:a16="http://schemas.microsoft.com/office/drawing/2014/main" id="{30A889D9-1798-4144-9D0A-A627E6559DF9}"/>
                </a:ext>
              </a:extLst>
            </p:cNvPr>
            <p:cNvSpPr/>
            <p:nvPr/>
          </p:nvSpPr>
          <p:spPr bwMode="auto">
            <a:xfrm>
              <a:off x="9476898" y="3663833"/>
              <a:ext cx="246063" cy="247650"/>
            </a:xfrm>
            <a:custGeom>
              <a:avLst/>
              <a:gdLst>
                <a:gd name="T0" fmla="*/ 5 w 34"/>
                <a:gd name="T1" fmla="*/ 25 h 34"/>
                <a:gd name="T2" fmla="*/ 8 w 34"/>
                <a:gd name="T3" fmla="*/ 5 h 34"/>
                <a:gd name="T4" fmla="*/ 28 w 34"/>
                <a:gd name="T5" fmla="*/ 7 h 34"/>
                <a:gd name="T6" fmla="*/ 26 w 34"/>
                <a:gd name="T7" fmla="*/ 28 h 34"/>
                <a:gd name="T8" fmla="*/ 5 w 34"/>
                <a:gd name="T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5" y="25"/>
                  </a:moveTo>
                  <a:cubicBezTo>
                    <a:pt x="0" y="18"/>
                    <a:pt x="2" y="9"/>
                    <a:pt x="8" y="5"/>
                  </a:cubicBezTo>
                  <a:cubicBezTo>
                    <a:pt x="14" y="0"/>
                    <a:pt x="23" y="1"/>
                    <a:pt x="28" y="7"/>
                  </a:cubicBezTo>
                  <a:cubicBezTo>
                    <a:pt x="34" y="13"/>
                    <a:pt x="33" y="23"/>
                    <a:pt x="26" y="28"/>
                  </a:cubicBezTo>
                  <a:cubicBezTo>
                    <a:pt x="19" y="34"/>
                    <a:pt x="10" y="32"/>
                    <a:pt x="5" y="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ṡ1îḓe">
              <a:extLst>
                <a:ext uri="{FF2B5EF4-FFF2-40B4-BE49-F238E27FC236}">
                  <a16:creationId xmlns:a16="http://schemas.microsoft.com/office/drawing/2014/main" id="{C6A2248A-A791-4CD4-99B9-B73A7E86FD8B}"/>
                </a:ext>
              </a:extLst>
            </p:cNvPr>
            <p:cNvSpPr/>
            <p:nvPr/>
          </p:nvSpPr>
          <p:spPr bwMode="auto">
            <a:xfrm>
              <a:off x="9210198" y="3838458"/>
              <a:ext cx="244475" cy="247650"/>
            </a:xfrm>
            <a:custGeom>
              <a:avLst/>
              <a:gdLst>
                <a:gd name="T0" fmla="*/ 4 w 34"/>
                <a:gd name="T1" fmla="*/ 24 h 34"/>
                <a:gd name="T2" fmla="*/ 10 w 34"/>
                <a:gd name="T3" fmla="*/ 4 h 34"/>
                <a:gd name="T4" fmla="*/ 30 w 34"/>
                <a:gd name="T5" fmla="*/ 9 h 34"/>
                <a:gd name="T6" fmla="*/ 24 w 34"/>
                <a:gd name="T7" fmla="*/ 30 h 34"/>
                <a:gd name="T8" fmla="*/ 4 w 34"/>
                <a:gd name="T9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4" y="24"/>
                  </a:moveTo>
                  <a:cubicBezTo>
                    <a:pt x="0" y="16"/>
                    <a:pt x="3" y="7"/>
                    <a:pt x="10" y="4"/>
                  </a:cubicBezTo>
                  <a:cubicBezTo>
                    <a:pt x="16" y="0"/>
                    <a:pt x="25" y="2"/>
                    <a:pt x="30" y="9"/>
                  </a:cubicBezTo>
                  <a:cubicBezTo>
                    <a:pt x="34" y="16"/>
                    <a:pt x="32" y="26"/>
                    <a:pt x="24" y="30"/>
                  </a:cubicBezTo>
                  <a:cubicBezTo>
                    <a:pt x="16" y="34"/>
                    <a:pt x="7" y="31"/>
                    <a:pt x="4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ïSḻídé">
              <a:extLst>
                <a:ext uri="{FF2B5EF4-FFF2-40B4-BE49-F238E27FC236}">
                  <a16:creationId xmlns:a16="http://schemas.microsoft.com/office/drawing/2014/main" id="{FB4A0BF1-5BEA-47BB-81AB-C65E28E5C354}"/>
                </a:ext>
              </a:extLst>
            </p:cNvPr>
            <p:cNvSpPr/>
            <p:nvPr/>
          </p:nvSpPr>
          <p:spPr bwMode="auto">
            <a:xfrm>
              <a:off x="8921273" y="3978158"/>
              <a:ext cx="223838" cy="231775"/>
            </a:xfrm>
            <a:custGeom>
              <a:avLst/>
              <a:gdLst>
                <a:gd name="T0" fmla="*/ 1 w 31"/>
                <a:gd name="T1" fmla="*/ 19 h 32"/>
                <a:gd name="T2" fmla="*/ 12 w 31"/>
                <a:gd name="T3" fmla="*/ 1 h 32"/>
                <a:gd name="T4" fmla="*/ 22 w 31"/>
                <a:gd name="T5" fmla="*/ 2 h 32"/>
                <a:gd name="T6" fmla="*/ 30 w 31"/>
                <a:gd name="T7" fmla="*/ 10 h 32"/>
                <a:gd name="T8" fmla="*/ 29 w 31"/>
                <a:gd name="T9" fmla="*/ 22 h 32"/>
                <a:gd name="T10" fmla="*/ 20 w 31"/>
                <a:gd name="T11" fmla="*/ 30 h 32"/>
                <a:gd name="T12" fmla="*/ 1 w 31"/>
                <a:gd name="T13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2">
                  <a:moveTo>
                    <a:pt x="1" y="19"/>
                  </a:moveTo>
                  <a:cubicBezTo>
                    <a:pt x="0" y="10"/>
                    <a:pt x="5" y="3"/>
                    <a:pt x="12" y="1"/>
                  </a:cubicBezTo>
                  <a:cubicBezTo>
                    <a:pt x="15" y="0"/>
                    <a:pt x="19" y="0"/>
                    <a:pt x="22" y="2"/>
                  </a:cubicBezTo>
                  <a:cubicBezTo>
                    <a:pt x="26" y="4"/>
                    <a:pt x="28" y="7"/>
                    <a:pt x="30" y="10"/>
                  </a:cubicBezTo>
                  <a:cubicBezTo>
                    <a:pt x="31" y="14"/>
                    <a:pt x="31" y="19"/>
                    <a:pt x="29" y="22"/>
                  </a:cubicBezTo>
                  <a:cubicBezTo>
                    <a:pt x="28" y="25"/>
                    <a:pt x="24" y="28"/>
                    <a:pt x="20" y="30"/>
                  </a:cubicBezTo>
                  <a:cubicBezTo>
                    <a:pt x="12" y="32"/>
                    <a:pt x="3" y="27"/>
                    <a:pt x="1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ŝļiďê">
              <a:extLst>
                <a:ext uri="{FF2B5EF4-FFF2-40B4-BE49-F238E27FC236}">
                  <a16:creationId xmlns:a16="http://schemas.microsoft.com/office/drawing/2014/main" id="{3C397A09-4D5E-4140-A95C-2752C989CEF2}"/>
                </a:ext>
              </a:extLst>
            </p:cNvPr>
            <p:cNvSpPr/>
            <p:nvPr/>
          </p:nvSpPr>
          <p:spPr bwMode="auto">
            <a:xfrm>
              <a:off x="8603773" y="4021020"/>
              <a:ext cx="230188" cy="225425"/>
            </a:xfrm>
            <a:custGeom>
              <a:avLst/>
              <a:gdLst>
                <a:gd name="T0" fmla="*/ 1 w 32"/>
                <a:gd name="T1" fmla="*/ 15 h 31"/>
                <a:gd name="T2" fmla="*/ 16 w 32"/>
                <a:gd name="T3" fmla="*/ 1 h 31"/>
                <a:gd name="T4" fmla="*/ 31 w 32"/>
                <a:gd name="T5" fmla="*/ 15 h 31"/>
                <a:gd name="T6" fmla="*/ 16 w 32"/>
                <a:gd name="T7" fmla="*/ 31 h 31"/>
                <a:gd name="T8" fmla="*/ 1 w 32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">
                  <a:moveTo>
                    <a:pt x="1" y="15"/>
                  </a:moveTo>
                  <a:cubicBezTo>
                    <a:pt x="2" y="7"/>
                    <a:pt x="9" y="0"/>
                    <a:pt x="16" y="1"/>
                  </a:cubicBezTo>
                  <a:cubicBezTo>
                    <a:pt x="23" y="0"/>
                    <a:pt x="30" y="7"/>
                    <a:pt x="31" y="15"/>
                  </a:cubicBezTo>
                  <a:cubicBezTo>
                    <a:pt x="32" y="23"/>
                    <a:pt x="25" y="30"/>
                    <a:pt x="16" y="31"/>
                  </a:cubicBezTo>
                  <a:cubicBezTo>
                    <a:pt x="7" y="30"/>
                    <a:pt x="0" y="23"/>
                    <a:pt x="1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ṩļiḋe">
              <a:extLst>
                <a:ext uri="{FF2B5EF4-FFF2-40B4-BE49-F238E27FC236}">
                  <a16:creationId xmlns:a16="http://schemas.microsoft.com/office/drawing/2014/main" id="{DFC22FE5-9A60-4665-B176-32CC73D7BDF6}"/>
                </a:ext>
              </a:extLst>
            </p:cNvPr>
            <p:cNvSpPr/>
            <p:nvPr/>
          </p:nvSpPr>
          <p:spPr bwMode="auto">
            <a:xfrm>
              <a:off x="8294211" y="3978158"/>
              <a:ext cx="222250" cy="231775"/>
            </a:xfrm>
            <a:custGeom>
              <a:avLst/>
              <a:gdLst>
                <a:gd name="T0" fmla="*/ 1 w 31"/>
                <a:gd name="T1" fmla="*/ 10 h 32"/>
                <a:gd name="T2" fmla="*/ 9 w 31"/>
                <a:gd name="T3" fmla="*/ 2 h 32"/>
                <a:gd name="T4" fmla="*/ 19 w 31"/>
                <a:gd name="T5" fmla="*/ 1 h 32"/>
                <a:gd name="T6" fmla="*/ 30 w 31"/>
                <a:gd name="T7" fmla="*/ 19 h 32"/>
                <a:gd name="T8" fmla="*/ 11 w 31"/>
                <a:gd name="T9" fmla="*/ 30 h 32"/>
                <a:gd name="T10" fmla="*/ 2 w 31"/>
                <a:gd name="T11" fmla="*/ 22 h 32"/>
                <a:gd name="T12" fmla="*/ 1 w 31"/>
                <a:gd name="T13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2">
                  <a:moveTo>
                    <a:pt x="1" y="10"/>
                  </a:moveTo>
                  <a:cubicBezTo>
                    <a:pt x="3" y="7"/>
                    <a:pt x="5" y="4"/>
                    <a:pt x="9" y="2"/>
                  </a:cubicBezTo>
                  <a:cubicBezTo>
                    <a:pt x="12" y="0"/>
                    <a:pt x="16" y="0"/>
                    <a:pt x="19" y="1"/>
                  </a:cubicBezTo>
                  <a:cubicBezTo>
                    <a:pt x="26" y="3"/>
                    <a:pt x="31" y="10"/>
                    <a:pt x="30" y="19"/>
                  </a:cubicBezTo>
                  <a:cubicBezTo>
                    <a:pt x="28" y="27"/>
                    <a:pt x="19" y="32"/>
                    <a:pt x="11" y="30"/>
                  </a:cubicBezTo>
                  <a:cubicBezTo>
                    <a:pt x="7" y="28"/>
                    <a:pt x="3" y="25"/>
                    <a:pt x="2" y="22"/>
                  </a:cubicBezTo>
                  <a:cubicBezTo>
                    <a:pt x="0" y="19"/>
                    <a:pt x="0" y="14"/>
                    <a:pt x="1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s1ide">
              <a:extLst>
                <a:ext uri="{FF2B5EF4-FFF2-40B4-BE49-F238E27FC236}">
                  <a16:creationId xmlns:a16="http://schemas.microsoft.com/office/drawing/2014/main" id="{3EDBA05A-AAE1-4CAC-8C87-97BF0F7F3685}"/>
                </a:ext>
              </a:extLst>
            </p:cNvPr>
            <p:cNvSpPr/>
            <p:nvPr/>
          </p:nvSpPr>
          <p:spPr bwMode="auto">
            <a:xfrm>
              <a:off x="7983061" y="3838458"/>
              <a:ext cx="246063" cy="247650"/>
            </a:xfrm>
            <a:custGeom>
              <a:avLst/>
              <a:gdLst>
                <a:gd name="T0" fmla="*/ 4 w 34"/>
                <a:gd name="T1" fmla="*/ 9 h 34"/>
                <a:gd name="T2" fmla="*/ 24 w 34"/>
                <a:gd name="T3" fmla="*/ 4 h 34"/>
                <a:gd name="T4" fmla="*/ 30 w 34"/>
                <a:gd name="T5" fmla="*/ 24 h 34"/>
                <a:gd name="T6" fmla="*/ 10 w 34"/>
                <a:gd name="T7" fmla="*/ 30 h 34"/>
                <a:gd name="T8" fmla="*/ 4 w 34"/>
                <a:gd name="T9" fmla="*/ 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4" y="9"/>
                  </a:moveTo>
                  <a:cubicBezTo>
                    <a:pt x="9" y="2"/>
                    <a:pt x="18" y="0"/>
                    <a:pt x="24" y="4"/>
                  </a:cubicBezTo>
                  <a:cubicBezTo>
                    <a:pt x="31" y="7"/>
                    <a:pt x="34" y="16"/>
                    <a:pt x="30" y="24"/>
                  </a:cubicBezTo>
                  <a:cubicBezTo>
                    <a:pt x="27" y="31"/>
                    <a:pt x="18" y="34"/>
                    <a:pt x="10" y="30"/>
                  </a:cubicBezTo>
                  <a:cubicBezTo>
                    <a:pt x="2" y="26"/>
                    <a:pt x="0" y="16"/>
                    <a:pt x="4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šḷïdê">
              <a:extLst>
                <a:ext uri="{FF2B5EF4-FFF2-40B4-BE49-F238E27FC236}">
                  <a16:creationId xmlns:a16="http://schemas.microsoft.com/office/drawing/2014/main" id="{D9C71E73-EA75-4A8E-961F-14880DBBB07B}"/>
                </a:ext>
              </a:extLst>
            </p:cNvPr>
            <p:cNvSpPr/>
            <p:nvPr/>
          </p:nvSpPr>
          <p:spPr bwMode="auto">
            <a:xfrm>
              <a:off x="7716361" y="3663833"/>
              <a:ext cx="244475" cy="247650"/>
            </a:xfrm>
            <a:custGeom>
              <a:avLst/>
              <a:gdLst>
                <a:gd name="T0" fmla="*/ 6 w 34"/>
                <a:gd name="T1" fmla="*/ 7 h 34"/>
                <a:gd name="T2" fmla="*/ 26 w 34"/>
                <a:gd name="T3" fmla="*/ 5 h 34"/>
                <a:gd name="T4" fmla="*/ 29 w 34"/>
                <a:gd name="T5" fmla="*/ 25 h 34"/>
                <a:gd name="T6" fmla="*/ 8 w 34"/>
                <a:gd name="T7" fmla="*/ 28 h 34"/>
                <a:gd name="T8" fmla="*/ 6 w 34"/>
                <a:gd name="T9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6" y="7"/>
                  </a:moveTo>
                  <a:cubicBezTo>
                    <a:pt x="11" y="1"/>
                    <a:pt x="20" y="0"/>
                    <a:pt x="26" y="5"/>
                  </a:cubicBezTo>
                  <a:cubicBezTo>
                    <a:pt x="32" y="9"/>
                    <a:pt x="34" y="18"/>
                    <a:pt x="29" y="25"/>
                  </a:cubicBezTo>
                  <a:cubicBezTo>
                    <a:pt x="24" y="32"/>
                    <a:pt x="15" y="34"/>
                    <a:pt x="8" y="28"/>
                  </a:cubicBezTo>
                  <a:cubicBezTo>
                    <a:pt x="1" y="23"/>
                    <a:pt x="0" y="13"/>
                    <a:pt x="6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šlíḍe">
              <a:extLst>
                <a:ext uri="{FF2B5EF4-FFF2-40B4-BE49-F238E27FC236}">
                  <a16:creationId xmlns:a16="http://schemas.microsoft.com/office/drawing/2014/main" id="{00B41D6D-B9E8-4474-B69C-CEEC5419A0A2}"/>
                </a:ext>
              </a:extLst>
            </p:cNvPr>
            <p:cNvSpPr/>
            <p:nvPr/>
          </p:nvSpPr>
          <p:spPr bwMode="auto">
            <a:xfrm>
              <a:off x="7478236" y="3452695"/>
              <a:ext cx="238125" cy="241300"/>
            </a:xfrm>
            <a:custGeom>
              <a:avLst/>
              <a:gdLst>
                <a:gd name="T0" fmla="*/ 6 w 33"/>
                <a:gd name="T1" fmla="*/ 5 h 33"/>
                <a:gd name="T2" fmla="*/ 27 w 33"/>
                <a:gd name="T3" fmla="*/ 5 h 33"/>
                <a:gd name="T4" fmla="*/ 27 w 33"/>
                <a:gd name="T5" fmla="*/ 26 h 33"/>
                <a:gd name="T6" fmla="*/ 6 w 33"/>
                <a:gd name="T7" fmla="*/ 27 h 33"/>
                <a:gd name="T8" fmla="*/ 6 w 33"/>
                <a:gd name="T9" fmla="*/ 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6" y="5"/>
                  </a:moveTo>
                  <a:cubicBezTo>
                    <a:pt x="12" y="0"/>
                    <a:pt x="22" y="0"/>
                    <a:pt x="27" y="5"/>
                  </a:cubicBezTo>
                  <a:cubicBezTo>
                    <a:pt x="33" y="11"/>
                    <a:pt x="33" y="20"/>
                    <a:pt x="27" y="26"/>
                  </a:cubicBezTo>
                  <a:cubicBezTo>
                    <a:pt x="22" y="32"/>
                    <a:pt x="12" y="33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íşḷîďe">
              <a:extLst>
                <a:ext uri="{FF2B5EF4-FFF2-40B4-BE49-F238E27FC236}">
                  <a16:creationId xmlns:a16="http://schemas.microsoft.com/office/drawing/2014/main" id="{CFDB8D5C-D018-43ED-919A-A58BCA9A5EFC}"/>
                </a:ext>
              </a:extLst>
            </p:cNvPr>
            <p:cNvSpPr/>
            <p:nvPr/>
          </p:nvSpPr>
          <p:spPr bwMode="auto">
            <a:xfrm>
              <a:off x="7478236" y="3000258"/>
              <a:ext cx="238125" cy="241300"/>
            </a:xfrm>
            <a:custGeom>
              <a:avLst/>
              <a:gdLst>
                <a:gd name="T0" fmla="*/ 27 w 33"/>
                <a:gd name="T1" fmla="*/ 7 h 33"/>
                <a:gd name="T2" fmla="*/ 27 w 33"/>
                <a:gd name="T3" fmla="*/ 28 h 33"/>
                <a:gd name="T4" fmla="*/ 6 w 33"/>
                <a:gd name="T5" fmla="*/ 28 h 33"/>
                <a:gd name="T6" fmla="*/ 6 w 33"/>
                <a:gd name="T7" fmla="*/ 6 h 33"/>
                <a:gd name="T8" fmla="*/ 27 w 33"/>
                <a:gd name="T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27" y="7"/>
                  </a:moveTo>
                  <a:cubicBezTo>
                    <a:pt x="33" y="13"/>
                    <a:pt x="33" y="22"/>
                    <a:pt x="27" y="28"/>
                  </a:cubicBezTo>
                  <a:cubicBezTo>
                    <a:pt x="22" y="33"/>
                    <a:pt x="12" y="33"/>
                    <a:pt x="6" y="28"/>
                  </a:cubicBezTo>
                  <a:cubicBezTo>
                    <a:pt x="0" y="22"/>
                    <a:pt x="0" y="12"/>
                    <a:pt x="6" y="6"/>
                  </a:cubicBezTo>
                  <a:cubicBezTo>
                    <a:pt x="12" y="0"/>
                    <a:pt x="22" y="1"/>
                    <a:pt x="27" y="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$ḷíde">
              <a:extLst>
                <a:ext uri="{FF2B5EF4-FFF2-40B4-BE49-F238E27FC236}">
                  <a16:creationId xmlns:a16="http://schemas.microsoft.com/office/drawing/2014/main" id="{C3FA9375-D653-4069-8936-3FA771424896}"/>
                </a:ext>
              </a:extLst>
            </p:cNvPr>
            <p:cNvSpPr/>
            <p:nvPr/>
          </p:nvSpPr>
          <p:spPr bwMode="auto">
            <a:xfrm>
              <a:off x="7716361" y="2782770"/>
              <a:ext cx="244475" cy="247650"/>
            </a:xfrm>
            <a:custGeom>
              <a:avLst/>
              <a:gdLst>
                <a:gd name="T0" fmla="*/ 29 w 34"/>
                <a:gd name="T1" fmla="*/ 9 h 34"/>
                <a:gd name="T2" fmla="*/ 26 w 34"/>
                <a:gd name="T3" fmla="*/ 30 h 34"/>
                <a:gd name="T4" fmla="*/ 6 w 34"/>
                <a:gd name="T5" fmla="*/ 27 h 34"/>
                <a:gd name="T6" fmla="*/ 8 w 34"/>
                <a:gd name="T7" fmla="*/ 6 h 34"/>
                <a:gd name="T8" fmla="*/ 29 w 34"/>
                <a:gd name="T9" fmla="*/ 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29" y="9"/>
                  </a:moveTo>
                  <a:cubicBezTo>
                    <a:pt x="34" y="16"/>
                    <a:pt x="32" y="25"/>
                    <a:pt x="26" y="30"/>
                  </a:cubicBezTo>
                  <a:cubicBezTo>
                    <a:pt x="20" y="34"/>
                    <a:pt x="11" y="33"/>
                    <a:pt x="6" y="27"/>
                  </a:cubicBezTo>
                  <a:cubicBezTo>
                    <a:pt x="0" y="21"/>
                    <a:pt x="1" y="11"/>
                    <a:pt x="8" y="6"/>
                  </a:cubicBezTo>
                  <a:cubicBezTo>
                    <a:pt x="15" y="0"/>
                    <a:pt x="24" y="2"/>
                    <a:pt x="29" y="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ṥ1iḑé">
              <a:extLst>
                <a:ext uri="{FF2B5EF4-FFF2-40B4-BE49-F238E27FC236}">
                  <a16:creationId xmlns:a16="http://schemas.microsoft.com/office/drawing/2014/main" id="{D51B0B65-24AC-43AF-87D3-E4921547164F}"/>
                </a:ext>
              </a:extLst>
            </p:cNvPr>
            <p:cNvSpPr/>
            <p:nvPr/>
          </p:nvSpPr>
          <p:spPr bwMode="auto">
            <a:xfrm>
              <a:off x="7983061" y="2606558"/>
              <a:ext cx="246063" cy="249238"/>
            </a:xfrm>
            <a:custGeom>
              <a:avLst/>
              <a:gdLst>
                <a:gd name="T0" fmla="*/ 30 w 34"/>
                <a:gd name="T1" fmla="*/ 10 h 34"/>
                <a:gd name="T2" fmla="*/ 24 w 34"/>
                <a:gd name="T3" fmla="*/ 30 h 34"/>
                <a:gd name="T4" fmla="*/ 4 w 34"/>
                <a:gd name="T5" fmla="*/ 25 h 34"/>
                <a:gd name="T6" fmla="*/ 10 w 34"/>
                <a:gd name="T7" fmla="*/ 4 h 34"/>
                <a:gd name="T8" fmla="*/ 30 w 34"/>
                <a:gd name="T9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30" y="10"/>
                  </a:moveTo>
                  <a:cubicBezTo>
                    <a:pt x="34" y="18"/>
                    <a:pt x="31" y="27"/>
                    <a:pt x="24" y="30"/>
                  </a:cubicBezTo>
                  <a:cubicBezTo>
                    <a:pt x="18" y="34"/>
                    <a:pt x="9" y="32"/>
                    <a:pt x="4" y="25"/>
                  </a:cubicBezTo>
                  <a:cubicBezTo>
                    <a:pt x="0" y="18"/>
                    <a:pt x="2" y="8"/>
                    <a:pt x="10" y="4"/>
                  </a:cubicBezTo>
                  <a:cubicBezTo>
                    <a:pt x="18" y="0"/>
                    <a:pt x="27" y="3"/>
                    <a:pt x="30" y="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iṧḻîḋe">
              <a:extLst>
                <a:ext uri="{FF2B5EF4-FFF2-40B4-BE49-F238E27FC236}">
                  <a16:creationId xmlns:a16="http://schemas.microsoft.com/office/drawing/2014/main" id="{58FA89E5-4B13-4D6F-8A68-753FD7BCFA51}"/>
                </a:ext>
              </a:extLst>
            </p:cNvPr>
            <p:cNvSpPr/>
            <p:nvPr/>
          </p:nvSpPr>
          <p:spPr bwMode="auto">
            <a:xfrm>
              <a:off x="8294211" y="2482733"/>
              <a:ext cx="222250" cy="241300"/>
            </a:xfrm>
            <a:custGeom>
              <a:avLst/>
              <a:gdLst>
                <a:gd name="T0" fmla="*/ 30 w 31"/>
                <a:gd name="T1" fmla="*/ 14 h 33"/>
                <a:gd name="T2" fmla="*/ 19 w 31"/>
                <a:gd name="T3" fmla="*/ 31 h 33"/>
                <a:gd name="T4" fmla="*/ 9 w 31"/>
                <a:gd name="T5" fmla="*/ 30 h 33"/>
                <a:gd name="T6" fmla="*/ 1 w 31"/>
                <a:gd name="T7" fmla="*/ 22 h 33"/>
                <a:gd name="T8" fmla="*/ 2 w 31"/>
                <a:gd name="T9" fmla="*/ 10 h 33"/>
                <a:gd name="T10" fmla="*/ 11 w 31"/>
                <a:gd name="T11" fmla="*/ 3 h 33"/>
                <a:gd name="T12" fmla="*/ 30 w 31"/>
                <a:gd name="T13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3">
                  <a:moveTo>
                    <a:pt x="30" y="14"/>
                  </a:moveTo>
                  <a:cubicBezTo>
                    <a:pt x="31" y="22"/>
                    <a:pt x="26" y="29"/>
                    <a:pt x="19" y="31"/>
                  </a:cubicBezTo>
                  <a:cubicBezTo>
                    <a:pt x="16" y="33"/>
                    <a:pt x="12" y="32"/>
                    <a:pt x="9" y="30"/>
                  </a:cubicBezTo>
                  <a:cubicBezTo>
                    <a:pt x="5" y="28"/>
                    <a:pt x="3" y="26"/>
                    <a:pt x="1" y="22"/>
                  </a:cubicBezTo>
                  <a:cubicBezTo>
                    <a:pt x="0" y="18"/>
                    <a:pt x="0" y="14"/>
                    <a:pt x="2" y="10"/>
                  </a:cubicBezTo>
                  <a:cubicBezTo>
                    <a:pt x="3" y="7"/>
                    <a:pt x="7" y="4"/>
                    <a:pt x="11" y="3"/>
                  </a:cubicBezTo>
                  <a:cubicBezTo>
                    <a:pt x="19" y="0"/>
                    <a:pt x="28" y="5"/>
                    <a:pt x="30" y="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ŝḷïdê">
              <a:extLst>
                <a:ext uri="{FF2B5EF4-FFF2-40B4-BE49-F238E27FC236}">
                  <a16:creationId xmlns:a16="http://schemas.microsoft.com/office/drawing/2014/main" id="{4AF0A2F7-B5E1-463A-A31F-5FCF2B32DD2C}"/>
                </a:ext>
              </a:extLst>
            </p:cNvPr>
            <p:cNvSpPr/>
            <p:nvPr/>
          </p:nvSpPr>
          <p:spPr bwMode="auto">
            <a:xfrm>
              <a:off x="8603773" y="2446220"/>
              <a:ext cx="230188" cy="227013"/>
            </a:xfrm>
            <a:custGeom>
              <a:avLst/>
              <a:gdLst>
                <a:gd name="T0" fmla="*/ 31 w 32"/>
                <a:gd name="T1" fmla="*/ 16 h 31"/>
                <a:gd name="T2" fmla="*/ 16 w 32"/>
                <a:gd name="T3" fmla="*/ 30 h 31"/>
                <a:gd name="T4" fmla="*/ 1 w 32"/>
                <a:gd name="T5" fmla="*/ 16 h 31"/>
                <a:gd name="T6" fmla="*/ 16 w 32"/>
                <a:gd name="T7" fmla="*/ 0 h 31"/>
                <a:gd name="T8" fmla="*/ 31 w 32"/>
                <a:gd name="T9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">
                  <a:moveTo>
                    <a:pt x="31" y="16"/>
                  </a:moveTo>
                  <a:cubicBezTo>
                    <a:pt x="30" y="24"/>
                    <a:pt x="23" y="31"/>
                    <a:pt x="16" y="30"/>
                  </a:cubicBezTo>
                  <a:cubicBezTo>
                    <a:pt x="9" y="31"/>
                    <a:pt x="2" y="24"/>
                    <a:pt x="1" y="16"/>
                  </a:cubicBezTo>
                  <a:cubicBezTo>
                    <a:pt x="0" y="8"/>
                    <a:pt x="7" y="1"/>
                    <a:pt x="16" y="0"/>
                  </a:cubicBezTo>
                  <a:cubicBezTo>
                    <a:pt x="25" y="1"/>
                    <a:pt x="32" y="8"/>
                    <a:pt x="31" y="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ṧ1îďè">
              <a:extLst>
                <a:ext uri="{FF2B5EF4-FFF2-40B4-BE49-F238E27FC236}">
                  <a16:creationId xmlns:a16="http://schemas.microsoft.com/office/drawing/2014/main" id="{E7795478-AABD-4F9F-9067-B35AF534C9EF}"/>
                </a:ext>
              </a:extLst>
            </p:cNvPr>
            <p:cNvSpPr/>
            <p:nvPr/>
          </p:nvSpPr>
          <p:spPr bwMode="auto">
            <a:xfrm>
              <a:off x="8921273" y="2482733"/>
              <a:ext cx="223838" cy="241300"/>
            </a:xfrm>
            <a:custGeom>
              <a:avLst/>
              <a:gdLst>
                <a:gd name="T0" fmla="*/ 30 w 31"/>
                <a:gd name="T1" fmla="*/ 22 h 33"/>
                <a:gd name="T2" fmla="*/ 22 w 31"/>
                <a:gd name="T3" fmla="*/ 30 h 33"/>
                <a:gd name="T4" fmla="*/ 12 w 31"/>
                <a:gd name="T5" fmla="*/ 31 h 33"/>
                <a:gd name="T6" fmla="*/ 1 w 31"/>
                <a:gd name="T7" fmla="*/ 14 h 33"/>
                <a:gd name="T8" fmla="*/ 20 w 31"/>
                <a:gd name="T9" fmla="*/ 3 h 33"/>
                <a:gd name="T10" fmla="*/ 29 w 31"/>
                <a:gd name="T11" fmla="*/ 10 h 33"/>
                <a:gd name="T12" fmla="*/ 30 w 31"/>
                <a:gd name="T13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3">
                  <a:moveTo>
                    <a:pt x="30" y="22"/>
                  </a:moveTo>
                  <a:cubicBezTo>
                    <a:pt x="28" y="26"/>
                    <a:pt x="26" y="28"/>
                    <a:pt x="22" y="30"/>
                  </a:cubicBezTo>
                  <a:cubicBezTo>
                    <a:pt x="19" y="32"/>
                    <a:pt x="15" y="33"/>
                    <a:pt x="12" y="31"/>
                  </a:cubicBezTo>
                  <a:cubicBezTo>
                    <a:pt x="5" y="29"/>
                    <a:pt x="0" y="22"/>
                    <a:pt x="1" y="14"/>
                  </a:cubicBezTo>
                  <a:cubicBezTo>
                    <a:pt x="3" y="5"/>
                    <a:pt x="12" y="0"/>
                    <a:pt x="20" y="3"/>
                  </a:cubicBezTo>
                  <a:cubicBezTo>
                    <a:pt x="24" y="4"/>
                    <a:pt x="28" y="7"/>
                    <a:pt x="29" y="10"/>
                  </a:cubicBezTo>
                  <a:cubicBezTo>
                    <a:pt x="31" y="14"/>
                    <a:pt x="31" y="18"/>
                    <a:pt x="30" y="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śliḓê">
              <a:extLst>
                <a:ext uri="{FF2B5EF4-FFF2-40B4-BE49-F238E27FC236}">
                  <a16:creationId xmlns:a16="http://schemas.microsoft.com/office/drawing/2014/main" id="{CC7F67CE-CD74-46C5-A573-394ABA5DFCBC}"/>
                </a:ext>
              </a:extLst>
            </p:cNvPr>
            <p:cNvSpPr/>
            <p:nvPr/>
          </p:nvSpPr>
          <p:spPr bwMode="auto">
            <a:xfrm>
              <a:off x="9210198" y="2606558"/>
              <a:ext cx="244475" cy="249238"/>
            </a:xfrm>
            <a:custGeom>
              <a:avLst/>
              <a:gdLst>
                <a:gd name="T0" fmla="*/ 30 w 34"/>
                <a:gd name="T1" fmla="*/ 25 h 34"/>
                <a:gd name="T2" fmla="*/ 10 w 34"/>
                <a:gd name="T3" fmla="*/ 30 h 34"/>
                <a:gd name="T4" fmla="*/ 4 w 34"/>
                <a:gd name="T5" fmla="*/ 10 h 34"/>
                <a:gd name="T6" fmla="*/ 24 w 34"/>
                <a:gd name="T7" fmla="*/ 4 h 34"/>
                <a:gd name="T8" fmla="*/ 30 w 34"/>
                <a:gd name="T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30" y="25"/>
                  </a:moveTo>
                  <a:cubicBezTo>
                    <a:pt x="25" y="32"/>
                    <a:pt x="16" y="34"/>
                    <a:pt x="10" y="30"/>
                  </a:cubicBezTo>
                  <a:cubicBezTo>
                    <a:pt x="3" y="27"/>
                    <a:pt x="0" y="18"/>
                    <a:pt x="4" y="10"/>
                  </a:cubicBezTo>
                  <a:cubicBezTo>
                    <a:pt x="7" y="3"/>
                    <a:pt x="16" y="0"/>
                    <a:pt x="24" y="4"/>
                  </a:cubicBezTo>
                  <a:cubicBezTo>
                    <a:pt x="32" y="8"/>
                    <a:pt x="34" y="18"/>
                    <a:pt x="30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ṩḷîḑè">
              <a:extLst>
                <a:ext uri="{FF2B5EF4-FFF2-40B4-BE49-F238E27FC236}">
                  <a16:creationId xmlns:a16="http://schemas.microsoft.com/office/drawing/2014/main" id="{D46899C0-C0ED-4814-8705-DCFC143ED144}"/>
                </a:ext>
              </a:extLst>
            </p:cNvPr>
            <p:cNvSpPr/>
            <p:nvPr/>
          </p:nvSpPr>
          <p:spPr bwMode="auto">
            <a:xfrm>
              <a:off x="9476898" y="2782770"/>
              <a:ext cx="246063" cy="247650"/>
            </a:xfrm>
            <a:custGeom>
              <a:avLst/>
              <a:gdLst>
                <a:gd name="T0" fmla="*/ 28 w 34"/>
                <a:gd name="T1" fmla="*/ 27 h 34"/>
                <a:gd name="T2" fmla="*/ 8 w 34"/>
                <a:gd name="T3" fmla="*/ 30 h 34"/>
                <a:gd name="T4" fmla="*/ 5 w 34"/>
                <a:gd name="T5" fmla="*/ 9 h 34"/>
                <a:gd name="T6" fmla="*/ 26 w 34"/>
                <a:gd name="T7" fmla="*/ 6 h 34"/>
                <a:gd name="T8" fmla="*/ 28 w 34"/>
                <a:gd name="T9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28" y="27"/>
                  </a:moveTo>
                  <a:cubicBezTo>
                    <a:pt x="23" y="33"/>
                    <a:pt x="14" y="34"/>
                    <a:pt x="8" y="30"/>
                  </a:cubicBezTo>
                  <a:cubicBezTo>
                    <a:pt x="2" y="25"/>
                    <a:pt x="0" y="16"/>
                    <a:pt x="5" y="9"/>
                  </a:cubicBezTo>
                  <a:cubicBezTo>
                    <a:pt x="10" y="2"/>
                    <a:pt x="19" y="0"/>
                    <a:pt x="26" y="6"/>
                  </a:cubicBezTo>
                  <a:cubicBezTo>
                    <a:pt x="33" y="11"/>
                    <a:pt x="34" y="21"/>
                    <a:pt x="28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ïşlîḍé">
              <a:extLst>
                <a:ext uri="{FF2B5EF4-FFF2-40B4-BE49-F238E27FC236}">
                  <a16:creationId xmlns:a16="http://schemas.microsoft.com/office/drawing/2014/main" id="{02CF9B76-1DDD-44A6-A7E9-7210A0D15F9B}"/>
                </a:ext>
              </a:extLst>
            </p:cNvPr>
            <p:cNvSpPr/>
            <p:nvPr/>
          </p:nvSpPr>
          <p:spPr bwMode="auto">
            <a:xfrm>
              <a:off x="9722961" y="3000258"/>
              <a:ext cx="238125" cy="241300"/>
            </a:xfrm>
            <a:custGeom>
              <a:avLst/>
              <a:gdLst>
                <a:gd name="T0" fmla="*/ 27 w 33"/>
                <a:gd name="T1" fmla="*/ 28 h 33"/>
                <a:gd name="T2" fmla="*/ 6 w 33"/>
                <a:gd name="T3" fmla="*/ 28 h 33"/>
                <a:gd name="T4" fmla="*/ 6 w 33"/>
                <a:gd name="T5" fmla="*/ 7 h 33"/>
                <a:gd name="T6" fmla="*/ 27 w 33"/>
                <a:gd name="T7" fmla="*/ 6 h 33"/>
                <a:gd name="T8" fmla="*/ 27 w 33"/>
                <a:gd name="T9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27" y="28"/>
                  </a:moveTo>
                  <a:cubicBezTo>
                    <a:pt x="21" y="33"/>
                    <a:pt x="11" y="33"/>
                    <a:pt x="6" y="28"/>
                  </a:cubicBezTo>
                  <a:cubicBezTo>
                    <a:pt x="0" y="22"/>
                    <a:pt x="0" y="13"/>
                    <a:pt x="6" y="7"/>
                  </a:cubicBezTo>
                  <a:cubicBezTo>
                    <a:pt x="11" y="1"/>
                    <a:pt x="21" y="0"/>
                    <a:pt x="27" y="6"/>
                  </a:cubicBezTo>
                  <a:cubicBezTo>
                    <a:pt x="33" y="12"/>
                    <a:pt x="33" y="22"/>
                    <a:pt x="27" y="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ṥļîḑe">
              <a:extLst>
                <a:ext uri="{FF2B5EF4-FFF2-40B4-BE49-F238E27FC236}">
                  <a16:creationId xmlns:a16="http://schemas.microsoft.com/office/drawing/2014/main" id="{CADF905F-5748-4A7B-B95C-A46F2DF6C2EB}"/>
                </a:ext>
              </a:extLst>
            </p:cNvPr>
            <p:cNvSpPr/>
            <p:nvPr/>
          </p:nvSpPr>
          <p:spPr bwMode="auto">
            <a:xfrm flipV="1">
              <a:off x="7600473" y="3343158"/>
              <a:ext cx="0" cy="269875"/>
            </a:xfrm>
            <a:prstGeom prst="line">
              <a:avLst/>
            </a:prstGeom>
            <a:noFill/>
            <a:ln w="58738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ṣlîďè">
              <a:extLst>
                <a:ext uri="{FF2B5EF4-FFF2-40B4-BE49-F238E27FC236}">
                  <a16:creationId xmlns:a16="http://schemas.microsoft.com/office/drawing/2014/main" id="{DA46A59F-F82D-4C26-BFD3-3938BE22CB4B}"/>
                </a:ext>
              </a:extLst>
            </p:cNvPr>
            <p:cNvSpPr/>
            <p:nvPr/>
          </p:nvSpPr>
          <p:spPr bwMode="auto">
            <a:xfrm flipV="1">
              <a:off x="7600473" y="3051058"/>
              <a:ext cx="0" cy="292100"/>
            </a:xfrm>
            <a:prstGeom prst="line">
              <a:avLst/>
            </a:prstGeom>
            <a:noFill/>
            <a:ln w="58738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šļîḓè">
              <a:extLst>
                <a:ext uri="{FF2B5EF4-FFF2-40B4-BE49-F238E27FC236}">
                  <a16:creationId xmlns:a16="http://schemas.microsoft.com/office/drawing/2014/main" id="{05DA151C-9371-4F78-9C34-27DE5344CDC7}"/>
                </a:ext>
              </a:extLst>
            </p:cNvPr>
            <p:cNvSpPr/>
            <p:nvPr/>
          </p:nvSpPr>
          <p:spPr bwMode="auto">
            <a:xfrm flipV="1">
              <a:off x="7838598" y="3343158"/>
              <a:ext cx="0" cy="393700"/>
            </a:xfrm>
            <a:prstGeom prst="line">
              <a:avLst/>
            </a:prstGeom>
            <a:noFill/>
            <a:ln w="58738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ş1ïḋê">
              <a:extLst>
                <a:ext uri="{FF2B5EF4-FFF2-40B4-BE49-F238E27FC236}">
                  <a16:creationId xmlns:a16="http://schemas.microsoft.com/office/drawing/2014/main" id="{E7C9AA90-3127-4374-A49D-A3EA66B9AD01}"/>
                </a:ext>
              </a:extLst>
            </p:cNvPr>
            <p:cNvSpPr/>
            <p:nvPr/>
          </p:nvSpPr>
          <p:spPr bwMode="auto">
            <a:xfrm flipV="1">
              <a:off x="7838598" y="2876433"/>
              <a:ext cx="0" cy="466725"/>
            </a:xfrm>
            <a:prstGeom prst="line">
              <a:avLst/>
            </a:prstGeom>
            <a:noFill/>
            <a:ln w="58738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ṡ1íďe">
              <a:extLst>
                <a:ext uri="{FF2B5EF4-FFF2-40B4-BE49-F238E27FC236}">
                  <a16:creationId xmlns:a16="http://schemas.microsoft.com/office/drawing/2014/main" id="{E54DD0FD-3E2F-44C8-98C8-CD5C8AA0DD31}"/>
                </a:ext>
              </a:extLst>
            </p:cNvPr>
            <p:cNvSpPr/>
            <p:nvPr/>
          </p:nvSpPr>
          <p:spPr bwMode="auto">
            <a:xfrm flipV="1">
              <a:off x="8105298" y="3343158"/>
              <a:ext cx="0" cy="554038"/>
            </a:xfrm>
            <a:prstGeom prst="line">
              <a:avLst/>
            </a:prstGeom>
            <a:noFill/>
            <a:ln w="58738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şľîḍè">
              <a:extLst>
                <a:ext uri="{FF2B5EF4-FFF2-40B4-BE49-F238E27FC236}">
                  <a16:creationId xmlns:a16="http://schemas.microsoft.com/office/drawing/2014/main" id="{7477B426-150F-4017-B0F7-54C407BFE83F}"/>
                </a:ext>
              </a:extLst>
            </p:cNvPr>
            <p:cNvSpPr/>
            <p:nvPr/>
          </p:nvSpPr>
          <p:spPr bwMode="auto">
            <a:xfrm flipV="1">
              <a:off x="8105298" y="2716095"/>
              <a:ext cx="0" cy="627063"/>
            </a:xfrm>
            <a:prstGeom prst="line">
              <a:avLst/>
            </a:prstGeom>
            <a:noFill/>
            <a:ln w="58738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îṥḷiḓe">
              <a:extLst>
                <a:ext uri="{FF2B5EF4-FFF2-40B4-BE49-F238E27FC236}">
                  <a16:creationId xmlns:a16="http://schemas.microsoft.com/office/drawing/2014/main" id="{84A91EBD-A73B-4491-83B3-5BC66504C898}"/>
                </a:ext>
              </a:extLst>
            </p:cNvPr>
            <p:cNvSpPr/>
            <p:nvPr/>
          </p:nvSpPr>
          <p:spPr bwMode="auto">
            <a:xfrm flipV="1">
              <a:off x="8402161" y="3343158"/>
              <a:ext cx="0" cy="663575"/>
            </a:xfrm>
            <a:prstGeom prst="line">
              <a:avLst/>
            </a:prstGeom>
            <a:noFill/>
            <a:ln w="58738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îṧļíḓé">
              <a:extLst>
                <a:ext uri="{FF2B5EF4-FFF2-40B4-BE49-F238E27FC236}">
                  <a16:creationId xmlns:a16="http://schemas.microsoft.com/office/drawing/2014/main" id="{29911F11-D46B-49D1-8A0F-35DC521C4D22}"/>
                </a:ext>
              </a:extLst>
            </p:cNvPr>
            <p:cNvSpPr/>
            <p:nvPr/>
          </p:nvSpPr>
          <p:spPr bwMode="auto">
            <a:xfrm flipV="1">
              <a:off x="8402161" y="2606558"/>
              <a:ext cx="0" cy="736600"/>
            </a:xfrm>
            <a:prstGeom prst="line">
              <a:avLst/>
            </a:prstGeom>
            <a:noFill/>
            <a:ln w="58738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ï$1ïḋè">
              <a:extLst>
                <a:ext uri="{FF2B5EF4-FFF2-40B4-BE49-F238E27FC236}">
                  <a16:creationId xmlns:a16="http://schemas.microsoft.com/office/drawing/2014/main" id="{5A9189B3-911A-4BCA-BC28-9C3D1F21681C}"/>
                </a:ext>
              </a:extLst>
            </p:cNvPr>
            <p:cNvSpPr/>
            <p:nvPr/>
          </p:nvSpPr>
          <p:spPr bwMode="auto">
            <a:xfrm flipV="1">
              <a:off x="8719661" y="3343158"/>
              <a:ext cx="0" cy="728663"/>
            </a:xfrm>
            <a:prstGeom prst="line">
              <a:avLst/>
            </a:prstGeom>
            <a:noFill/>
            <a:ln w="58738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í$lïḋe">
              <a:extLst>
                <a:ext uri="{FF2B5EF4-FFF2-40B4-BE49-F238E27FC236}">
                  <a16:creationId xmlns:a16="http://schemas.microsoft.com/office/drawing/2014/main" id="{98612FCC-C50C-4105-A545-D73223C62BE4}"/>
                </a:ext>
              </a:extLst>
            </p:cNvPr>
            <p:cNvSpPr/>
            <p:nvPr/>
          </p:nvSpPr>
          <p:spPr bwMode="auto">
            <a:xfrm flipV="1">
              <a:off x="8719661" y="2541470"/>
              <a:ext cx="0" cy="801688"/>
            </a:xfrm>
            <a:prstGeom prst="line">
              <a:avLst/>
            </a:prstGeom>
            <a:noFill/>
            <a:ln w="58738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isļiďê">
              <a:extLst>
                <a:ext uri="{FF2B5EF4-FFF2-40B4-BE49-F238E27FC236}">
                  <a16:creationId xmlns:a16="http://schemas.microsoft.com/office/drawing/2014/main" id="{8B1A714C-7404-45D5-81C1-FB34D4B6DA2A}"/>
                </a:ext>
              </a:extLst>
            </p:cNvPr>
            <p:cNvSpPr/>
            <p:nvPr/>
          </p:nvSpPr>
          <p:spPr bwMode="auto">
            <a:xfrm flipV="1">
              <a:off x="9037161" y="3343158"/>
              <a:ext cx="0" cy="706438"/>
            </a:xfrm>
            <a:prstGeom prst="line">
              <a:avLst/>
            </a:prstGeom>
            <a:noFill/>
            <a:ln w="58738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ïśľíďè">
              <a:extLst>
                <a:ext uri="{FF2B5EF4-FFF2-40B4-BE49-F238E27FC236}">
                  <a16:creationId xmlns:a16="http://schemas.microsoft.com/office/drawing/2014/main" id="{284CC1E2-2BD4-49A8-AC45-512689939A6F}"/>
                </a:ext>
              </a:extLst>
            </p:cNvPr>
            <p:cNvSpPr/>
            <p:nvPr/>
          </p:nvSpPr>
          <p:spPr bwMode="auto">
            <a:xfrm flipV="1">
              <a:off x="9037161" y="2555758"/>
              <a:ext cx="0" cy="787400"/>
            </a:xfrm>
            <a:prstGeom prst="line">
              <a:avLst/>
            </a:prstGeom>
            <a:noFill/>
            <a:ln w="58738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îsliḋè">
              <a:extLst>
                <a:ext uri="{FF2B5EF4-FFF2-40B4-BE49-F238E27FC236}">
                  <a16:creationId xmlns:a16="http://schemas.microsoft.com/office/drawing/2014/main" id="{C1EFA4B9-1868-4DB3-9A3B-D3C4B0D66A6F}"/>
                </a:ext>
              </a:extLst>
            </p:cNvPr>
            <p:cNvSpPr/>
            <p:nvPr/>
          </p:nvSpPr>
          <p:spPr bwMode="auto">
            <a:xfrm flipV="1">
              <a:off x="9332436" y="3343158"/>
              <a:ext cx="0" cy="604838"/>
            </a:xfrm>
            <a:prstGeom prst="line">
              <a:avLst/>
            </a:prstGeom>
            <a:noFill/>
            <a:ln w="58738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išḷíḍê">
              <a:extLst>
                <a:ext uri="{FF2B5EF4-FFF2-40B4-BE49-F238E27FC236}">
                  <a16:creationId xmlns:a16="http://schemas.microsoft.com/office/drawing/2014/main" id="{BB5D57DF-DF96-414E-A8D7-6EC6CB7040C3}"/>
                </a:ext>
              </a:extLst>
            </p:cNvPr>
            <p:cNvSpPr/>
            <p:nvPr/>
          </p:nvSpPr>
          <p:spPr bwMode="auto">
            <a:xfrm flipV="1">
              <a:off x="9332436" y="2760545"/>
              <a:ext cx="0" cy="582613"/>
            </a:xfrm>
            <a:prstGeom prst="line">
              <a:avLst/>
            </a:prstGeom>
            <a:noFill/>
            <a:ln w="58738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şļïḋe">
              <a:extLst>
                <a:ext uri="{FF2B5EF4-FFF2-40B4-BE49-F238E27FC236}">
                  <a16:creationId xmlns:a16="http://schemas.microsoft.com/office/drawing/2014/main" id="{7F7688B7-FE03-44FA-BD1F-307325D92A09}"/>
                </a:ext>
              </a:extLst>
            </p:cNvPr>
            <p:cNvSpPr/>
            <p:nvPr/>
          </p:nvSpPr>
          <p:spPr bwMode="auto">
            <a:xfrm flipV="1">
              <a:off x="9599136" y="3336808"/>
              <a:ext cx="0" cy="517525"/>
            </a:xfrm>
            <a:prstGeom prst="line">
              <a:avLst/>
            </a:prstGeom>
            <a:noFill/>
            <a:ln w="58738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išlîdé">
              <a:extLst>
                <a:ext uri="{FF2B5EF4-FFF2-40B4-BE49-F238E27FC236}">
                  <a16:creationId xmlns:a16="http://schemas.microsoft.com/office/drawing/2014/main" id="{3DA97E3E-0D78-4EF1-BDF3-47B10533B431}"/>
                </a:ext>
              </a:extLst>
            </p:cNvPr>
            <p:cNvSpPr/>
            <p:nvPr/>
          </p:nvSpPr>
          <p:spPr bwMode="auto">
            <a:xfrm flipV="1">
              <a:off x="9599136" y="2839920"/>
              <a:ext cx="0" cy="496888"/>
            </a:xfrm>
            <a:prstGeom prst="line">
              <a:avLst/>
            </a:prstGeom>
            <a:noFill/>
            <a:ln w="58738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ṥḻîḑè">
              <a:extLst>
                <a:ext uri="{FF2B5EF4-FFF2-40B4-BE49-F238E27FC236}">
                  <a16:creationId xmlns:a16="http://schemas.microsoft.com/office/drawing/2014/main" id="{FD10BA9B-0E14-43C2-843B-94172CCE11DB}"/>
                </a:ext>
              </a:extLst>
            </p:cNvPr>
            <p:cNvSpPr/>
            <p:nvPr/>
          </p:nvSpPr>
          <p:spPr bwMode="auto">
            <a:xfrm flipV="1">
              <a:off x="9837261" y="3343158"/>
              <a:ext cx="0" cy="298450"/>
            </a:xfrm>
            <a:prstGeom prst="line">
              <a:avLst/>
            </a:prstGeom>
            <a:noFill/>
            <a:ln w="58738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ṩlïde">
              <a:extLst>
                <a:ext uri="{FF2B5EF4-FFF2-40B4-BE49-F238E27FC236}">
                  <a16:creationId xmlns:a16="http://schemas.microsoft.com/office/drawing/2014/main" id="{8809066F-BE5F-4ADC-8BF5-F7ED289E72A9}"/>
                </a:ext>
              </a:extLst>
            </p:cNvPr>
            <p:cNvSpPr/>
            <p:nvPr/>
          </p:nvSpPr>
          <p:spPr bwMode="auto">
            <a:xfrm flipV="1">
              <a:off x="9837261" y="3087570"/>
              <a:ext cx="0" cy="255588"/>
            </a:xfrm>
            <a:prstGeom prst="line">
              <a:avLst/>
            </a:prstGeom>
            <a:noFill/>
            <a:ln w="58738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iṡḻïḑè">
              <a:extLst>
                <a:ext uri="{FF2B5EF4-FFF2-40B4-BE49-F238E27FC236}">
                  <a16:creationId xmlns:a16="http://schemas.microsoft.com/office/drawing/2014/main" id="{73FCB2EA-B1CC-44D2-99C7-AFC73BBA106C}"/>
                </a:ext>
              </a:extLst>
            </p:cNvPr>
            <p:cNvSpPr/>
            <p:nvPr/>
          </p:nvSpPr>
          <p:spPr bwMode="auto">
            <a:xfrm>
              <a:off x="9938861" y="3211395"/>
              <a:ext cx="238125" cy="241300"/>
            </a:xfrm>
            <a:custGeom>
              <a:avLst/>
              <a:gdLst>
                <a:gd name="T0" fmla="*/ 27 w 33"/>
                <a:gd name="T1" fmla="*/ 28 h 33"/>
                <a:gd name="T2" fmla="*/ 6 w 33"/>
                <a:gd name="T3" fmla="*/ 28 h 33"/>
                <a:gd name="T4" fmla="*/ 5 w 33"/>
                <a:gd name="T5" fmla="*/ 7 h 33"/>
                <a:gd name="T6" fmla="*/ 27 w 33"/>
                <a:gd name="T7" fmla="*/ 6 h 33"/>
                <a:gd name="T8" fmla="*/ 27 w 33"/>
                <a:gd name="T9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27" y="28"/>
                  </a:moveTo>
                  <a:cubicBezTo>
                    <a:pt x="20" y="33"/>
                    <a:pt x="11" y="33"/>
                    <a:pt x="6" y="28"/>
                  </a:cubicBezTo>
                  <a:cubicBezTo>
                    <a:pt x="0" y="22"/>
                    <a:pt x="0" y="13"/>
                    <a:pt x="5" y="7"/>
                  </a:cubicBezTo>
                  <a:cubicBezTo>
                    <a:pt x="11" y="1"/>
                    <a:pt x="21" y="0"/>
                    <a:pt x="27" y="6"/>
                  </a:cubicBezTo>
                  <a:cubicBezTo>
                    <a:pt x="33" y="12"/>
                    <a:pt x="33" y="22"/>
                    <a:pt x="27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" name="íş1iḓe">
            <a:extLst>
              <a:ext uri="{FF2B5EF4-FFF2-40B4-BE49-F238E27FC236}">
                <a16:creationId xmlns:a16="http://schemas.microsoft.com/office/drawing/2014/main" id="{0E1BD0D5-A1C2-4788-92E9-FA2ECBE180E1}"/>
              </a:ext>
            </a:extLst>
          </p:cNvPr>
          <p:cNvGrpSpPr/>
          <p:nvPr/>
        </p:nvGrpSpPr>
        <p:grpSpPr>
          <a:xfrm>
            <a:off x="1987451" y="3396649"/>
            <a:ext cx="5041642" cy="2865756"/>
            <a:chOff x="5108609" y="3996964"/>
            <a:chExt cx="5810517" cy="3232680"/>
          </a:xfrm>
        </p:grpSpPr>
        <p:grpSp>
          <p:nvGrpSpPr>
            <p:cNvPr id="6" name="iṣḻíḍe">
              <a:extLst>
                <a:ext uri="{FF2B5EF4-FFF2-40B4-BE49-F238E27FC236}">
                  <a16:creationId xmlns:a16="http://schemas.microsoft.com/office/drawing/2014/main" id="{E7429079-B862-48BB-8DC7-D0811E1F6856}"/>
                </a:ext>
              </a:extLst>
            </p:cNvPr>
            <p:cNvGrpSpPr/>
            <p:nvPr/>
          </p:nvGrpSpPr>
          <p:grpSpPr>
            <a:xfrm>
              <a:off x="5108609" y="4089507"/>
              <a:ext cx="5810517" cy="3140137"/>
              <a:chOff x="4860560" y="4431938"/>
              <a:chExt cx="6711698" cy="3140137"/>
            </a:xfrm>
          </p:grpSpPr>
          <p:sp>
            <p:nvSpPr>
              <p:cNvPr id="10" name="íS1íḋe">
                <a:extLst>
                  <a:ext uri="{FF2B5EF4-FFF2-40B4-BE49-F238E27FC236}">
                    <a16:creationId xmlns:a16="http://schemas.microsoft.com/office/drawing/2014/main" id="{C4D14F7B-A942-4001-891A-F192F76CAD91}"/>
                  </a:ext>
                </a:extLst>
              </p:cNvPr>
              <p:cNvSpPr txBox="1"/>
              <p:nvPr/>
            </p:nvSpPr>
            <p:spPr>
              <a:xfrm>
                <a:off x="5070416" y="4456749"/>
                <a:ext cx="2284634" cy="340518"/>
              </a:xfrm>
              <a:prstGeom prst="roundRect">
                <a:avLst/>
              </a:prstGeom>
              <a:solidFill>
                <a:schemeClr val="accent5"/>
              </a:solidFill>
            </p:spPr>
            <p:txBody>
              <a:bodyPr wrap="none" lIns="90000" tIns="46800" rIns="90000" bIns="46800">
                <a:normAutofit fontScale="92500" lnSpcReduction="10000"/>
              </a:bodyPr>
              <a:lstStyle/>
              <a:p>
                <a:r>
                  <a:rPr lang="zh-CN" altLang="en-US" sz="13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新增</a:t>
                </a:r>
                <a:r>
                  <a:rPr lang="en-US" altLang="zh-CN" sz="13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@</a:t>
                </a:r>
                <a:r>
                  <a:rPr lang="zh-CN" altLang="en-US" sz="13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机器人分析</a:t>
                </a:r>
              </a:p>
            </p:txBody>
          </p:sp>
          <p:sp>
            <p:nvSpPr>
              <p:cNvPr id="11" name="is1îḑé">
                <a:extLst>
                  <a:ext uri="{FF2B5EF4-FFF2-40B4-BE49-F238E27FC236}">
                    <a16:creationId xmlns:a16="http://schemas.microsoft.com/office/drawing/2014/main" id="{76C36644-8E9E-4BA4-9D24-86AF704FD878}"/>
                  </a:ext>
                </a:extLst>
              </p:cNvPr>
              <p:cNvSpPr txBox="1"/>
              <p:nvPr/>
            </p:nvSpPr>
            <p:spPr>
              <a:xfrm>
                <a:off x="9027643" y="4431938"/>
                <a:ext cx="2003376" cy="355574"/>
              </a:xfrm>
              <a:prstGeom prst="roundRect">
                <a:avLst/>
              </a:prstGeom>
              <a:solidFill>
                <a:schemeClr val="accent3"/>
              </a:solidFill>
            </p:spPr>
            <p:txBody>
              <a:bodyPr wrap="none" lIns="90000" tIns="46800" rIns="90000" bIns="46800">
                <a:normAutofit lnSpcReduction="10000"/>
              </a:bodyPr>
              <a:lstStyle/>
              <a:p>
                <a:r>
                  <a:rPr lang="zh-CN" altLang="en-US" sz="13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支持学习记录搜索</a:t>
                </a:r>
              </a:p>
            </p:txBody>
          </p:sp>
          <p:sp>
            <p:nvSpPr>
              <p:cNvPr id="13" name="ísḷíḑê">
                <a:extLst>
                  <a:ext uri="{FF2B5EF4-FFF2-40B4-BE49-F238E27FC236}">
                    <a16:creationId xmlns:a16="http://schemas.microsoft.com/office/drawing/2014/main" id="{146F271E-3FEB-45CA-8098-4EF53A1D7AD0}"/>
                  </a:ext>
                </a:extLst>
              </p:cNvPr>
              <p:cNvSpPr txBox="1"/>
              <p:nvPr/>
            </p:nvSpPr>
            <p:spPr bwMode="auto">
              <a:xfrm>
                <a:off x="4860560" y="4795621"/>
                <a:ext cx="2949364" cy="26477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0000" tIns="46800" rIns="90000" bIns="4680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720000"/>
                <a:r>
                  <a:rPr lang="zh-CN" altLang="en-US" sz="2000" dirty="0">
                    <a:solidFill>
                      <a:srgbClr val="1C1C1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通过对学生向</a:t>
                </a:r>
                <a:r>
                  <a:rPr lang="en-US" altLang="zh-CN" sz="2000" dirty="0">
                    <a:solidFill>
                      <a:srgbClr val="1C1C1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@</a:t>
                </a:r>
                <a:r>
                  <a:rPr lang="zh-CN" altLang="en-US" sz="2000" dirty="0">
                    <a:solidFill>
                      <a:srgbClr val="1C1C1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机器人提问记录的挖掘，提取出学生的学习难点并进行分析，更好地辅助教师的教学工作。</a:t>
                </a:r>
                <a:endParaRPr lang="en-US" altLang="zh-CN" sz="2000" dirty="0">
                  <a:solidFill>
                    <a:srgbClr val="1C1C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íslïdè">
                <a:extLst>
                  <a:ext uri="{FF2B5EF4-FFF2-40B4-BE49-F238E27FC236}">
                    <a16:creationId xmlns:a16="http://schemas.microsoft.com/office/drawing/2014/main" id="{263277F8-29C2-4773-95EC-72E743F8A8F4}"/>
                  </a:ext>
                </a:extLst>
              </p:cNvPr>
              <p:cNvSpPr txBox="1"/>
              <p:nvPr/>
            </p:nvSpPr>
            <p:spPr bwMode="auto">
              <a:xfrm>
                <a:off x="8486402" y="4924287"/>
                <a:ext cx="3085856" cy="26477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0000" tIns="46800" rIns="90000" bIns="4680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720000"/>
                <a:r>
                  <a:rPr lang="zh-CN" altLang="en-US" sz="2000" dirty="0">
                    <a:solidFill>
                      <a:srgbClr val="1C1C1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在教师端可通过输入学生的姓名或学号，对该学生的学习记录进行查询，使得教师可以更准确地了解学生的学习情况。</a:t>
                </a:r>
                <a:endParaRPr lang="en-US" altLang="zh-CN" sz="2000" dirty="0">
                  <a:solidFill>
                    <a:srgbClr val="1C1C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D33F363-5B49-421A-A6BA-4F4974A32CA2}"/>
                </a:ext>
              </a:extLst>
            </p:cNvPr>
            <p:cNvCxnSpPr>
              <a:cxnSpLocks/>
            </p:cNvCxnSpPr>
            <p:nvPr/>
          </p:nvCxnSpPr>
          <p:spPr>
            <a:xfrm>
              <a:off x="7985919" y="3996964"/>
              <a:ext cx="0" cy="30648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90303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8">
            <a:extLst>
              <a:ext uri="{FF2B5EF4-FFF2-40B4-BE49-F238E27FC236}">
                <a16:creationId xmlns:a16="http://schemas.microsoft.com/office/drawing/2014/main" id="{EBE95EE5-D676-41AD-A781-D6E577E38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2339" y="46654"/>
            <a:ext cx="624766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问题：非计算机类课程呢？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3A88538-9246-4E95-B97B-AC42E8867DAC}"/>
              </a:ext>
            </a:extLst>
          </p:cNvPr>
          <p:cNvGrpSpPr/>
          <p:nvPr/>
        </p:nvGrpSpPr>
        <p:grpSpPr>
          <a:xfrm>
            <a:off x="2992340" y="1463835"/>
            <a:ext cx="3159320" cy="3809999"/>
            <a:chOff x="2743001" y="1220615"/>
            <a:chExt cx="3342129" cy="394193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F276FB2-D694-466B-B21E-DE5B170A55A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076827" y="1300662"/>
              <a:ext cx="1160444" cy="1462475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7" name="合 7">
              <a:extLst>
                <a:ext uri="{FF2B5EF4-FFF2-40B4-BE49-F238E27FC236}">
                  <a16:creationId xmlns:a16="http://schemas.microsoft.com/office/drawing/2014/main" id="{E38A2720-8D22-4D5E-B1DA-89619E0680E6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 rot="16200000">
              <a:off x="2912894" y="2058130"/>
              <a:ext cx="1305499" cy="1645284"/>
              <a:chOff x="2203768" y="2266950"/>
              <a:chExt cx="1371600" cy="1728587"/>
            </a:xfrm>
          </p:grpSpPr>
          <p:sp>
            <p:nvSpPr>
              <p:cNvPr id="25" name="Freeform: Shape 8">
                <a:extLst>
                  <a:ext uri="{FF2B5EF4-FFF2-40B4-BE49-F238E27FC236}">
                    <a16:creationId xmlns:a16="http://schemas.microsoft.com/office/drawing/2014/main" id="{8943CD06-9062-4A7B-8754-8B67B4EFC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3768" y="2266950"/>
                <a:ext cx="1371600" cy="1728587"/>
              </a:xfrm>
              <a:custGeom>
                <a:avLst/>
                <a:gdLst>
                  <a:gd name="T0" fmla="*/ 3360 w 3360"/>
                  <a:gd name="T1" fmla="*/ 2115 h 2115"/>
                  <a:gd name="T2" fmla="*/ 1680 w 3360"/>
                  <a:gd name="T3" fmla="*/ 0 h 2115"/>
                  <a:gd name="T4" fmla="*/ 0 w 3360"/>
                  <a:gd name="T5" fmla="*/ 2115 h 2115"/>
                  <a:gd name="T6" fmla="*/ 3360 w 3360"/>
                  <a:gd name="T7" fmla="*/ 2115 h 2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60" h="2115">
                    <a:moveTo>
                      <a:pt x="3360" y="2115"/>
                    </a:moveTo>
                    <a:cubicBezTo>
                      <a:pt x="3360" y="2115"/>
                      <a:pt x="1956" y="1734"/>
                      <a:pt x="1680" y="0"/>
                    </a:cubicBezTo>
                    <a:cubicBezTo>
                      <a:pt x="1404" y="1734"/>
                      <a:pt x="0" y="2115"/>
                      <a:pt x="0" y="2115"/>
                    </a:cubicBezTo>
                    <a:lnTo>
                      <a:pt x="3360" y="2115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6" name="Freeform: Shape 9">
                <a:extLst>
                  <a:ext uri="{FF2B5EF4-FFF2-40B4-BE49-F238E27FC236}">
                    <a16:creationId xmlns:a16="http://schemas.microsoft.com/office/drawing/2014/main" id="{B5448B2E-D7DE-4881-A53C-F832F7C5CD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1143" y="3727452"/>
                <a:ext cx="196850" cy="169441"/>
              </a:xfrm>
              <a:custGeom>
                <a:avLst/>
                <a:gdLst/>
                <a:ahLst/>
                <a:cxnLst>
                  <a:cxn ang="0">
                    <a:pos x="73" y="47"/>
                  </a:cxn>
                  <a:cxn ang="0">
                    <a:pos x="67" y="53"/>
                  </a:cxn>
                  <a:cxn ang="0">
                    <a:pos x="46" y="53"/>
                  </a:cxn>
                  <a:cxn ang="0">
                    <a:pos x="48" y="60"/>
                  </a:cxn>
                  <a:cxn ang="0">
                    <a:pos x="46" y="63"/>
                  </a:cxn>
                  <a:cxn ang="0">
                    <a:pos x="26" y="63"/>
                  </a:cxn>
                  <a:cxn ang="0">
                    <a:pos x="24" y="60"/>
                  </a:cxn>
                  <a:cxn ang="0">
                    <a:pos x="26" y="53"/>
                  </a:cxn>
                  <a:cxn ang="0">
                    <a:pos x="6" y="53"/>
                  </a:cxn>
                  <a:cxn ang="0">
                    <a:pos x="0" y="47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7" y="0"/>
                  </a:cxn>
                  <a:cxn ang="0">
                    <a:pos x="73" y="6"/>
                  </a:cxn>
                  <a:cxn ang="0">
                    <a:pos x="73" y="47"/>
                  </a:cxn>
                  <a:cxn ang="0">
                    <a:pos x="68" y="6"/>
                  </a:cxn>
                  <a:cxn ang="0">
                    <a:pos x="67" y="5"/>
                  </a:cxn>
                  <a:cxn ang="0">
                    <a:pos x="6" y="5"/>
                  </a:cxn>
                  <a:cxn ang="0">
                    <a:pos x="5" y="6"/>
                  </a:cxn>
                  <a:cxn ang="0">
                    <a:pos x="5" y="37"/>
                  </a:cxn>
                  <a:cxn ang="0">
                    <a:pos x="6" y="39"/>
                  </a:cxn>
                  <a:cxn ang="0">
                    <a:pos x="67" y="39"/>
                  </a:cxn>
                  <a:cxn ang="0">
                    <a:pos x="68" y="37"/>
                  </a:cxn>
                  <a:cxn ang="0">
                    <a:pos x="68" y="6"/>
                  </a:cxn>
                </a:cxnLst>
                <a:rect l="0" t="0" r="r" b="b"/>
                <a:pathLst>
                  <a:path w="73" h="63">
                    <a:moveTo>
                      <a:pt x="73" y="47"/>
                    </a:moveTo>
                    <a:cubicBezTo>
                      <a:pt x="73" y="50"/>
                      <a:pt x="70" y="53"/>
                      <a:pt x="67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6"/>
                      <a:pt x="48" y="59"/>
                      <a:pt x="48" y="60"/>
                    </a:cubicBezTo>
                    <a:cubicBezTo>
                      <a:pt x="48" y="62"/>
                      <a:pt x="47" y="63"/>
                      <a:pt x="46" y="63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4" y="62"/>
                      <a:pt x="24" y="60"/>
                    </a:cubicBezTo>
                    <a:cubicBezTo>
                      <a:pt x="24" y="59"/>
                      <a:pt x="26" y="56"/>
                      <a:pt x="26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2" y="53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70" y="0"/>
                      <a:pt x="73" y="2"/>
                      <a:pt x="73" y="6"/>
                    </a:cubicBezTo>
                    <a:lnTo>
                      <a:pt x="73" y="47"/>
                    </a:lnTo>
                    <a:close/>
                    <a:moveTo>
                      <a:pt x="68" y="6"/>
                    </a:moveTo>
                    <a:cubicBezTo>
                      <a:pt x="68" y="5"/>
                      <a:pt x="67" y="5"/>
                      <a:pt x="6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8"/>
                      <a:pt x="5" y="39"/>
                      <a:pt x="6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67" y="39"/>
                      <a:pt x="68" y="38"/>
                      <a:pt x="68" y="37"/>
                    </a:cubicBezTo>
                    <a:lnTo>
                      <a:pt x="6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" name="合 10">
              <a:extLst>
                <a:ext uri="{FF2B5EF4-FFF2-40B4-BE49-F238E27FC236}">
                  <a16:creationId xmlns:a16="http://schemas.microsoft.com/office/drawing/2014/main" id="{32D9C2E2-6B1C-451F-94F7-6B6FB738EE56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 rot="16200000">
              <a:off x="3076827" y="2998413"/>
              <a:ext cx="1160444" cy="1462475"/>
              <a:chOff x="1388111" y="2459015"/>
              <a:chExt cx="1219200" cy="1536522"/>
            </a:xfrm>
          </p:grpSpPr>
          <p:sp>
            <p:nvSpPr>
              <p:cNvPr id="23" name="Freeform: Shape 11">
                <a:extLst>
                  <a:ext uri="{FF2B5EF4-FFF2-40B4-BE49-F238E27FC236}">
                    <a16:creationId xmlns:a16="http://schemas.microsoft.com/office/drawing/2014/main" id="{4D91C747-1C42-46B9-8C9A-92861CA2E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111" y="2459015"/>
                <a:ext cx="1219200" cy="1536522"/>
              </a:xfrm>
              <a:custGeom>
                <a:avLst/>
                <a:gdLst>
                  <a:gd name="T0" fmla="*/ 3360 w 3360"/>
                  <a:gd name="T1" fmla="*/ 2115 h 2115"/>
                  <a:gd name="T2" fmla="*/ 1680 w 3360"/>
                  <a:gd name="T3" fmla="*/ 0 h 2115"/>
                  <a:gd name="T4" fmla="*/ 0 w 3360"/>
                  <a:gd name="T5" fmla="*/ 2115 h 2115"/>
                  <a:gd name="T6" fmla="*/ 3360 w 3360"/>
                  <a:gd name="T7" fmla="*/ 2115 h 2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60" h="2115">
                    <a:moveTo>
                      <a:pt x="3360" y="2115"/>
                    </a:moveTo>
                    <a:cubicBezTo>
                      <a:pt x="3360" y="2115"/>
                      <a:pt x="1956" y="1734"/>
                      <a:pt x="1680" y="0"/>
                    </a:cubicBezTo>
                    <a:cubicBezTo>
                      <a:pt x="1404" y="1734"/>
                      <a:pt x="0" y="2115"/>
                      <a:pt x="0" y="2115"/>
                    </a:cubicBezTo>
                    <a:lnTo>
                      <a:pt x="3360" y="2115"/>
                    </a:lnTo>
                    <a:close/>
                  </a:path>
                </a:pathLst>
              </a:cu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4" name="Freeform: Shape 12">
                <a:extLst>
                  <a:ext uri="{FF2B5EF4-FFF2-40B4-BE49-F238E27FC236}">
                    <a16:creationId xmlns:a16="http://schemas.microsoft.com/office/drawing/2014/main" id="{1881D205-E428-4532-83B2-68A504B24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030" y="3714750"/>
                <a:ext cx="233363" cy="180975"/>
              </a:xfrm>
              <a:custGeom>
                <a:avLst/>
                <a:gdLst/>
                <a:ahLst/>
                <a:cxnLst>
                  <a:cxn ang="0">
                    <a:pos x="68" y="51"/>
                  </a:cxn>
                  <a:cxn ang="0">
                    <a:pos x="66" y="53"/>
                  </a:cxn>
                  <a:cxn ang="0">
                    <a:pos x="3" y="53"/>
                  </a:cxn>
                  <a:cxn ang="0">
                    <a:pos x="0" y="51"/>
                  </a:cxn>
                  <a:cxn ang="0">
                    <a:pos x="0" y="46"/>
                  </a:cxn>
                  <a:cxn ang="0">
                    <a:pos x="3" y="43"/>
                  </a:cxn>
                  <a:cxn ang="0">
                    <a:pos x="66" y="43"/>
                  </a:cxn>
                  <a:cxn ang="0">
                    <a:pos x="68" y="46"/>
                  </a:cxn>
                  <a:cxn ang="0">
                    <a:pos x="68" y="51"/>
                  </a:cxn>
                  <a:cxn ang="0">
                    <a:pos x="64" y="21"/>
                  </a:cxn>
                  <a:cxn ang="0">
                    <a:pos x="61" y="24"/>
                  </a:cxn>
                  <a:cxn ang="0">
                    <a:pos x="8" y="24"/>
                  </a:cxn>
                  <a:cxn ang="0">
                    <a:pos x="5" y="21"/>
                  </a:cxn>
                  <a:cxn ang="0">
                    <a:pos x="5" y="17"/>
                  </a:cxn>
                  <a:cxn ang="0">
                    <a:pos x="8" y="14"/>
                  </a:cxn>
                  <a:cxn ang="0">
                    <a:pos x="61" y="14"/>
                  </a:cxn>
                  <a:cxn ang="0">
                    <a:pos x="64" y="17"/>
                  </a:cxn>
                  <a:cxn ang="0">
                    <a:pos x="64" y="21"/>
                  </a:cxn>
                  <a:cxn ang="0">
                    <a:pos x="54" y="36"/>
                  </a:cxn>
                  <a:cxn ang="0">
                    <a:pos x="51" y="38"/>
                  </a:cxn>
                  <a:cxn ang="0">
                    <a:pos x="17" y="38"/>
                  </a:cxn>
                  <a:cxn ang="0">
                    <a:pos x="15" y="36"/>
                  </a:cxn>
                  <a:cxn ang="0">
                    <a:pos x="15" y="31"/>
                  </a:cxn>
                  <a:cxn ang="0">
                    <a:pos x="17" y="29"/>
                  </a:cxn>
                  <a:cxn ang="0">
                    <a:pos x="51" y="29"/>
                  </a:cxn>
                  <a:cxn ang="0">
                    <a:pos x="54" y="31"/>
                  </a:cxn>
                  <a:cxn ang="0">
                    <a:pos x="54" y="36"/>
                  </a:cxn>
                  <a:cxn ang="0">
                    <a:pos x="49" y="7"/>
                  </a:cxn>
                  <a:cxn ang="0">
                    <a:pos x="47" y="9"/>
                  </a:cxn>
                  <a:cxn ang="0">
                    <a:pos x="22" y="9"/>
                  </a:cxn>
                  <a:cxn ang="0">
                    <a:pos x="20" y="7"/>
                  </a:cxn>
                  <a:cxn ang="0">
                    <a:pos x="20" y="2"/>
                  </a:cxn>
                  <a:cxn ang="0">
                    <a:pos x="22" y="0"/>
                  </a:cxn>
                  <a:cxn ang="0">
                    <a:pos x="47" y="0"/>
                  </a:cxn>
                  <a:cxn ang="0">
                    <a:pos x="49" y="2"/>
                  </a:cxn>
                  <a:cxn ang="0">
                    <a:pos x="49" y="7"/>
                  </a:cxn>
                </a:cxnLst>
                <a:rect l="0" t="0" r="r" b="b"/>
                <a:pathLst>
                  <a:path w="68" h="53">
                    <a:moveTo>
                      <a:pt x="68" y="51"/>
                    </a:moveTo>
                    <a:cubicBezTo>
                      <a:pt x="68" y="52"/>
                      <a:pt x="67" y="53"/>
                      <a:pt x="66" y="53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2" y="53"/>
                      <a:pt x="0" y="52"/>
                      <a:pt x="0" y="51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2" y="43"/>
                      <a:pt x="3" y="43"/>
                    </a:cubicBezTo>
                    <a:cubicBezTo>
                      <a:pt x="66" y="43"/>
                      <a:pt x="66" y="43"/>
                      <a:pt x="66" y="43"/>
                    </a:cubicBezTo>
                    <a:cubicBezTo>
                      <a:pt x="67" y="43"/>
                      <a:pt x="68" y="44"/>
                      <a:pt x="68" y="46"/>
                    </a:cubicBezTo>
                    <a:lnTo>
                      <a:pt x="68" y="51"/>
                    </a:lnTo>
                    <a:close/>
                    <a:moveTo>
                      <a:pt x="64" y="21"/>
                    </a:moveTo>
                    <a:cubicBezTo>
                      <a:pt x="64" y="23"/>
                      <a:pt x="63" y="24"/>
                      <a:pt x="61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6" y="24"/>
                      <a:pt x="5" y="23"/>
                      <a:pt x="5" y="21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5"/>
                      <a:pt x="6" y="14"/>
                      <a:pt x="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3" y="14"/>
                      <a:pt x="64" y="15"/>
                      <a:pt x="64" y="17"/>
                    </a:cubicBezTo>
                    <a:lnTo>
                      <a:pt x="64" y="21"/>
                    </a:lnTo>
                    <a:close/>
                    <a:moveTo>
                      <a:pt x="54" y="36"/>
                    </a:moveTo>
                    <a:cubicBezTo>
                      <a:pt x="54" y="37"/>
                      <a:pt x="53" y="38"/>
                      <a:pt x="51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38"/>
                      <a:pt x="15" y="37"/>
                      <a:pt x="15" y="3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0"/>
                      <a:pt x="16" y="29"/>
                      <a:pt x="17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3" y="29"/>
                      <a:pt x="54" y="30"/>
                      <a:pt x="54" y="31"/>
                    </a:cubicBezTo>
                    <a:lnTo>
                      <a:pt x="54" y="36"/>
                    </a:lnTo>
                    <a:close/>
                    <a:moveTo>
                      <a:pt x="49" y="7"/>
                    </a:moveTo>
                    <a:cubicBezTo>
                      <a:pt x="49" y="8"/>
                      <a:pt x="48" y="9"/>
                      <a:pt x="47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9"/>
                      <a:pt x="20" y="8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1" y="0"/>
                      <a:pt x="2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9" y="1"/>
                      <a:pt x="49" y="2"/>
                    </a:cubicBezTo>
                    <a:lnTo>
                      <a:pt x="49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sp>
          <p:nvSpPr>
            <p:cNvPr id="9" name="Freeform: Shape 15">
              <a:extLst>
                <a:ext uri="{FF2B5EF4-FFF2-40B4-BE49-F238E27FC236}">
                  <a16:creationId xmlns:a16="http://schemas.microsoft.com/office/drawing/2014/main" id="{19E22AB8-A990-48AB-BC64-D094CCEE5911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590861" y="1300662"/>
              <a:ext cx="1160444" cy="1462475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4">
                <a:alpha val="90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10" name="组合 17">
              <a:extLst>
                <a:ext uri="{FF2B5EF4-FFF2-40B4-BE49-F238E27FC236}">
                  <a16:creationId xmlns:a16="http://schemas.microsoft.com/office/drawing/2014/main" id="{E4033872-A5E0-4A61-8C31-F1A43D5FF7D2}"/>
                </a:ext>
              </a:extLst>
            </p:cNvPr>
            <p:cNvGrpSpPr/>
            <p:nvPr>
              <p:custDataLst>
                <p:tags r:id="rId3"/>
              </p:custDataLst>
            </p:nvPr>
          </p:nvGrpSpPr>
          <p:grpSpPr>
            <a:xfrm rot="5400000" flipH="1">
              <a:off x="4609738" y="2058130"/>
              <a:ext cx="1305499" cy="1645284"/>
              <a:chOff x="2203768" y="2266950"/>
              <a:chExt cx="1371600" cy="1728587"/>
            </a:xfrm>
          </p:grpSpPr>
          <p:sp>
            <p:nvSpPr>
              <p:cNvPr id="21" name="Freeform: Shape 18">
                <a:extLst>
                  <a:ext uri="{FF2B5EF4-FFF2-40B4-BE49-F238E27FC236}">
                    <a16:creationId xmlns:a16="http://schemas.microsoft.com/office/drawing/2014/main" id="{CEC6F477-A64B-4C19-B0CC-BAD55CE69D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3768" y="2266950"/>
                <a:ext cx="1371600" cy="1728587"/>
              </a:xfrm>
              <a:custGeom>
                <a:avLst/>
                <a:gdLst>
                  <a:gd name="T0" fmla="*/ 3360 w 3360"/>
                  <a:gd name="T1" fmla="*/ 2115 h 2115"/>
                  <a:gd name="T2" fmla="*/ 1680 w 3360"/>
                  <a:gd name="T3" fmla="*/ 0 h 2115"/>
                  <a:gd name="T4" fmla="*/ 0 w 3360"/>
                  <a:gd name="T5" fmla="*/ 2115 h 2115"/>
                  <a:gd name="T6" fmla="*/ 3360 w 3360"/>
                  <a:gd name="T7" fmla="*/ 2115 h 2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60" h="2115">
                    <a:moveTo>
                      <a:pt x="3360" y="2115"/>
                    </a:moveTo>
                    <a:cubicBezTo>
                      <a:pt x="3360" y="2115"/>
                      <a:pt x="1956" y="1734"/>
                      <a:pt x="1680" y="0"/>
                    </a:cubicBezTo>
                    <a:cubicBezTo>
                      <a:pt x="1404" y="1734"/>
                      <a:pt x="0" y="2115"/>
                      <a:pt x="0" y="2115"/>
                    </a:cubicBezTo>
                    <a:lnTo>
                      <a:pt x="3360" y="2115"/>
                    </a:lnTo>
                    <a:close/>
                  </a:path>
                </a:pathLst>
              </a:cu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2" name="Freeform: Shape 19">
                <a:extLst>
                  <a:ext uri="{FF2B5EF4-FFF2-40B4-BE49-F238E27FC236}">
                    <a16:creationId xmlns:a16="http://schemas.microsoft.com/office/drawing/2014/main" id="{47C359B6-EC24-420E-A14D-2280E7CCD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1143" y="3727452"/>
                <a:ext cx="196850" cy="169441"/>
              </a:xfrm>
              <a:custGeom>
                <a:avLst/>
                <a:gdLst/>
                <a:ahLst/>
                <a:cxnLst>
                  <a:cxn ang="0">
                    <a:pos x="73" y="47"/>
                  </a:cxn>
                  <a:cxn ang="0">
                    <a:pos x="67" y="53"/>
                  </a:cxn>
                  <a:cxn ang="0">
                    <a:pos x="46" y="53"/>
                  </a:cxn>
                  <a:cxn ang="0">
                    <a:pos x="48" y="60"/>
                  </a:cxn>
                  <a:cxn ang="0">
                    <a:pos x="46" y="63"/>
                  </a:cxn>
                  <a:cxn ang="0">
                    <a:pos x="26" y="63"/>
                  </a:cxn>
                  <a:cxn ang="0">
                    <a:pos x="24" y="60"/>
                  </a:cxn>
                  <a:cxn ang="0">
                    <a:pos x="26" y="53"/>
                  </a:cxn>
                  <a:cxn ang="0">
                    <a:pos x="6" y="53"/>
                  </a:cxn>
                  <a:cxn ang="0">
                    <a:pos x="0" y="47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7" y="0"/>
                  </a:cxn>
                  <a:cxn ang="0">
                    <a:pos x="73" y="6"/>
                  </a:cxn>
                  <a:cxn ang="0">
                    <a:pos x="73" y="47"/>
                  </a:cxn>
                  <a:cxn ang="0">
                    <a:pos x="68" y="6"/>
                  </a:cxn>
                  <a:cxn ang="0">
                    <a:pos x="67" y="5"/>
                  </a:cxn>
                  <a:cxn ang="0">
                    <a:pos x="6" y="5"/>
                  </a:cxn>
                  <a:cxn ang="0">
                    <a:pos x="5" y="6"/>
                  </a:cxn>
                  <a:cxn ang="0">
                    <a:pos x="5" y="37"/>
                  </a:cxn>
                  <a:cxn ang="0">
                    <a:pos x="6" y="39"/>
                  </a:cxn>
                  <a:cxn ang="0">
                    <a:pos x="67" y="39"/>
                  </a:cxn>
                  <a:cxn ang="0">
                    <a:pos x="68" y="37"/>
                  </a:cxn>
                  <a:cxn ang="0">
                    <a:pos x="68" y="6"/>
                  </a:cxn>
                </a:cxnLst>
                <a:rect l="0" t="0" r="r" b="b"/>
                <a:pathLst>
                  <a:path w="73" h="63">
                    <a:moveTo>
                      <a:pt x="73" y="47"/>
                    </a:moveTo>
                    <a:cubicBezTo>
                      <a:pt x="73" y="50"/>
                      <a:pt x="70" y="53"/>
                      <a:pt x="67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6"/>
                      <a:pt x="48" y="59"/>
                      <a:pt x="48" y="60"/>
                    </a:cubicBezTo>
                    <a:cubicBezTo>
                      <a:pt x="48" y="62"/>
                      <a:pt x="47" y="63"/>
                      <a:pt x="46" y="63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4" y="62"/>
                      <a:pt x="24" y="60"/>
                    </a:cubicBezTo>
                    <a:cubicBezTo>
                      <a:pt x="24" y="59"/>
                      <a:pt x="26" y="56"/>
                      <a:pt x="26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2" y="53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70" y="0"/>
                      <a:pt x="73" y="2"/>
                      <a:pt x="73" y="6"/>
                    </a:cubicBezTo>
                    <a:lnTo>
                      <a:pt x="73" y="47"/>
                    </a:lnTo>
                    <a:close/>
                    <a:moveTo>
                      <a:pt x="68" y="6"/>
                    </a:moveTo>
                    <a:cubicBezTo>
                      <a:pt x="68" y="5"/>
                      <a:pt x="67" y="5"/>
                      <a:pt x="6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8"/>
                      <a:pt x="5" y="39"/>
                      <a:pt x="6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67" y="39"/>
                      <a:pt x="68" y="38"/>
                      <a:pt x="68" y="37"/>
                    </a:cubicBezTo>
                    <a:lnTo>
                      <a:pt x="6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1" name="合 20">
              <a:extLst>
                <a:ext uri="{FF2B5EF4-FFF2-40B4-BE49-F238E27FC236}">
                  <a16:creationId xmlns:a16="http://schemas.microsoft.com/office/drawing/2014/main" id="{70EAFB43-C8E1-410F-AF9E-BD3953F14F53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 rot="5400000" flipH="1">
              <a:off x="4590861" y="2998413"/>
              <a:ext cx="1160444" cy="1462475"/>
              <a:chOff x="1388111" y="2459015"/>
              <a:chExt cx="1219200" cy="1536522"/>
            </a:xfrm>
          </p:grpSpPr>
          <p:sp>
            <p:nvSpPr>
              <p:cNvPr id="19" name="Freeform: Shape 21">
                <a:extLst>
                  <a:ext uri="{FF2B5EF4-FFF2-40B4-BE49-F238E27FC236}">
                    <a16:creationId xmlns:a16="http://schemas.microsoft.com/office/drawing/2014/main" id="{6F6005C3-25A2-4CDE-B322-928A801DE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111" y="2459015"/>
                <a:ext cx="1219200" cy="1536522"/>
              </a:xfrm>
              <a:custGeom>
                <a:avLst/>
                <a:gdLst>
                  <a:gd name="T0" fmla="*/ 3360 w 3360"/>
                  <a:gd name="T1" fmla="*/ 2115 h 2115"/>
                  <a:gd name="T2" fmla="*/ 1680 w 3360"/>
                  <a:gd name="T3" fmla="*/ 0 h 2115"/>
                  <a:gd name="T4" fmla="*/ 0 w 3360"/>
                  <a:gd name="T5" fmla="*/ 2115 h 2115"/>
                  <a:gd name="T6" fmla="*/ 3360 w 3360"/>
                  <a:gd name="T7" fmla="*/ 2115 h 2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60" h="2115">
                    <a:moveTo>
                      <a:pt x="3360" y="2115"/>
                    </a:moveTo>
                    <a:cubicBezTo>
                      <a:pt x="3360" y="2115"/>
                      <a:pt x="1956" y="1734"/>
                      <a:pt x="1680" y="0"/>
                    </a:cubicBezTo>
                    <a:cubicBezTo>
                      <a:pt x="1404" y="1734"/>
                      <a:pt x="0" y="2115"/>
                      <a:pt x="0" y="2115"/>
                    </a:cubicBezTo>
                    <a:lnTo>
                      <a:pt x="3360" y="2115"/>
                    </a:lnTo>
                    <a:close/>
                  </a:path>
                </a:pathLst>
              </a:custGeom>
              <a:solidFill>
                <a:schemeClr val="accent6">
                  <a:alpha val="9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0" name="Freeform: Shape 22">
                <a:extLst>
                  <a:ext uri="{FF2B5EF4-FFF2-40B4-BE49-F238E27FC236}">
                    <a16:creationId xmlns:a16="http://schemas.microsoft.com/office/drawing/2014/main" id="{920E22F8-BAB3-4618-BCEA-C4C2694DD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030" y="3714750"/>
                <a:ext cx="233363" cy="180975"/>
              </a:xfrm>
              <a:custGeom>
                <a:avLst/>
                <a:gdLst/>
                <a:ahLst/>
                <a:cxnLst>
                  <a:cxn ang="0">
                    <a:pos x="68" y="51"/>
                  </a:cxn>
                  <a:cxn ang="0">
                    <a:pos x="66" y="53"/>
                  </a:cxn>
                  <a:cxn ang="0">
                    <a:pos x="3" y="53"/>
                  </a:cxn>
                  <a:cxn ang="0">
                    <a:pos x="0" y="51"/>
                  </a:cxn>
                  <a:cxn ang="0">
                    <a:pos x="0" y="46"/>
                  </a:cxn>
                  <a:cxn ang="0">
                    <a:pos x="3" y="43"/>
                  </a:cxn>
                  <a:cxn ang="0">
                    <a:pos x="66" y="43"/>
                  </a:cxn>
                  <a:cxn ang="0">
                    <a:pos x="68" y="46"/>
                  </a:cxn>
                  <a:cxn ang="0">
                    <a:pos x="68" y="51"/>
                  </a:cxn>
                  <a:cxn ang="0">
                    <a:pos x="64" y="21"/>
                  </a:cxn>
                  <a:cxn ang="0">
                    <a:pos x="61" y="24"/>
                  </a:cxn>
                  <a:cxn ang="0">
                    <a:pos x="8" y="24"/>
                  </a:cxn>
                  <a:cxn ang="0">
                    <a:pos x="5" y="21"/>
                  </a:cxn>
                  <a:cxn ang="0">
                    <a:pos x="5" y="17"/>
                  </a:cxn>
                  <a:cxn ang="0">
                    <a:pos x="8" y="14"/>
                  </a:cxn>
                  <a:cxn ang="0">
                    <a:pos x="61" y="14"/>
                  </a:cxn>
                  <a:cxn ang="0">
                    <a:pos x="64" y="17"/>
                  </a:cxn>
                  <a:cxn ang="0">
                    <a:pos x="64" y="21"/>
                  </a:cxn>
                  <a:cxn ang="0">
                    <a:pos x="54" y="36"/>
                  </a:cxn>
                  <a:cxn ang="0">
                    <a:pos x="51" y="38"/>
                  </a:cxn>
                  <a:cxn ang="0">
                    <a:pos x="17" y="38"/>
                  </a:cxn>
                  <a:cxn ang="0">
                    <a:pos x="15" y="36"/>
                  </a:cxn>
                  <a:cxn ang="0">
                    <a:pos x="15" y="31"/>
                  </a:cxn>
                  <a:cxn ang="0">
                    <a:pos x="17" y="29"/>
                  </a:cxn>
                  <a:cxn ang="0">
                    <a:pos x="51" y="29"/>
                  </a:cxn>
                  <a:cxn ang="0">
                    <a:pos x="54" y="31"/>
                  </a:cxn>
                  <a:cxn ang="0">
                    <a:pos x="54" y="36"/>
                  </a:cxn>
                  <a:cxn ang="0">
                    <a:pos x="49" y="7"/>
                  </a:cxn>
                  <a:cxn ang="0">
                    <a:pos x="47" y="9"/>
                  </a:cxn>
                  <a:cxn ang="0">
                    <a:pos x="22" y="9"/>
                  </a:cxn>
                  <a:cxn ang="0">
                    <a:pos x="20" y="7"/>
                  </a:cxn>
                  <a:cxn ang="0">
                    <a:pos x="20" y="2"/>
                  </a:cxn>
                  <a:cxn ang="0">
                    <a:pos x="22" y="0"/>
                  </a:cxn>
                  <a:cxn ang="0">
                    <a:pos x="47" y="0"/>
                  </a:cxn>
                  <a:cxn ang="0">
                    <a:pos x="49" y="2"/>
                  </a:cxn>
                  <a:cxn ang="0">
                    <a:pos x="49" y="7"/>
                  </a:cxn>
                </a:cxnLst>
                <a:rect l="0" t="0" r="r" b="b"/>
                <a:pathLst>
                  <a:path w="68" h="53">
                    <a:moveTo>
                      <a:pt x="68" y="51"/>
                    </a:moveTo>
                    <a:cubicBezTo>
                      <a:pt x="68" y="52"/>
                      <a:pt x="67" y="53"/>
                      <a:pt x="66" y="53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2" y="53"/>
                      <a:pt x="0" y="52"/>
                      <a:pt x="0" y="51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2" y="43"/>
                      <a:pt x="3" y="43"/>
                    </a:cubicBezTo>
                    <a:cubicBezTo>
                      <a:pt x="66" y="43"/>
                      <a:pt x="66" y="43"/>
                      <a:pt x="66" y="43"/>
                    </a:cubicBezTo>
                    <a:cubicBezTo>
                      <a:pt x="67" y="43"/>
                      <a:pt x="68" y="44"/>
                      <a:pt x="68" y="46"/>
                    </a:cubicBezTo>
                    <a:lnTo>
                      <a:pt x="68" y="51"/>
                    </a:lnTo>
                    <a:close/>
                    <a:moveTo>
                      <a:pt x="64" y="21"/>
                    </a:moveTo>
                    <a:cubicBezTo>
                      <a:pt x="64" y="23"/>
                      <a:pt x="63" y="24"/>
                      <a:pt x="61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6" y="24"/>
                      <a:pt x="5" y="23"/>
                      <a:pt x="5" y="21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5"/>
                      <a:pt x="6" y="14"/>
                      <a:pt x="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3" y="14"/>
                      <a:pt x="64" y="15"/>
                      <a:pt x="64" y="17"/>
                    </a:cubicBezTo>
                    <a:lnTo>
                      <a:pt x="64" y="21"/>
                    </a:lnTo>
                    <a:close/>
                    <a:moveTo>
                      <a:pt x="54" y="36"/>
                    </a:moveTo>
                    <a:cubicBezTo>
                      <a:pt x="54" y="37"/>
                      <a:pt x="53" y="38"/>
                      <a:pt x="51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38"/>
                      <a:pt x="15" y="37"/>
                      <a:pt x="15" y="3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0"/>
                      <a:pt x="16" y="29"/>
                      <a:pt x="17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3" y="29"/>
                      <a:pt x="54" y="30"/>
                      <a:pt x="54" y="31"/>
                    </a:cubicBezTo>
                    <a:lnTo>
                      <a:pt x="54" y="36"/>
                    </a:lnTo>
                    <a:close/>
                    <a:moveTo>
                      <a:pt x="49" y="7"/>
                    </a:moveTo>
                    <a:cubicBezTo>
                      <a:pt x="49" y="8"/>
                      <a:pt x="48" y="9"/>
                      <a:pt x="47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9"/>
                      <a:pt x="20" y="8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1" y="0"/>
                      <a:pt x="2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9" y="1"/>
                      <a:pt x="49" y="2"/>
                    </a:cubicBezTo>
                    <a:lnTo>
                      <a:pt x="49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2" name="合 7">
              <a:extLst>
                <a:ext uri="{FF2B5EF4-FFF2-40B4-BE49-F238E27FC236}">
                  <a16:creationId xmlns:a16="http://schemas.microsoft.com/office/drawing/2014/main" id="{2CC54F81-A644-47F8-BD96-F47A7A425E04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 rot="16200000">
              <a:off x="2912893" y="3687158"/>
              <a:ext cx="1305499" cy="1645284"/>
              <a:chOff x="2203768" y="2266950"/>
              <a:chExt cx="1371600" cy="1728587"/>
            </a:xfrm>
          </p:grpSpPr>
          <p:sp>
            <p:nvSpPr>
              <p:cNvPr id="17" name="Freeform: Shape 8">
                <a:extLst>
                  <a:ext uri="{FF2B5EF4-FFF2-40B4-BE49-F238E27FC236}">
                    <a16:creationId xmlns:a16="http://schemas.microsoft.com/office/drawing/2014/main" id="{85D7AD5E-173D-4685-96BA-E60B9F9A8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3768" y="2266950"/>
                <a:ext cx="1371600" cy="1728587"/>
              </a:xfrm>
              <a:custGeom>
                <a:avLst/>
                <a:gdLst>
                  <a:gd name="T0" fmla="*/ 3360 w 3360"/>
                  <a:gd name="T1" fmla="*/ 2115 h 2115"/>
                  <a:gd name="T2" fmla="*/ 1680 w 3360"/>
                  <a:gd name="T3" fmla="*/ 0 h 2115"/>
                  <a:gd name="T4" fmla="*/ 0 w 3360"/>
                  <a:gd name="T5" fmla="*/ 2115 h 2115"/>
                  <a:gd name="T6" fmla="*/ 3360 w 3360"/>
                  <a:gd name="T7" fmla="*/ 2115 h 2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60" h="2115">
                    <a:moveTo>
                      <a:pt x="3360" y="2115"/>
                    </a:moveTo>
                    <a:cubicBezTo>
                      <a:pt x="3360" y="2115"/>
                      <a:pt x="1956" y="1734"/>
                      <a:pt x="1680" y="0"/>
                    </a:cubicBezTo>
                    <a:cubicBezTo>
                      <a:pt x="1404" y="1734"/>
                      <a:pt x="0" y="2115"/>
                      <a:pt x="0" y="2115"/>
                    </a:cubicBezTo>
                    <a:lnTo>
                      <a:pt x="3360" y="2115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8" name="Freeform: Shape 9">
                <a:extLst>
                  <a:ext uri="{FF2B5EF4-FFF2-40B4-BE49-F238E27FC236}">
                    <a16:creationId xmlns:a16="http://schemas.microsoft.com/office/drawing/2014/main" id="{3024BF91-F1B2-4D46-AA94-9DDAA9144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1143" y="3727452"/>
                <a:ext cx="196850" cy="169441"/>
              </a:xfrm>
              <a:custGeom>
                <a:avLst/>
                <a:gdLst/>
                <a:ahLst/>
                <a:cxnLst>
                  <a:cxn ang="0">
                    <a:pos x="73" y="47"/>
                  </a:cxn>
                  <a:cxn ang="0">
                    <a:pos x="67" y="53"/>
                  </a:cxn>
                  <a:cxn ang="0">
                    <a:pos x="46" y="53"/>
                  </a:cxn>
                  <a:cxn ang="0">
                    <a:pos x="48" y="60"/>
                  </a:cxn>
                  <a:cxn ang="0">
                    <a:pos x="46" y="63"/>
                  </a:cxn>
                  <a:cxn ang="0">
                    <a:pos x="26" y="63"/>
                  </a:cxn>
                  <a:cxn ang="0">
                    <a:pos x="24" y="60"/>
                  </a:cxn>
                  <a:cxn ang="0">
                    <a:pos x="26" y="53"/>
                  </a:cxn>
                  <a:cxn ang="0">
                    <a:pos x="6" y="53"/>
                  </a:cxn>
                  <a:cxn ang="0">
                    <a:pos x="0" y="47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7" y="0"/>
                  </a:cxn>
                  <a:cxn ang="0">
                    <a:pos x="73" y="6"/>
                  </a:cxn>
                  <a:cxn ang="0">
                    <a:pos x="73" y="47"/>
                  </a:cxn>
                  <a:cxn ang="0">
                    <a:pos x="68" y="6"/>
                  </a:cxn>
                  <a:cxn ang="0">
                    <a:pos x="67" y="5"/>
                  </a:cxn>
                  <a:cxn ang="0">
                    <a:pos x="6" y="5"/>
                  </a:cxn>
                  <a:cxn ang="0">
                    <a:pos x="5" y="6"/>
                  </a:cxn>
                  <a:cxn ang="0">
                    <a:pos x="5" y="37"/>
                  </a:cxn>
                  <a:cxn ang="0">
                    <a:pos x="6" y="39"/>
                  </a:cxn>
                  <a:cxn ang="0">
                    <a:pos x="67" y="39"/>
                  </a:cxn>
                  <a:cxn ang="0">
                    <a:pos x="68" y="37"/>
                  </a:cxn>
                  <a:cxn ang="0">
                    <a:pos x="68" y="6"/>
                  </a:cxn>
                </a:cxnLst>
                <a:rect l="0" t="0" r="r" b="b"/>
                <a:pathLst>
                  <a:path w="73" h="63">
                    <a:moveTo>
                      <a:pt x="73" y="47"/>
                    </a:moveTo>
                    <a:cubicBezTo>
                      <a:pt x="73" y="50"/>
                      <a:pt x="70" y="53"/>
                      <a:pt x="67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6"/>
                      <a:pt x="48" y="59"/>
                      <a:pt x="48" y="60"/>
                    </a:cubicBezTo>
                    <a:cubicBezTo>
                      <a:pt x="48" y="62"/>
                      <a:pt x="47" y="63"/>
                      <a:pt x="46" y="63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4" y="62"/>
                      <a:pt x="24" y="60"/>
                    </a:cubicBezTo>
                    <a:cubicBezTo>
                      <a:pt x="24" y="59"/>
                      <a:pt x="26" y="56"/>
                      <a:pt x="26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2" y="53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70" y="0"/>
                      <a:pt x="73" y="2"/>
                      <a:pt x="73" y="6"/>
                    </a:cubicBezTo>
                    <a:lnTo>
                      <a:pt x="73" y="47"/>
                    </a:lnTo>
                    <a:close/>
                    <a:moveTo>
                      <a:pt x="68" y="6"/>
                    </a:moveTo>
                    <a:cubicBezTo>
                      <a:pt x="68" y="5"/>
                      <a:pt x="67" y="5"/>
                      <a:pt x="6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8"/>
                      <a:pt x="5" y="39"/>
                      <a:pt x="6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67" y="39"/>
                      <a:pt x="68" y="38"/>
                      <a:pt x="68" y="37"/>
                    </a:cubicBezTo>
                    <a:lnTo>
                      <a:pt x="6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3" name="组合 17">
              <a:extLst>
                <a:ext uri="{FF2B5EF4-FFF2-40B4-BE49-F238E27FC236}">
                  <a16:creationId xmlns:a16="http://schemas.microsoft.com/office/drawing/2014/main" id="{D7E3BF68-54B2-4D8E-8322-332AEA56C7FA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 rot="5400000" flipH="1">
              <a:off x="4609738" y="3687158"/>
              <a:ext cx="1305499" cy="1645284"/>
              <a:chOff x="2203768" y="2266950"/>
              <a:chExt cx="1371600" cy="1728587"/>
            </a:xfrm>
          </p:grpSpPr>
          <p:sp>
            <p:nvSpPr>
              <p:cNvPr id="15" name="Freeform: Shape 18">
                <a:extLst>
                  <a:ext uri="{FF2B5EF4-FFF2-40B4-BE49-F238E27FC236}">
                    <a16:creationId xmlns:a16="http://schemas.microsoft.com/office/drawing/2014/main" id="{5379EB7A-9E11-45CA-98EA-38BC0A981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3768" y="2266950"/>
                <a:ext cx="1371600" cy="1728587"/>
              </a:xfrm>
              <a:custGeom>
                <a:avLst/>
                <a:gdLst>
                  <a:gd name="T0" fmla="*/ 3360 w 3360"/>
                  <a:gd name="T1" fmla="*/ 2115 h 2115"/>
                  <a:gd name="T2" fmla="*/ 1680 w 3360"/>
                  <a:gd name="T3" fmla="*/ 0 h 2115"/>
                  <a:gd name="T4" fmla="*/ 0 w 3360"/>
                  <a:gd name="T5" fmla="*/ 2115 h 2115"/>
                  <a:gd name="T6" fmla="*/ 3360 w 3360"/>
                  <a:gd name="T7" fmla="*/ 2115 h 2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60" h="2115">
                    <a:moveTo>
                      <a:pt x="3360" y="2115"/>
                    </a:moveTo>
                    <a:cubicBezTo>
                      <a:pt x="3360" y="2115"/>
                      <a:pt x="1956" y="1734"/>
                      <a:pt x="1680" y="0"/>
                    </a:cubicBezTo>
                    <a:cubicBezTo>
                      <a:pt x="1404" y="1734"/>
                      <a:pt x="0" y="2115"/>
                      <a:pt x="0" y="2115"/>
                    </a:cubicBezTo>
                    <a:lnTo>
                      <a:pt x="3360" y="2115"/>
                    </a:lnTo>
                    <a:close/>
                  </a:path>
                </a:pathLst>
              </a:cu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6" name="Freeform: Shape 19">
                <a:extLst>
                  <a:ext uri="{FF2B5EF4-FFF2-40B4-BE49-F238E27FC236}">
                    <a16:creationId xmlns:a16="http://schemas.microsoft.com/office/drawing/2014/main" id="{0397BF6E-9C20-4017-A7EE-5F9ED7A0E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1143" y="3727452"/>
                <a:ext cx="196850" cy="169441"/>
              </a:xfrm>
              <a:custGeom>
                <a:avLst/>
                <a:gdLst/>
                <a:ahLst/>
                <a:cxnLst>
                  <a:cxn ang="0">
                    <a:pos x="73" y="47"/>
                  </a:cxn>
                  <a:cxn ang="0">
                    <a:pos x="67" y="53"/>
                  </a:cxn>
                  <a:cxn ang="0">
                    <a:pos x="46" y="53"/>
                  </a:cxn>
                  <a:cxn ang="0">
                    <a:pos x="48" y="60"/>
                  </a:cxn>
                  <a:cxn ang="0">
                    <a:pos x="46" y="63"/>
                  </a:cxn>
                  <a:cxn ang="0">
                    <a:pos x="26" y="63"/>
                  </a:cxn>
                  <a:cxn ang="0">
                    <a:pos x="24" y="60"/>
                  </a:cxn>
                  <a:cxn ang="0">
                    <a:pos x="26" y="53"/>
                  </a:cxn>
                  <a:cxn ang="0">
                    <a:pos x="6" y="53"/>
                  </a:cxn>
                  <a:cxn ang="0">
                    <a:pos x="0" y="47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7" y="0"/>
                  </a:cxn>
                  <a:cxn ang="0">
                    <a:pos x="73" y="6"/>
                  </a:cxn>
                  <a:cxn ang="0">
                    <a:pos x="73" y="47"/>
                  </a:cxn>
                  <a:cxn ang="0">
                    <a:pos x="68" y="6"/>
                  </a:cxn>
                  <a:cxn ang="0">
                    <a:pos x="67" y="5"/>
                  </a:cxn>
                  <a:cxn ang="0">
                    <a:pos x="6" y="5"/>
                  </a:cxn>
                  <a:cxn ang="0">
                    <a:pos x="5" y="6"/>
                  </a:cxn>
                  <a:cxn ang="0">
                    <a:pos x="5" y="37"/>
                  </a:cxn>
                  <a:cxn ang="0">
                    <a:pos x="6" y="39"/>
                  </a:cxn>
                  <a:cxn ang="0">
                    <a:pos x="67" y="39"/>
                  </a:cxn>
                  <a:cxn ang="0">
                    <a:pos x="68" y="37"/>
                  </a:cxn>
                  <a:cxn ang="0">
                    <a:pos x="68" y="6"/>
                  </a:cxn>
                </a:cxnLst>
                <a:rect l="0" t="0" r="r" b="b"/>
                <a:pathLst>
                  <a:path w="73" h="63">
                    <a:moveTo>
                      <a:pt x="73" y="47"/>
                    </a:moveTo>
                    <a:cubicBezTo>
                      <a:pt x="73" y="50"/>
                      <a:pt x="70" y="53"/>
                      <a:pt x="67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6"/>
                      <a:pt x="48" y="59"/>
                      <a:pt x="48" y="60"/>
                    </a:cubicBezTo>
                    <a:cubicBezTo>
                      <a:pt x="48" y="62"/>
                      <a:pt x="47" y="63"/>
                      <a:pt x="46" y="63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4" y="62"/>
                      <a:pt x="24" y="60"/>
                    </a:cubicBezTo>
                    <a:cubicBezTo>
                      <a:pt x="24" y="59"/>
                      <a:pt x="26" y="56"/>
                      <a:pt x="26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2" y="53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70" y="0"/>
                      <a:pt x="73" y="2"/>
                      <a:pt x="73" y="6"/>
                    </a:cubicBezTo>
                    <a:lnTo>
                      <a:pt x="73" y="47"/>
                    </a:lnTo>
                    <a:close/>
                    <a:moveTo>
                      <a:pt x="68" y="6"/>
                    </a:moveTo>
                    <a:cubicBezTo>
                      <a:pt x="68" y="5"/>
                      <a:pt x="67" y="5"/>
                      <a:pt x="6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8"/>
                      <a:pt x="5" y="39"/>
                      <a:pt x="6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67" y="39"/>
                      <a:pt x="68" y="38"/>
                      <a:pt x="68" y="37"/>
                    </a:cubicBezTo>
                    <a:lnTo>
                      <a:pt x="6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sp>
          <p:nvSpPr>
            <p:cNvPr id="14" name="Freeform: Shape 15">
              <a:extLst>
                <a:ext uri="{FF2B5EF4-FFF2-40B4-BE49-F238E27FC236}">
                  <a16:creationId xmlns:a16="http://schemas.microsoft.com/office/drawing/2014/main" id="{E28B4B02-731B-4129-8BD4-43B9D93E59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70026" y="1220615"/>
              <a:ext cx="1692459" cy="701756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C00000"/>
              </a:solidFill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>
                <a:ln w="18000">
                  <a:solidFill>
                    <a:srgbClr val="6A868F">
                      <a:satMod val="140000"/>
                    </a:srgb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28" name="TextBox 49">
            <a:extLst>
              <a:ext uri="{FF2B5EF4-FFF2-40B4-BE49-F238E27FC236}">
                <a16:creationId xmlns:a16="http://schemas.microsoft.com/office/drawing/2014/main" id="{8E05D947-B6ED-4B9D-BA04-D004A7E75EAC}"/>
              </a:ext>
            </a:extLst>
          </p:cNvPr>
          <p:cNvSpPr txBox="1"/>
          <p:nvPr/>
        </p:nvSpPr>
        <p:spPr>
          <a:xfrm>
            <a:off x="482930" y="1703545"/>
            <a:ext cx="3828582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交互式自动化编程测试环境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9" name="TextBox 50">
            <a:extLst>
              <a:ext uri="{FF2B5EF4-FFF2-40B4-BE49-F238E27FC236}">
                <a16:creationId xmlns:a16="http://schemas.microsoft.com/office/drawing/2014/main" id="{C085DF05-6AD9-4DF0-9BCB-03E1AB881574}"/>
              </a:ext>
            </a:extLst>
          </p:cNvPr>
          <p:cNvSpPr txBox="1"/>
          <p:nvPr/>
        </p:nvSpPr>
        <p:spPr>
          <a:xfrm>
            <a:off x="517847" y="2510036"/>
            <a:ext cx="3828582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游戏闯关模式沉浸式学习方法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A426FAA9-9174-4185-BD9C-5431181F2E0A}"/>
              </a:ext>
            </a:extLst>
          </p:cNvPr>
          <p:cNvSpPr txBox="1"/>
          <p:nvPr/>
        </p:nvSpPr>
        <p:spPr>
          <a:xfrm>
            <a:off x="512426" y="4835915"/>
            <a:ext cx="3828582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线上线下微助教互动教学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1" name="TextBox 52">
            <a:extLst>
              <a:ext uri="{FF2B5EF4-FFF2-40B4-BE49-F238E27FC236}">
                <a16:creationId xmlns:a16="http://schemas.microsoft.com/office/drawing/2014/main" id="{20BE9A8B-6768-4660-9224-A9244A8AD6BE}"/>
              </a:ext>
            </a:extLst>
          </p:cNvPr>
          <p:cNvSpPr txBox="1"/>
          <p:nvPr/>
        </p:nvSpPr>
        <p:spPr>
          <a:xfrm>
            <a:off x="4448371" y="3630501"/>
            <a:ext cx="4597525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基于大数据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可视化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分析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的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智能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教学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全流程评价体系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" name="TextBox 53">
            <a:extLst>
              <a:ext uri="{FF2B5EF4-FFF2-40B4-BE49-F238E27FC236}">
                <a16:creationId xmlns:a16="http://schemas.microsoft.com/office/drawing/2014/main" id="{4FF9DF49-ECF5-475C-93A8-A9839375AA36}"/>
              </a:ext>
            </a:extLst>
          </p:cNvPr>
          <p:cNvSpPr txBox="1"/>
          <p:nvPr/>
        </p:nvSpPr>
        <p:spPr>
          <a:xfrm>
            <a:off x="512017" y="3333767"/>
            <a:ext cx="3624158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西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电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XX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机器人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辅助答疑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43F40FBF-E9F9-4D10-AF17-C45DCE8FE254}"/>
              </a:ext>
            </a:extLst>
          </p:cNvPr>
          <p:cNvSpPr txBox="1"/>
          <p:nvPr/>
        </p:nvSpPr>
        <p:spPr>
          <a:xfrm>
            <a:off x="4843355" y="2673913"/>
            <a:ext cx="4244362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基于计算机视觉的学生学习行为分析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38544FE-586A-42E9-89A9-DFED029F3733}"/>
              </a:ext>
            </a:extLst>
          </p:cNvPr>
          <p:cNvCxnSpPr/>
          <p:nvPr/>
        </p:nvCxnSpPr>
        <p:spPr>
          <a:xfrm>
            <a:off x="3774128" y="1330313"/>
            <a:ext cx="16365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E968B1B2-3C2D-4D91-AE26-F133A0D268B1}"/>
              </a:ext>
            </a:extLst>
          </p:cNvPr>
          <p:cNvCxnSpPr/>
          <p:nvPr/>
        </p:nvCxnSpPr>
        <p:spPr>
          <a:xfrm>
            <a:off x="512017" y="2101259"/>
            <a:ext cx="13044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FA038A9A-34DB-48F1-9DF5-6678F9156969}"/>
              </a:ext>
            </a:extLst>
          </p:cNvPr>
          <p:cNvCxnSpPr/>
          <p:nvPr/>
        </p:nvCxnSpPr>
        <p:spPr>
          <a:xfrm>
            <a:off x="567689" y="2938718"/>
            <a:ext cx="13044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3FE26B5A-DE91-42E9-8E58-410B311CB2A5}"/>
              </a:ext>
            </a:extLst>
          </p:cNvPr>
          <p:cNvCxnSpPr/>
          <p:nvPr/>
        </p:nvCxnSpPr>
        <p:spPr>
          <a:xfrm>
            <a:off x="565008" y="5255514"/>
            <a:ext cx="13044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F720396-48A2-4B02-B7AA-9FD1E252DE53}"/>
              </a:ext>
            </a:extLst>
          </p:cNvPr>
          <p:cNvCxnSpPr/>
          <p:nvPr/>
        </p:nvCxnSpPr>
        <p:spPr>
          <a:xfrm>
            <a:off x="7729155" y="4339561"/>
            <a:ext cx="13044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E3DB2791-3B70-4DD6-900F-34B2275A8896}"/>
              </a:ext>
            </a:extLst>
          </p:cNvPr>
          <p:cNvCxnSpPr/>
          <p:nvPr/>
        </p:nvCxnSpPr>
        <p:spPr>
          <a:xfrm>
            <a:off x="524913" y="3697558"/>
            <a:ext cx="13044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70D2F68-BC83-43E9-9556-92BE8041ACB7}"/>
              </a:ext>
            </a:extLst>
          </p:cNvPr>
          <p:cNvCxnSpPr/>
          <p:nvPr/>
        </p:nvCxnSpPr>
        <p:spPr>
          <a:xfrm>
            <a:off x="7783260" y="3061492"/>
            <a:ext cx="13044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25">
            <a:extLst>
              <a:ext uri="{FF2B5EF4-FFF2-40B4-BE49-F238E27FC236}">
                <a16:creationId xmlns:a16="http://schemas.microsoft.com/office/drawing/2014/main" id="{2BA73D43-A347-4014-A299-BCEDFA410268}"/>
              </a:ext>
            </a:extLst>
          </p:cNvPr>
          <p:cNvSpPr txBox="1"/>
          <p:nvPr/>
        </p:nvSpPr>
        <p:spPr>
          <a:xfrm>
            <a:off x="2316781" y="946604"/>
            <a:ext cx="4495800" cy="338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项目特色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9" name="TextBox 54">
            <a:extLst>
              <a:ext uri="{FF2B5EF4-FFF2-40B4-BE49-F238E27FC236}">
                <a16:creationId xmlns:a16="http://schemas.microsoft.com/office/drawing/2014/main" id="{FEA5EE28-4842-4D9B-B885-E5D9DA8F00E2}"/>
              </a:ext>
            </a:extLst>
          </p:cNvPr>
          <p:cNvSpPr txBox="1"/>
          <p:nvPr/>
        </p:nvSpPr>
        <p:spPr>
          <a:xfrm>
            <a:off x="480669" y="4129058"/>
            <a:ext cx="3624158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XX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专业课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微信小程序辅助教学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7C1FD45-FEE4-4082-8A59-3052B9D8FDF4}"/>
              </a:ext>
            </a:extLst>
          </p:cNvPr>
          <p:cNvCxnSpPr/>
          <p:nvPr/>
        </p:nvCxnSpPr>
        <p:spPr>
          <a:xfrm>
            <a:off x="555762" y="4523214"/>
            <a:ext cx="13044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5538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CFFCD65-D4F3-4402-88C6-418D9E4C9E93}"/>
              </a:ext>
            </a:extLst>
          </p:cNvPr>
          <p:cNvSpPr>
            <a:spLocks noChangeAspect="1"/>
          </p:cNvSpPr>
          <p:nvPr/>
        </p:nvSpPr>
        <p:spPr bwMode="auto">
          <a:xfrm>
            <a:off x="1" y="778927"/>
            <a:ext cx="9144000" cy="6026253"/>
          </a:xfrm>
          <a:prstGeom prst="rect">
            <a:avLst/>
          </a:prstGeom>
          <a:blipFill dpi="0" rotWithShape="1">
            <a:blip r:embed="rId3">
              <a:alphaModFix amt="8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5600" tIns="25600" rIns="25600" bIns="25600" rtlCol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34182DF-E1E0-4944-9B3F-37A48629E0B0}"/>
              </a:ext>
            </a:extLst>
          </p:cNvPr>
          <p:cNvSpPr txBox="1">
            <a:spLocks noChangeArrowheads="1"/>
          </p:cNvSpPr>
          <p:nvPr/>
        </p:nvSpPr>
        <p:spPr>
          <a:xfrm>
            <a:off x="2879959" y="52820"/>
            <a:ext cx="6318250" cy="432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AF2125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algn="ctr"/>
            <a:r>
              <a:rPr lang="zh-CN" altLang="en-US" sz="2800" dirty="0">
                <a:solidFill>
                  <a:prstClr val="white"/>
                </a:solidFill>
              </a:rPr>
              <a:t>西安市大数据与视觉智能重点实验室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8DE84FF-337F-4DCB-815D-A6E4E4FC6818}"/>
              </a:ext>
            </a:extLst>
          </p:cNvPr>
          <p:cNvGrpSpPr/>
          <p:nvPr/>
        </p:nvGrpSpPr>
        <p:grpSpPr>
          <a:xfrm>
            <a:off x="1837566" y="2317654"/>
            <a:ext cx="5402218" cy="1811286"/>
            <a:chOff x="1837566" y="2317654"/>
            <a:chExt cx="5402218" cy="1811286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2CB4124-7DAA-459D-807B-2AA9EE918A8A}"/>
                </a:ext>
              </a:extLst>
            </p:cNvPr>
            <p:cNvSpPr/>
            <p:nvPr/>
          </p:nvSpPr>
          <p:spPr>
            <a:xfrm>
              <a:off x="1837566" y="2317654"/>
              <a:ext cx="5271046" cy="1811286"/>
            </a:xfrm>
            <a:prstGeom prst="rect">
              <a:avLst/>
            </a:prstGeom>
            <a:solidFill>
              <a:srgbClr val="A50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98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4A55ACC-64F9-4FA9-B203-4B9550BA55BD}"/>
                </a:ext>
              </a:extLst>
            </p:cNvPr>
            <p:cNvSpPr txBox="1"/>
            <p:nvPr/>
          </p:nvSpPr>
          <p:spPr>
            <a:xfrm>
              <a:off x="2180225" y="2761632"/>
              <a:ext cx="50595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zh-CN" altLang="en-US" sz="5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敬请批评指正！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DDB9902-FE17-45EB-AAC8-CE086EC117C5}"/>
                </a:ext>
              </a:extLst>
            </p:cNvPr>
            <p:cNvSpPr/>
            <p:nvPr/>
          </p:nvSpPr>
          <p:spPr bwMode="auto">
            <a:xfrm>
              <a:off x="2244896" y="3746334"/>
              <a:ext cx="4654208" cy="4571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square" lIns="25600" tIns="25600" rIns="25600" bIns="25600" rtlCol="0" anchor="t" anchorCtr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0"/>
                </a:spcBef>
                <a:buNone/>
              </a:pPr>
              <a:endPara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167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ïšļïďè">
            <a:extLst>
              <a:ext uri="{FF2B5EF4-FFF2-40B4-BE49-F238E27FC236}">
                <a16:creationId xmlns:a16="http://schemas.microsoft.com/office/drawing/2014/main" id="{2A7B9F8E-0BB7-42D4-9493-D7815AB7EEFD}"/>
              </a:ext>
            </a:extLst>
          </p:cNvPr>
          <p:cNvSpPr/>
          <p:nvPr/>
        </p:nvSpPr>
        <p:spPr>
          <a:xfrm>
            <a:off x="317039" y="1767671"/>
            <a:ext cx="2853468" cy="41031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fontScale="25000" lnSpcReduction="20000"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7200" dirty="0">
                <a:solidFill>
                  <a:schemeClr val="accent3"/>
                </a:solidFill>
              </a:rPr>
              <a:t>程序设计概述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7200" dirty="0">
                <a:solidFill>
                  <a:schemeClr val="accent3"/>
                </a:solidFill>
              </a:rPr>
              <a:t>数据对象与计算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7200" dirty="0">
                <a:solidFill>
                  <a:schemeClr val="accent3"/>
                </a:solidFill>
              </a:rPr>
              <a:t>基本程序控制结构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7200" dirty="0">
                <a:solidFill>
                  <a:schemeClr val="accent3"/>
                </a:solidFill>
              </a:rPr>
              <a:t>函数与模块化编程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7200" dirty="0">
                <a:solidFill>
                  <a:schemeClr val="accent3"/>
                </a:solidFill>
              </a:rPr>
              <a:t>数组与字符串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7200" dirty="0">
                <a:solidFill>
                  <a:schemeClr val="accent3"/>
                </a:solidFill>
              </a:rPr>
              <a:t>指针与动态存储管理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7200" dirty="0">
                <a:solidFill>
                  <a:schemeClr val="accent3"/>
                </a:solidFill>
              </a:rPr>
              <a:t>结构体与简单数据结构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7200" dirty="0">
                <a:solidFill>
                  <a:schemeClr val="accent3"/>
                </a:solidFill>
              </a:rPr>
              <a:t>8</a:t>
            </a:r>
            <a:r>
              <a:rPr lang="zh-CN" altLang="en-US" sz="7200" dirty="0">
                <a:solidFill>
                  <a:schemeClr val="accent3"/>
                </a:solidFill>
              </a:rPr>
              <a:t>个实验</a:t>
            </a:r>
          </a:p>
          <a:p>
            <a:pPr algn="r">
              <a:lnSpc>
                <a:spcPct val="120000"/>
              </a:lnSpc>
            </a:pPr>
            <a:r>
              <a:rPr lang="en-US" altLang="zh-CN" sz="1100" dirty="0"/>
              <a:t>.</a:t>
            </a:r>
          </a:p>
        </p:txBody>
      </p:sp>
      <p:sp>
        <p:nvSpPr>
          <p:cNvPr id="9" name="iŝlïḓê">
            <a:extLst>
              <a:ext uri="{FF2B5EF4-FFF2-40B4-BE49-F238E27FC236}">
                <a16:creationId xmlns:a16="http://schemas.microsoft.com/office/drawing/2014/main" id="{BA71DAFD-30BC-49CC-94C8-88C4527FA0B9}"/>
              </a:ext>
            </a:extLst>
          </p:cNvPr>
          <p:cNvSpPr/>
          <p:nvPr/>
        </p:nvSpPr>
        <p:spPr>
          <a:xfrm>
            <a:off x="75264" y="5335286"/>
            <a:ext cx="3028951" cy="3067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algn="ctr"/>
            <a:r>
              <a:rPr lang="zh-CN" altLang="en-US" sz="2000" b="1" dirty="0"/>
              <a:t>全程教师讲授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最后统一上机</a:t>
            </a:r>
            <a:endParaRPr lang="en-US" altLang="zh-CN" sz="2000" b="1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4F73262-2F2E-4FE2-909D-0E89C1154F48}"/>
              </a:ext>
            </a:extLst>
          </p:cNvPr>
          <p:cNvGrpSpPr/>
          <p:nvPr/>
        </p:nvGrpSpPr>
        <p:grpSpPr>
          <a:xfrm>
            <a:off x="2824564" y="3081545"/>
            <a:ext cx="1521100" cy="944178"/>
            <a:chOff x="2824564" y="3081545"/>
            <a:chExt cx="1521100" cy="944178"/>
          </a:xfrm>
        </p:grpSpPr>
        <p:sp>
          <p:nvSpPr>
            <p:cNvPr id="17" name="íś1íḓé">
              <a:extLst>
                <a:ext uri="{FF2B5EF4-FFF2-40B4-BE49-F238E27FC236}">
                  <a16:creationId xmlns:a16="http://schemas.microsoft.com/office/drawing/2014/main" id="{36FA7D78-B058-4774-A2C6-89D4F0F41B8D}"/>
                </a:ext>
              </a:extLst>
            </p:cNvPr>
            <p:cNvSpPr/>
            <p:nvPr/>
          </p:nvSpPr>
          <p:spPr>
            <a:xfrm rot="15385407">
              <a:off x="3374045" y="3054104"/>
              <a:ext cx="944178" cy="999060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9" name="ïṣ1îḍè">
              <a:extLst>
                <a:ext uri="{FF2B5EF4-FFF2-40B4-BE49-F238E27FC236}">
                  <a16:creationId xmlns:a16="http://schemas.microsoft.com/office/drawing/2014/main" id="{95C3846E-6F00-42A0-8EAC-826E78EF6B32}"/>
                </a:ext>
              </a:extLst>
            </p:cNvPr>
            <p:cNvSpPr txBox="1"/>
            <p:nvPr/>
          </p:nvSpPr>
          <p:spPr>
            <a:xfrm>
              <a:off x="3298416" y="3291108"/>
              <a:ext cx="1043111" cy="605412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1">
              <a:normAutofit fontScale="92500" lnSpcReduction="20000"/>
            </a:bodyPr>
            <a:lstStyle/>
            <a:p>
              <a:pPr algn="ctr"/>
              <a:r>
                <a:rPr lang="zh-CN" altLang="en-US" sz="2000" b="1" i="1" dirty="0">
                  <a:solidFill>
                    <a:schemeClr val="bg1"/>
                  </a:solidFill>
                </a:rPr>
                <a:t>原教学大纲</a:t>
              </a:r>
            </a:p>
          </p:txBody>
        </p:sp>
        <p:sp>
          <p:nvSpPr>
            <p:cNvPr id="10" name="íṧļïdè">
              <a:extLst>
                <a:ext uri="{FF2B5EF4-FFF2-40B4-BE49-F238E27FC236}">
                  <a16:creationId xmlns:a16="http://schemas.microsoft.com/office/drawing/2014/main" id="{6D6F30BE-8431-4B42-9731-962B7707099E}"/>
                </a:ext>
              </a:extLst>
            </p:cNvPr>
            <p:cNvSpPr/>
            <p:nvPr/>
          </p:nvSpPr>
          <p:spPr>
            <a:xfrm>
              <a:off x="2824564" y="3241503"/>
              <a:ext cx="395007" cy="39500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1" name="íşľiḍé">
              <a:extLst>
                <a:ext uri="{FF2B5EF4-FFF2-40B4-BE49-F238E27FC236}">
                  <a16:creationId xmlns:a16="http://schemas.microsoft.com/office/drawing/2014/main" id="{7BA0EF4F-6410-4B5F-B5A3-CC61D9660A5E}"/>
                </a:ext>
              </a:extLst>
            </p:cNvPr>
            <p:cNvSpPr/>
            <p:nvPr/>
          </p:nvSpPr>
          <p:spPr>
            <a:xfrm>
              <a:off x="2939921" y="3328392"/>
              <a:ext cx="164294" cy="1559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00" y="63664"/>
                  </a:moveTo>
                  <a:lnTo>
                    <a:pt x="119800" y="63664"/>
                  </a:lnTo>
                  <a:cubicBezTo>
                    <a:pt x="119800" y="66596"/>
                    <a:pt x="118405" y="69528"/>
                    <a:pt x="114219" y="69528"/>
                  </a:cubicBezTo>
                  <a:cubicBezTo>
                    <a:pt x="112823" y="69528"/>
                    <a:pt x="111428" y="68062"/>
                    <a:pt x="111428" y="68062"/>
                  </a:cubicBezTo>
                  <a:lnTo>
                    <a:pt x="111428" y="68062"/>
                  </a:lnTo>
                  <a:cubicBezTo>
                    <a:pt x="60598" y="14869"/>
                    <a:pt x="60598" y="14869"/>
                    <a:pt x="60598" y="14869"/>
                  </a:cubicBezTo>
                  <a:lnTo>
                    <a:pt x="60598" y="14869"/>
                  </a:lnTo>
                  <a:lnTo>
                    <a:pt x="60598" y="14869"/>
                  </a:lnTo>
                  <a:lnTo>
                    <a:pt x="60598" y="14869"/>
                  </a:lnTo>
                  <a:cubicBezTo>
                    <a:pt x="9966" y="68062"/>
                    <a:pt x="9966" y="68062"/>
                    <a:pt x="9966" y="68062"/>
                  </a:cubicBezTo>
                  <a:lnTo>
                    <a:pt x="9966" y="68062"/>
                  </a:lnTo>
                  <a:cubicBezTo>
                    <a:pt x="8571" y="68062"/>
                    <a:pt x="7176" y="69528"/>
                    <a:pt x="5780" y="69528"/>
                  </a:cubicBezTo>
                  <a:cubicBezTo>
                    <a:pt x="2990" y="69528"/>
                    <a:pt x="0" y="66596"/>
                    <a:pt x="0" y="63664"/>
                  </a:cubicBezTo>
                  <a:cubicBezTo>
                    <a:pt x="0" y="62198"/>
                    <a:pt x="0" y="60523"/>
                    <a:pt x="1395" y="59057"/>
                  </a:cubicBezTo>
                  <a:cubicBezTo>
                    <a:pt x="56411" y="1465"/>
                    <a:pt x="56411" y="1465"/>
                    <a:pt x="56411" y="1465"/>
                  </a:cubicBezTo>
                  <a:cubicBezTo>
                    <a:pt x="57807" y="0"/>
                    <a:pt x="59202" y="0"/>
                    <a:pt x="60598" y="0"/>
                  </a:cubicBez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cubicBezTo>
                    <a:pt x="61993" y="0"/>
                    <a:pt x="63388" y="1465"/>
                    <a:pt x="64784" y="1465"/>
                  </a:cubicBezTo>
                  <a:lnTo>
                    <a:pt x="64784" y="1465"/>
                  </a:lnTo>
                  <a:cubicBezTo>
                    <a:pt x="85913" y="25130"/>
                    <a:pt x="85913" y="25130"/>
                    <a:pt x="85913" y="25130"/>
                  </a:cubicBezTo>
                  <a:cubicBezTo>
                    <a:pt x="85913" y="19267"/>
                    <a:pt x="85913" y="19267"/>
                    <a:pt x="85913" y="19267"/>
                  </a:cubicBezTo>
                  <a:cubicBezTo>
                    <a:pt x="85913" y="16335"/>
                    <a:pt x="88903" y="13193"/>
                    <a:pt x="91694" y="13193"/>
                  </a:cubicBezTo>
                  <a:cubicBezTo>
                    <a:pt x="95880" y="13193"/>
                    <a:pt x="97275" y="16335"/>
                    <a:pt x="97275" y="19267"/>
                  </a:cubicBezTo>
                  <a:cubicBezTo>
                    <a:pt x="97275" y="36858"/>
                    <a:pt x="97275" y="36858"/>
                    <a:pt x="97275" y="36858"/>
                  </a:cubicBezTo>
                  <a:cubicBezTo>
                    <a:pt x="118405" y="59057"/>
                    <a:pt x="118405" y="59057"/>
                    <a:pt x="118405" y="59057"/>
                  </a:cubicBezTo>
                  <a:lnTo>
                    <a:pt x="118405" y="59057"/>
                  </a:lnTo>
                  <a:cubicBezTo>
                    <a:pt x="119800" y="60523"/>
                    <a:pt x="119800" y="62198"/>
                    <a:pt x="119800" y="63664"/>
                  </a:cubicBezTo>
                  <a:close/>
                  <a:moveTo>
                    <a:pt x="108438" y="72460"/>
                  </a:moveTo>
                  <a:lnTo>
                    <a:pt x="108438" y="72460"/>
                  </a:lnTo>
                  <a:cubicBezTo>
                    <a:pt x="108438" y="90261"/>
                    <a:pt x="108438" y="90261"/>
                    <a:pt x="108438" y="90261"/>
                  </a:cubicBezTo>
                  <a:cubicBezTo>
                    <a:pt x="108438" y="99057"/>
                    <a:pt x="108438" y="99057"/>
                    <a:pt x="108438" y="99057"/>
                  </a:cubicBezTo>
                  <a:cubicBezTo>
                    <a:pt x="108438" y="113926"/>
                    <a:pt x="108438" y="113926"/>
                    <a:pt x="108438" y="113926"/>
                  </a:cubicBezTo>
                  <a:cubicBezTo>
                    <a:pt x="108438" y="118324"/>
                    <a:pt x="107043" y="119790"/>
                    <a:pt x="102857" y="119790"/>
                  </a:cubicBezTo>
                  <a:cubicBezTo>
                    <a:pt x="91694" y="119790"/>
                    <a:pt x="91694" y="119790"/>
                    <a:pt x="91694" y="119790"/>
                  </a:cubicBezTo>
                  <a:cubicBezTo>
                    <a:pt x="91694" y="72460"/>
                    <a:pt x="91694" y="72460"/>
                    <a:pt x="91694" y="72460"/>
                  </a:cubicBezTo>
                  <a:cubicBezTo>
                    <a:pt x="69169" y="72460"/>
                    <a:pt x="69169" y="72460"/>
                    <a:pt x="69169" y="72460"/>
                  </a:cubicBezTo>
                  <a:cubicBezTo>
                    <a:pt x="69169" y="119790"/>
                    <a:pt x="69169" y="119790"/>
                    <a:pt x="69169" y="119790"/>
                  </a:cubicBezTo>
                  <a:cubicBezTo>
                    <a:pt x="16943" y="119790"/>
                    <a:pt x="16943" y="119790"/>
                    <a:pt x="16943" y="119790"/>
                  </a:cubicBezTo>
                  <a:cubicBezTo>
                    <a:pt x="14152" y="119790"/>
                    <a:pt x="11362" y="118324"/>
                    <a:pt x="11362" y="113926"/>
                  </a:cubicBezTo>
                  <a:cubicBezTo>
                    <a:pt x="11362" y="99057"/>
                    <a:pt x="11362" y="99057"/>
                    <a:pt x="11362" y="99057"/>
                  </a:cubicBezTo>
                  <a:cubicBezTo>
                    <a:pt x="11362" y="90261"/>
                    <a:pt x="11362" y="90261"/>
                    <a:pt x="11362" y="90261"/>
                  </a:cubicBezTo>
                  <a:cubicBezTo>
                    <a:pt x="11362" y="72460"/>
                    <a:pt x="11362" y="72460"/>
                    <a:pt x="11362" y="72460"/>
                  </a:cubicBezTo>
                  <a:cubicBezTo>
                    <a:pt x="60598" y="22198"/>
                    <a:pt x="60598" y="22198"/>
                    <a:pt x="60598" y="22198"/>
                  </a:cubicBezTo>
                  <a:lnTo>
                    <a:pt x="108438" y="72460"/>
                  </a:lnTo>
                  <a:close/>
                  <a:moveTo>
                    <a:pt x="50830" y="72460"/>
                  </a:moveTo>
                  <a:lnTo>
                    <a:pt x="50830" y="72460"/>
                  </a:lnTo>
                  <a:cubicBezTo>
                    <a:pt x="28305" y="72460"/>
                    <a:pt x="28305" y="72460"/>
                    <a:pt x="28305" y="72460"/>
                  </a:cubicBezTo>
                  <a:cubicBezTo>
                    <a:pt x="28305" y="96125"/>
                    <a:pt x="28305" y="96125"/>
                    <a:pt x="28305" y="96125"/>
                  </a:cubicBezTo>
                  <a:cubicBezTo>
                    <a:pt x="50830" y="96125"/>
                    <a:pt x="50830" y="96125"/>
                    <a:pt x="50830" y="96125"/>
                  </a:cubicBezTo>
                  <a:lnTo>
                    <a:pt x="50830" y="724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</p:grpSp>
      <p:sp>
        <p:nvSpPr>
          <p:cNvPr id="13" name="íSľïde">
            <a:extLst>
              <a:ext uri="{FF2B5EF4-FFF2-40B4-BE49-F238E27FC236}">
                <a16:creationId xmlns:a16="http://schemas.microsoft.com/office/drawing/2014/main" id="{111B2390-7DED-4718-B56C-E5BAFE750375}"/>
              </a:ext>
            </a:extLst>
          </p:cNvPr>
          <p:cNvSpPr/>
          <p:nvPr/>
        </p:nvSpPr>
        <p:spPr>
          <a:xfrm>
            <a:off x="6169869" y="5335286"/>
            <a:ext cx="2657092" cy="3067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lvl="0" algn="ctr"/>
            <a:r>
              <a:rPr lang="zh-CN" altLang="en-US" sz="2000" b="1" dirty="0"/>
              <a:t>双师在线、重点讲授、即时评测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61BD56D-C05C-4743-B234-FB47B3204E4A}"/>
              </a:ext>
            </a:extLst>
          </p:cNvPr>
          <p:cNvGrpSpPr/>
          <p:nvPr/>
        </p:nvGrpSpPr>
        <p:grpSpPr>
          <a:xfrm>
            <a:off x="4421804" y="2590864"/>
            <a:ext cx="1463008" cy="987141"/>
            <a:chOff x="4421804" y="2590864"/>
            <a:chExt cx="1463008" cy="987141"/>
          </a:xfrm>
        </p:grpSpPr>
        <p:sp>
          <p:nvSpPr>
            <p:cNvPr id="16" name="îŝlïdê">
              <a:extLst>
                <a:ext uri="{FF2B5EF4-FFF2-40B4-BE49-F238E27FC236}">
                  <a16:creationId xmlns:a16="http://schemas.microsoft.com/office/drawing/2014/main" id="{38130828-A9ED-45DF-B86A-DAC7A6FA41D3}"/>
                </a:ext>
              </a:extLst>
            </p:cNvPr>
            <p:cNvSpPr/>
            <p:nvPr/>
          </p:nvSpPr>
          <p:spPr>
            <a:xfrm rot="4991704">
              <a:off x="4435987" y="2576681"/>
              <a:ext cx="987141" cy="1015508"/>
            </a:xfrm>
            <a:prstGeom prst="teardrop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8" name="íŝḻiḋè">
              <a:extLst>
                <a:ext uri="{FF2B5EF4-FFF2-40B4-BE49-F238E27FC236}">
                  <a16:creationId xmlns:a16="http://schemas.microsoft.com/office/drawing/2014/main" id="{0AD009A6-1181-46FA-947F-DB675C37B2B9}"/>
                </a:ext>
              </a:extLst>
            </p:cNvPr>
            <p:cNvSpPr txBox="1"/>
            <p:nvPr/>
          </p:nvSpPr>
          <p:spPr>
            <a:xfrm>
              <a:off x="4441075" y="2788787"/>
              <a:ext cx="993425" cy="616791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1">
              <a:normAutofit fontScale="92500" lnSpcReduction="10000"/>
            </a:bodyPr>
            <a:lstStyle/>
            <a:p>
              <a:pPr algn="ctr"/>
              <a:r>
                <a:rPr lang="zh-CN" altLang="en-US" sz="2000" b="1" i="1" dirty="0">
                  <a:solidFill>
                    <a:schemeClr val="bg1"/>
                  </a:solidFill>
                </a:rPr>
                <a:t>新教学大纲</a:t>
              </a:r>
            </a:p>
          </p:txBody>
        </p:sp>
        <p:sp>
          <p:nvSpPr>
            <p:cNvPr id="14" name="iśľîḋê">
              <a:extLst>
                <a:ext uri="{FF2B5EF4-FFF2-40B4-BE49-F238E27FC236}">
                  <a16:creationId xmlns:a16="http://schemas.microsoft.com/office/drawing/2014/main" id="{7F752C24-8C51-4C08-8ECC-CD41D5A77D41}"/>
                </a:ext>
              </a:extLst>
            </p:cNvPr>
            <p:cNvSpPr/>
            <p:nvPr/>
          </p:nvSpPr>
          <p:spPr>
            <a:xfrm>
              <a:off x="5552560" y="3176303"/>
              <a:ext cx="332252" cy="386229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77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5" name="íṣḻiḓè">
              <a:extLst>
                <a:ext uri="{FF2B5EF4-FFF2-40B4-BE49-F238E27FC236}">
                  <a16:creationId xmlns:a16="http://schemas.microsoft.com/office/drawing/2014/main" id="{4DB44935-B0A3-4FC5-8CFE-CBB626FA0B25}"/>
                </a:ext>
              </a:extLst>
            </p:cNvPr>
            <p:cNvSpPr/>
            <p:nvPr/>
          </p:nvSpPr>
          <p:spPr>
            <a:xfrm>
              <a:off x="5652108" y="3287059"/>
              <a:ext cx="164294" cy="1559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00" y="63664"/>
                  </a:moveTo>
                  <a:lnTo>
                    <a:pt x="119800" y="63664"/>
                  </a:lnTo>
                  <a:cubicBezTo>
                    <a:pt x="119800" y="66596"/>
                    <a:pt x="118405" y="69528"/>
                    <a:pt x="114219" y="69528"/>
                  </a:cubicBezTo>
                  <a:cubicBezTo>
                    <a:pt x="112823" y="69528"/>
                    <a:pt x="111428" y="68062"/>
                    <a:pt x="111428" y="68062"/>
                  </a:cubicBezTo>
                  <a:lnTo>
                    <a:pt x="111428" y="68062"/>
                  </a:lnTo>
                  <a:cubicBezTo>
                    <a:pt x="60598" y="14869"/>
                    <a:pt x="60598" y="14869"/>
                    <a:pt x="60598" y="14869"/>
                  </a:cubicBezTo>
                  <a:lnTo>
                    <a:pt x="60598" y="14869"/>
                  </a:lnTo>
                  <a:lnTo>
                    <a:pt x="60598" y="14869"/>
                  </a:lnTo>
                  <a:lnTo>
                    <a:pt x="60598" y="14869"/>
                  </a:lnTo>
                  <a:cubicBezTo>
                    <a:pt x="9966" y="68062"/>
                    <a:pt x="9966" y="68062"/>
                    <a:pt x="9966" y="68062"/>
                  </a:cubicBezTo>
                  <a:lnTo>
                    <a:pt x="9966" y="68062"/>
                  </a:lnTo>
                  <a:cubicBezTo>
                    <a:pt x="8571" y="68062"/>
                    <a:pt x="7176" y="69528"/>
                    <a:pt x="5780" y="69528"/>
                  </a:cubicBezTo>
                  <a:cubicBezTo>
                    <a:pt x="2990" y="69528"/>
                    <a:pt x="0" y="66596"/>
                    <a:pt x="0" y="63664"/>
                  </a:cubicBezTo>
                  <a:cubicBezTo>
                    <a:pt x="0" y="62198"/>
                    <a:pt x="0" y="60523"/>
                    <a:pt x="1395" y="59057"/>
                  </a:cubicBezTo>
                  <a:cubicBezTo>
                    <a:pt x="56411" y="1465"/>
                    <a:pt x="56411" y="1465"/>
                    <a:pt x="56411" y="1465"/>
                  </a:cubicBezTo>
                  <a:cubicBezTo>
                    <a:pt x="57807" y="0"/>
                    <a:pt x="59202" y="0"/>
                    <a:pt x="60598" y="0"/>
                  </a:cubicBez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cubicBezTo>
                    <a:pt x="61993" y="0"/>
                    <a:pt x="63388" y="1465"/>
                    <a:pt x="64784" y="1465"/>
                  </a:cubicBezTo>
                  <a:lnTo>
                    <a:pt x="64784" y="1465"/>
                  </a:lnTo>
                  <a:cubicBezTo>
                    <a:pt x="85913" y="25130"/>
                    <a:pt x="85913" y="25130"/>
                    <a:pt x="85913" y="25130"/>
                  </a:cubicBezTo>
                  <a:cubicBezTo>
                    <a:pt x="85913" y="19267"/>
                    <a:pt x="85913" y="19267"/>
                    <a:pt x="85913" y="19267"/>
                  </a:cubicBezTo>
                  <a:cubicBezTo>
                    <a:pt x="85913" y="16335"/>
                    <a:pt x="88903" y="13193"/>
                    <a:pt x="91694" y="13193"/>
                  </a:cubicBezTo>
                  <a:cubicBezTo>
                    <a:pt x="95880" y="13193"/>
                    <a:pt x="97275" y="16335"/>
                    <a:pt x="97275" y="19267"/>
                  </a:cubicBezTo>
                  <a:cubicBezTo>
                    <a:pt x="97275" y="36858"/>
                    <a:pt x="97275" y="36858"/>
                    <a:pt x="97275" y="36858"/>
                  </a:cubicBezTo>
                  <a:cubicBezTo>
                    <a:pt x="118405" y="59057"/>
                    <a:pt x="118405" y="59057"/>
                    <a:pt x="118405" y="59057"/>
                  </a:cubicBezTo>
                  <a:lnTo>
                    <a:pt x="118405" y="59057"/>
                  </a:lnTo>
                  <a:cubicBezTo>
                    <a:pt x="119800" y="60523"/>
                    <a:pt x="119800" y="62198"/>
                    <a:pt x="119800" y="63664"/>
                  </a:cubicBezTo>
                  <a:close/>
                  <a:moveTo>
                    <a:pt x="108438" y="72460"/>
                  </a:moveTo>
                  <a:lnTo>
                    <a:pt x="108438" y="72460"/>
                  </a:lnTo>
                  <a:cubicBezTo>
                    <a:pt x="108438" y="90261"/>
                    <a:pt x="108438" y="90261"/>
                    <a:pt x="108438" y="90261"/>
                  </a:cubicBezTo>
                  <a:cubicBezTo>
                    <a:pt x="108438" y="99057"/>
                    <a:pt x="108438" y="99057"/>
                    <a:pt x="108438" y="99057"/>
                  </a:cubicBezTo>
                  <a:cubicBezTo>
                    <a:pt x="108438" y="113926"/>
                    <a:pt x="108438" y="113926"/>
                    <a:pt x="108438" y="113926"/>
                  </a:cubicBezTo>
                  <a:cubicBezTo>
                    <a:pt x="108438" y="118324"/>
                    <a:pt x="107043" y="119790"/>
                    <a:pt x="102857" y="119790"/>
                  </a:cubicBezTo>
                  <a:cubicBezTo>
                    <a:pt x="91694" y="119790"/>
                    <a:pt x="91694" y="119790"/>
                    <a:pt x="91694" y="119790"/>
                  </a:cubicBezTo>
                  <a:cubicBezTo>
                    <a:pt x="91694" y="72460"/>
                    <a:pt x="91694" y="72460"/>
                    <a:pt x="91694" y="72460"/>
                  </a:cubicBezTo>
                  <a:cubicBezTo>
                    <a:pt x="69169" y="72460"/>
                    <a:pt x="69169" y="72460"/>
                    <a:pt x="69169" y="72460"/>
                  </a:cubicBezTo>
                  <a:cubicBezTo>
                    <a:pt x="69169" y="119790"/>
                    <a:pt x="69169" y="119790"/>
                    <a:pt x="69169" y="119790"/>
                  </a:cubicBezTo>
                  <a:cubicBezTo>
                    <a:pt x="16943" y="119790"/>
                    <a:pt x="16943" y="119790"/>
                    <a:pt x="16943" y="119790"/>
                  </a:cubicBezTo>
                  <a:cubicBezTo>
                    <a:pt x="14152" y="119790"/>
                    <a:pt x="11362" y="118324"/>
                    <a:pt x="11362" y="113926"/>
                  </a:cubicBezTo>
                  <a:cubicBezTo>
                    <a:pt x="11362" y="99057"/>
                    <a:pt x="11362" y="99057"/>
                    <a:pt x="11362" y="99057"/>
                  </a:cubicBezTo>
                  <a:cubicBezTo>
                    <a:pt x="11362" y="90261"/>
                    <a:pt x="11362" y="90261"/>
                    <a:pt x="11362" y="90261"/>
                  </a:cubicBezTo>
                  <a:cubicBezTo>
                    <a:pt x="11362" y="72460"/>
                    <a:pt x="11362" y="72460"/>
                    <a:pt x="11362" y="72460"/>
                  </a:cubicBezTo>
                  <a:cubicBezTo>
                    <a:pt x="60598" y="22198"/>
                    <a:pt x="60598" y="22198"/>
                    <a:pt x="60598" y="22198"/>
                  </a:cubicBezTo>
                  <a:lnTo>
                    <a:pt x="108438" y="72460"/>
                  </a:lnTo>
                  <a:close/>
                  <a:moveTo>
                    <a:pt x="50830" y="72460"/>
                  </a:moveTo>
                  <a:lnTo>
                    <a:pt x="50830" y="72460"/>
                  </a:lnTo>
                  <a:cubicBezTo>
                    <a:pt x="28305" y="72460"/>
                    <a:pt x="28305" y="72460"/>
                    <a:pt x="28305" y="72460"/>
                  </a:cubicBezTo>
                  <a:cubicBezTo>
                    <a:pt x="28305" y="96125"/>
                    <a:pt x="28305" y="96125"/>
                    <a:pt x="28305" y="96125"/>
                  </a:cubicBezTo>
                  <a:cubicBezTo>
                    <a:pt x="50830" y="96125"/>
                    <a:pt x="50830" y="96125"/>
                    <a:pt x="50830" y="96125"/>
                  </a:cubicBezTo>
                  <a:lnTo>
                    <a:pt x="50830" y="7246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EFC9FA9-98D7-4FDD-91FB-F5E2070971C5}"/>
              </a:ext>
            </a:extLst>
          </p:cNvPr>
          <p:cNvGrpSpPr/>
          <p:nvPr/>
        </p:nvGrpSpPr>
        <p:grpSpPr>
          <a:xfrm>
            <a:off x="5984360" y="1697944"/>
            <a:ext cx="2791306" cy="4289196"/>
            <a:chOff x="5984360" y="1697944"/>
            <a:chExt cx="2791306" cy="4289196"/>
          </a:xfrm>
        </p:grpSpPr>
        <p:sp>
          <p:nvSpPr>
            <p:cNvPr id="12" name="íṥḻïḋè">
              <a:extLst>
                <a:ext uri="{FF2B5EF4-FFF2-40B4-BE49-F238E27FC236}">
                  <a16:creationId xmlns:a16="http://schemas.microsoft.com/office/drawing/2014/main" id="{01CAE35F-CBE2-492E-8E84-96DEB183CABA}"/>
                </a:ext>
              </a:extLst>
            </p:cNvPr>
            <p:cNvSpPr/>
            <p:nvPr/>
          </p:nvSpPr>
          <p:spPr>
            <a:xfrm>
              <a:off x="5995160" y="1697944"/>
              <a:ext cx="2780506" cy="42891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dirty="0">
                  <a:solidFill>
                    <a:schemeClr val="accent5"/>
                  </a:solidFill>
                </a:rPr>
                <a:t>程序设计概述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dirty="0">
                  <a:solidFill>
                    <a:schemeClr val="accent5"/>
                  </a:solidFill>
                </a:rPr>
                <a:t>数据对象与计算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dirty="0">
                  <a:solidFill>
                    <a:schemeClr val="accent5"/>
                  </a:solidFill>
                </a:rPr>
                <a:t>基本程序控制结构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dirty="0">
                  <a:solidFill>
                    <a:schemeClr val="accent5"/>
                  </a:solidFill>
                </a:rPr>
                <a:t>数组与字符串</a:t>
              </a:r>
              <a:endParaRPr lang="en-US" altLang="zh-CN" dirty="0">
                <a:solidFill>
                  <a:schemeClr val="accent5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dirty="0">
                  <a:solidFill>
                    <a:schemeClr val="accent5"/>
                  </a:solidFill>
                </a:rPr>
                <a:t>函数与模块化编程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dirty="0">
                  <a:solidFill>
                    <a:schemeClr val="accent5"/>
                  </a:solidFill>
                </a:rPr>
                <a:t>指针与动态存储管理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dirty="0">
                  <a:solidFill>
                    <a:schemeClr val="accent5"/>
                  </a:solidFill>
                </a:rPr>
                <a:t>结构体与简单数据结构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EF74B1D-772B-43CE-9ECB-1324414E145A}"/>
                </a:ext>
              </a:extLst>
            </p:cNvPr>
            <p:cNvSpPr/>
            <p:nvPr/>
          </p:nvSpPr>
          <p:spPr bwMode="auto">
            <a:xfrm>
              <a:off x="5984360" y="1777543"/>
              <a:ext cx="2657092" cy="16280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square" lIns="25600" tIns="25600" rIns="25600" bIns="25600" rtlCol="0" anchor="t" anchorCtr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0"/>
                </a:spcBef>
                <a:buNone/>
              </a:pPr>
              <a:endPara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0339D11-575F-433B-8C92-022D66819419}"/>
              </a:ext>
            </a:extLst>
          </p:cNvPr>
          <p:cNvSpPr/>
          <p:nvPr/>
        </p:nvSpPr>
        <p:spPr>
          <a:xfrm rot="16200000">
            <a:off x="6376776" y="5386980"/>
            <a:ext cx="433568" cy="141749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b="1" dirty="0"/>
              <a:t>智慧平台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63C7660-0D21-46BB-83F8-52969E8FEB6E}"/>
              </a:ext>
            </a:extLst>
          </p:cNvPr>
          <p:cNvSpPr/>
          <p:nvPr/>
        </p:nvSpPr>
        <p:spPr>
          <a:xfrm rot="16200000">
            <a:off x="7829545" y="5403951"/>
            <a:ext cx="433570" cy="136736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b="1" dirty="0"/>
              <a:t>教师讲授</a:t>
            </a:r>
          </a:p>
        </p:txBody>
      </p:sp>
      <p:sp>
        <p:nvSpPr>
          <p:cNvPr id="20" name="文本框 68">
            <a:extLst>
              <a:ext uri="{FF2B5EF4-FFF2-40B4-BE49-F238E27FC236}">
                <a16:creationId xmlns:a16="http://schemas.microsoft.com/office/drawing/2014/main" id="{4BE20F9D-66EA-4629-BF62-FECA554FA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1224" y="67615"/>
            <a:ext cx="3087871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C</a:t>
            </a: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语言程序设计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4355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501720"/>
              </p:ext>
            </p:extLst>
          </p:nvPr>
        </p:nvGraphicFramePr>
        <p:xfrm>
          <a:off x="2222501" y="0"/>
          <a:ext cx="6761368" cy="676045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2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3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221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序号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课程内容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学时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教学方式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198120" algn="l"/>
                          <a:tab pos="398145" algn="l"/>
                        </a:tabLst>
                      </a:pPr>
                      <a:r>
                        <a:rPr lang="zh-CN" sz="1400" b="0" kern="10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计算历史、现状、发展趋势与前沿技术概述</a:t>
                      </a:r>
                      <a:endParaRPr lang="zh-CN" sz="1400" b="0" kern="100" dirty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zh-CN" sz="1400" b="0" kern="100" dirty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线上</a:t>
                      </a:r>
                      <a:endParaRPr lang="zh-CN" sz="1400" b="0" kern="100" dirty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21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198120" algn="l"/>
                          <a:tab pos="398145" algn="l"/>
                        </a:tabLst>
                      </a:pPr>
                      <a:r>
                        <a:rPr lang="zh-CN" sz="1400" kern="100" dirty="0">
                          <a:effectLst/>
                        </a:rPr>
                        <a:t>计算机体系结构及其编码方式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讲授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21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198120" algn="l"/>
                          <a:tab pos="398145" algn="l"/>
                        </a:tabLst>
                      </a:pPr>
                      <a:r>
                        <a:rPr lang="zh-CN" sz="1400" kern="100">
                          <a:effectLst/>
                        </a:rPr>
                        <a:t>计算机组成与软件系统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讲授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77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sz="1400" b="0" kern="10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tabLst>
                          <a:tab pos="198120" algn="l"/>
                          <a:tab pos="398145" algn="l"/>
                        </a:tabLst>
                      </a:pPr>
                      <a:r>
                        <a:rPr lang="zh-CN" sz="1400" b="0" kern="10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计算机应用</a:t>
                      </a: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sz="1400" b="0" kern="10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线上</a:t>
                      </a:r>
                    </a:p>
                  </a:txBody>
                  <a:tcPr marL="53089" marR="5308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21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198120" algn="l"/>
                          <a:tab pos="398145" algn="l"/>
                        </a:tabLst>
                      </a:pPr>
                      <a:r>
                        <a:rPr lang="zh-CN" sz="1400" kern="100">
                          <a:effectLst/>
                        </a:rPr>
                        <a:t>计算机应用实践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上机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77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tabLst>
                          <a:tab pos="198120" algn="l"/>
                          <a:tab pos="398145" algn="l"/>
                        </a:tabLst>
                      </a:pPr>
                      <a:r>
                        <a:rPr lang="en-US" sz="1400" b="0" kern="10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sz="1400" b="0" kern="10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tabLst>
                          <a:tab pos="198120" algn="l"/>
                          <a:tab pos="398145" algn="l"/>
                        </a:tabLst>
                      </a:pPr>
                      <a:r>
                        <a:rPr lang="zh-CN" sz="1400" b="0" kern="10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程序设计概述</a:t>
                      </a: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tabLst>
                          <a:tab pos="198120" algn="l"/>
                          <a:tab pos="398145" algn="l"/>
                        </a:tabLst>
                      </a:pPr>
                      <a:r>
                        <a:rPr lang="en-US" sz="1400" b="0" kern="10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sz="1400" b="0" kern="10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tabLst>
                          <a:tab pos="198120" algn="l"/>
                          <a:tab pos="398145" algn="l"/>
                        </a:tabLst>
                      </a:pPr>
                      <a:r>
                        <a:rPr lang="zh-CN" sz="1400" b="0" kern="10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线上</a:t>
                      </a:r>
                    </a:p>
                  </a:txBody>
                  <a:tcPr marL="53089" marR="53089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7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数据对象与计算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讲授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kern="10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数据对象与计算</a:t>
                      </a: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sz="1400" b="0" kern="10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线上</a:t>
                      </a:r>
                    </a:p>
                  </a:txBody>
                  <a:tcPr marL="53089" marR="5308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21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198120" algn="l"/>
                          <a:tab pos="398145" algn="l"/>
                        </a:tabLst>
                      </a:pPr>
                      <a:r>
                        <a:rPr lang="zh-CN" sz="1400" kern="100">
                          <a:effectLst/>
                        </a:rPr>
                        <a:t>实验一：开发环境、机试平台及基本程序结构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上机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7839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实验二：基本数据类型和计算，格式化输入输出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上机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基本程序控制结构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讲授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习题课</a:t>
                      </a: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实践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71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13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indent="40132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b="0" kern="10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实验三：程序流程控制</a:t>
                      </a: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sz="1400" b="0" kern="10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（线上</a:t>
                      </a:r>
                      <a:r>
                        <a:rPr lang="zh-CN" sz="1400" b="0" kern="100" dirty="0" smtClean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）上机</a:t>
                      </a:r>
                      <a:endParaRPr lang="zh-CN" sz="1400" b="0" kern="100" dirty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089" marR="53089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71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单元测试一</a:t>
                      </a: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sz="1400" b="0" kern="10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（线上</a:t>
                      </a:r>
                      <a:r>
                        <a:rPr lang="zh-CN" sz="1400" b="0" kern="100" dirty="0" smtClean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）上机</a:t>
                      </a:r>
                      <a:endParaRPr lang="zh-CN" sz="1400" b="0" kern="100" dirty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089" marR="53089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15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函数与模块化编程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讲授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16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kern="10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变量的作用域与生命周期</a:t>
                      </a: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sz="1400" b="0" kern="10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线上</a:t>
                      </a:r>
                    </a:p>
                  </a:txBody>
                  <a:tcPr marL="53089" marR="53089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976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17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b="0" kern="10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实验四：函数及其使用</a:t>
                      </a: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sz="1400" b="0" kern="10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（线上</a:t>
                      </a:r>
                      <a:r>
                        <a:rPr lang="zh-CN" sz="1400" b="0" kern="100" dirty="0" smtClean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）上机</a:t>
                      </a:r>
                      <a:endParaRPr lang="zh-CN" sz="1400" b="0" kern="100" dirty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089" marR="53089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9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数组与字符串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讲授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19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习题课</a:t>
                      </a: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实践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221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实验五：数组及其使用</a:t>
                      </a: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上机</a:t>
                      </a:r>
                    </a:p>
                  </a:txBody>
                  <a:tcPr marL="53089" marR="53089" marT="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9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指针与动态存储管理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4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讲授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9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kern="10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动态存储管理函数及应用</a:t>
                      </a: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sz="1400" b="0" kern="10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线上</a:t>
                      </a:r>
                    </a:p>
                  </a:txBody>
                  <a:tcPr marL="53089" marR="53089" marT="0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9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23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结构体与复杂数据表示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讲授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6221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b="0" kern="10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实验六：结构体及其应用</a:t>
                      </a: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sz="1400" b="0" kern="10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上机</a:t>
                      </a:r>
                    </a:p>
                  </a:txBody>
                  <a:tcPr marL="53089" marR="53089" marT="0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38071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25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单元测试二</a:t>
                      </a: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sz="1400" b="0" kern="100" dirty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089" marR="5308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（线上</a:t>
                      </a:r>
                      <a:r>
                        <a:rPr lang="zh-CN" sz="1400" b="0" kern="100" dirty="0" smtClean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）上机</a:t>
                      </a:r>
                      <a:endParaRPr lang="zh-CN" sz="1400" b="0" kern="100" dirty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089" marR="53089" marT="0" marB="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sp>
        <p:nvSpPr>
          <p:cNvPr id="3" name="文本框 9">
            <a:extLst>
              <a:ext uri="{FF2B5EF4-FFF2-40B4-BE49-F238E27FC236}">
                <a16:creationId xmlns:a16="http://schemas.microsoft.com/office/drawing/2014/main" id="{9A673809-75CE-4CCF-AB6F-3E7FD72AAC99}"/>
              </a:ext>
            </a:extLst>
          </p:cNvPr>
          <p:cNvSpPr txBox="1"/>
          <p:nvPr/>
        </p:nvSpPr>
        <p:spPr>
          <a:xfrm>
            <a:off x="444500" y="1141933"/>
            <a:ext cx="12953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线上学习：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学时</a:t>
            </a:r>
            <a:endParaRPr lang="en-US" altLang="zh-CN" sz="2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线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上实验：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学时</a:t>
            </a:r>
            <a:endParaRPr lang="en-US" altLang="zh-CN" sz="2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线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上测试：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学时</a:t>
            </a:r>
            <a:endParaRPr lang="zh-CN" altLang="en-US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76256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îśḻïdé">
            <a:extLst>
              <a:ext uri="{FF2B5EF4-FFF2-40B4-BE49-F238E27FC236}">
                <a16:creationId xmlns:a16="http://schemas.microsoft.com/office/drawing/2014/main" id="{B11CFFDF-207D-4530-BD73-D32681679C7B}"/>
              </a:ext>
            </a:extLst>
          </p:cNvPr>
          <p:cNvGrpSpPr/>
          <p:nvPr/>
        </p:nvGrpSpPr>
        <p:grpSpPr>
          <a:xfrm>
            <a:off x="6157048" y="1004768"/>
            <a:ext cx="2997705" cy="1373997"/>
            <a:chOff x="6542454" y="2550038"/>
            <a:chExt cx="5738853" cy="1665534"/>
          </a:xfrm>
        </p:grpSpPr>
        <p:sp>
          <p:nvSpPr>
            <p:cNvPr id="42" name="îṩ1ïḑé">
              <a:extLst>
                <a:ext uri="{FF2B5EF4-FFF2-40B4-BE49-F238E27FC236}">
                  <a16:creationId xmlns:a16="http://schemas.microsoft.com/office/drawing/2014/main" id="{AD79562A-564A-4734-A742-EC1BE24A6068}"/>
                </a:ext>
              </a:extLst>
            </p:cNvPr>
            <p:cNvSpPr/>
            <p:nvPr/>
          </p:nvSpPr>
          <p:spPr>
            <a:xfrm>
              <a:off x="6542454" y="2550038"/>
              <a:ext cx="717104" cy="48895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400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dirty="0">
                  <a:latin typeface="Impact" panose="020B0806030902050204" pitchFamily="34" charset="0"/>
                </a:rPr>
                <a:t>01</a:t>
              </a:r>
              <a:endParaRPr lang="zh-CN" altLang="en-US" dirty="0">
                <a:latin typeface="Impact" panose="020B0806030902050204" pitchFamily="34" charset="0"/>
              </a:endParaRPr>
            </a:p>
          </p:txBody>
        </p:sp>
        <p:sp>
          <p:nvSpPr>
            <p:cNvPr id="44" name="îṥ1îḑe">
              <a:extLst>
                <a:ext uri="{FF2B5EF4-FFF2-40B4-BE49-F238E27FC236}">
                  <a16:creationId xmlns:a16="http://schemas.microsoft.com/office/drawing/2014/main" id="{0AF32B9C-0CA5-48BC-B1DF-EC5BF27E1326}"/>
                </a:ext>
              </a:extLst>
            </p:cNvPr>
            <p:cNvSpPr/>
            <p:nvPr/>
          </p:nvSpPr>
          <p:spPr bwMode="auto">
            <a:xfrm>
              <a:off x="7176805" y="2695435"/>
              <a:ext cx="5104502" cy="152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850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lvl="0" indent="-285750" defTabSz="91440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l"/>
              </a:pPr>
              <a:r>
                <a:rPr lang="zh-CN" altLang="en-US" sz="1500" b="1" dirty="0">
                  <a:solidFill>
                    <a:schemeClr val="accent6">
                      <a:lumMod val="50000"/>
                    </a:schemeClr>
                  </a:solidFill>
                  <a:ea typeface="微软雅黑" panose="020B0503020204020204" pitchFamily="34" charset="-122"/>
                </a:rPr>
                <a:t>集成了</a:t>
              </a:r>
              <a:r>
                <a:rPr lang="zh-CN" altLang="en-US" sz="1600" b="1" dirty="0">
                  <a:solidFill>
                    <a:srgbClr val="A50021"/>
                  </a:solidFill>
                  <a:ea typeface="黑体" panose="02010609060101010101" pitchFamily="49" charset="-122"/>
                </a:rPr>
                <a:t>用户行为采集、智能题库、</a:t>
              </a:r>
              <a:r>
                <a:rPr lang="en-US" altLang="zh-CN" sz="1600" b="1" dirty="0">
                  <a:solidFill>
                    <a:srgbClr val="A50021"/>
                  </a:solidFill>
                  <a:ea typeface="等线 Light" panose="02010600030101010101" pitchFamily="2" charset="-122"/>
                </a:rPr>
                <a:t>@-</a:t>
              </a:r>
              <a:r>
                <a:rPr lang="zh-CN" altLang="en-US" sz="1600" b="1" dirty="0">
                  <a:solidFill>
                    <a:srgbClr val="A50021"/>
                  </a:solidFill>
                  <a:ea typeface="黑体" panose="02010609060101010101" pitchFamily="49" charset="-122"/>
                </a:rPr>
                <a:t>机器人、用户行为分析、</a:t>
              </a:r>
              <a:r>
                <a:rPr lang="zh-CN" altLang="en-US" sz="1600" b="1" dirty="0">
                  <a:solidFill>
                    <a:srgbClr val="A50021"/>
                  </a:solidFill>
                  <a:ea typeface="黑体" panose="02010609060101010101" pitchFamily="49" charset="-122"/>
                  <a:sym typeface="+mn-ea"/>
                </a:rPr>
                <a:t>大数据分析、智能推荐</a:t>
              </a:r>
              <a:r>
                <a:rPr lang="zh-CN" altLang="en-US" sz="1500" b="1" dirty="0">
                  <a:solidFill>
                    <a:schemeClr val="accent6">
                      <a:lumMod val="50000"/>
                    </a:schemeClr>
                  </a:solidFill>
                  <a:ea typeface="微软雅黑" panose="020B0503020204020204" pitchFamily="34" charset="-122"/>
                  <a:sym typeface="+mn-ea"/>
                </a:rPr>
                <a:t>子系统</a:t>
              </a:r>
              <a:endParaRPr lang="en-US" altLang="zh-CN" sz="1500" b="1" dirty="0">
                <a:solidFill>
                  <a:schemeClr val="accent6">
                    <a:lumMod val="50000"/>
                  </a:schemeClr>
                </a:solidFill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" name="îṣ1íḋê">
            <a:extLst>
              <a:ext uri="{FF2B5EF4-FFF2-40B4-BE49-F238E27FC236}">
                <a16:creationId xmlns:a16="http://schemas.microsoft.com/office/drawing/2014/main" id="{ED06A26A-4DF2-4D2F-84F1-77A9E2E9CDF6}"/>
              </a:ext>
            </a:extLst>
          </p:cNvPr>
          <p:cNvGrpSpPr/>
          <p:nvPr/>
        </p:nvGrpSpPr>
        <p:grpSpPr>
          <a:xfrm>
            <a:off x="6129995" y="2269714"/>
            <a:ext cx="3000803" cy="1373997"/>
            <a:chOff x="6542456" y="3650075"/>
            <a:chExt cx="4001071" cy="1831994"/>
          </a:xfrm>
        </p:grpSpPr>
        <p:sp>
          <p:nvSpPr>
            <p:cNvPr id="38" name="ïṥľîḑé">
              <a:extLst>
                <a:ext uri="{FF2B5EF4-FFF2-40B4-BE49-F238E27FC236}">
                  <a16:creationId xmlns:a16="http://schemas.microsoft.com/office/drawing/2014/main" id="{51E674FE-6D75-4CBE-8BA7-659DAFB279DB}"/>
                </a:ext>
              </a:extLst>
            </p:cNvPr>
            <p:cNvSpPr/>
            <p:nvPr/>
          </p:nvSpPr>
          <p:spPr>
            <a:xfrm>
              <a:off x="6542456" y="3650075"/>
              <a:ext cx="537820" cy="53782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400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dirty="0">
                  <a:latin typeface="Impact" panose="020B0806030902050204" pitchFamily="34" charset="0"/>
                </a:rPr>
                <a:t>02</a:t>
              </a:r>
              <a:endParaRPr lang="zh-CN" altLang="en-US" dirty="0">
                <a:latin typeface="Impact" panose="020B0806030902050204" pitchFamily="34" charset="0"/>
              </a:endParaRPr>
            </a:p>
          </p:txBody>
        </p:sp>
        <p:sp>
          <p:nvSpPr>
            <p:cNvPr id="40" name="ïṧlïďe">
              <a:extLst>
                <a:ext uri="{FF2B5EF4-FFF2-40B4-BE49-F238E27FC236}">
                  <a16:creationId xmlns:a16="http://schemas.microsoft.com/office/drawing/2014/main" id="{BBB3B7C6-90B4-4EB0-BC5A-8C9D86C53B23}"/>
                </a:ext>
              </a:extLst>
            </p:cNvPr>
            <p:cNvSpPr/>
            <p:nvPr/>
          </p:nvSpPr>
          <p:spPr bwMode="auto">
            <a:xfrm>
              <a:off x="7066565" y="3795476"/>
              <a:ext cx="3476962" cy="1686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475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lvl="0" indent="-285750" defTabSz="91440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l"/>
              </a:pPr>
              <a:r>
                <a:rPr lang="zh-CN" altLang="en-US" sz="2900" b="1" dirty="0">
                  <a:solidFill>
                    <a:schemeClr val="accent6">
                      <a:lumMod val="50000"/>
                    </a:schemeClr>
                  </a:solidFill>
                  <a:ea typeface="微软雅黑" panose="020B0503020204020204" pitchFamily="34" charset="-122"/>
                  <a:sym typeface="+mn-ea"/>
                </a:rPr>
                <a:t>在获取</a:t>
              </a:r>
              <a:r>
                <a:rPr lang="zh-CN" altLang="en-US" sz="2900" b="1" dirty="0">
                  <a:solidFill>
                    <a:srgbClr val="A50021"/>
                  </a:solidFill>
                  <a:ea typeface="黑体" panose="02010609060101010101" pitchFamily="49" charset="-122"/>
                  <a:sym typeface="+mn-ea"/>
                </a:rPr>
                <a:t>用户行为记录与试题测评信息</a:t>
              </a:r>
              <a:r>
                <a:rPr lang="zh-CN" altLang="en-US" sz="2900" b="1" dirty="0">
                  <a:solidFill>
                    <a:schemeClr val="accent6">
                      <a:lumMod val="50000"/>
                    </a:schemeClr>
                  </a:solidFill>
                  <a:ea typeface="微软雅黑" panose="020B0503020204020204" pitchFamily="34" charset="-122"/>
                  <a:sym typeface="+mn-ea"/>
                </a:rPr>
                <a:t>的基础上通过数据筛选与分析总结个人知识掌握情况</a:t>
              </a:r>
              <a:endParaRPr lang="en-US" altLang="zh-CN" sz="2900" b="1" dirty="0">
                <a:solidFill>
                  <a:schemeClr val="accent6">
                    <a:lumMod val="50000"/>
                  </a:schemeClr>
                </a:solidFill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8" name="iSlîďé">
            <a:extLst>
              <a:ext uri="{FF2B5EF4-FFF2-40B4-BE49-F238E27FC236}">
                <a16:creationId xmlns:a16="http://schemas.microsoft.com/office/drawing/2014/main" id="{02E53B8D-AA78-42BA-A6E1-8F8DE32F072F}"/>
              </a:ext>
            </a:extLst>
          </p:cNvPr>
          <p:cNvGrpSpPr/>
          <p:nvPr/>
        </p:nvGrpSpPr>
        <p:grpSpPr>
          <a:xfrm>
            <a:off x="6157049" y="3423054"/>
            <a:ext cx="2884372" cy="1116649"/>
            <a:chOff x="6542456" y="5264664"/>
            <a:chExt cx="3845829" cy="1331789"/>
          </a:xfrm>
        </p:grpSpPr>
        <p:sp>
          <p:nvSpPr>
            <p:cNvPr id="34" name="iš1íḍé">
              <a:extLst>
                <a:ext uri="{FF2B5EF4-FFF2-40B4-BE49-F238E27FC236}">
                  <a16:creationId xmlns:a16="http://schemas.microsoft.com/office/drawing/2014/main" id="{5B3DE322-9123-45DC-BA59-DCE9E27E6CF1}"/>
                </a:ext>
              </a:extLst>
            </p:cNvPr>
            <p:cNvSpPr/>
            <p:nvPr/>
          </p:nvSpPr>
          <p:spPr>
            <a:xfrm>
              <a:off x="6542456" y="5264664"/>
              <a:ext cx="537820" cy="48108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400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dirty="0">
                  <a:latin typeface="Impact" panose="020B0806030902050204" pitchFamily="34" charset="0"/>
                </a:rPr>
                <a:t>03</a:t>
              </a:r>
              <a:endParaRPr lang="zh-CN" altLang="en-US" dirty="0">
                <a:latin typeface="Impact" panose="020B0806030902050204" pitchFamily="34" charset="0"/>
              </a:endParaRPr>
            </a:p>
          </p:txBody>
        </p:sp>
        <p:sp>
          <p:nvSpPr>
            <p:cNvPr id="36" name="isļîḓè">
              <a:extLst>
                <a:ext uri="{FF2B5EF4-FFF2-40B4-BE49-F238E27FC236}">
                  <a16:creationId xmlns:a16="http://schemas.microsoft.com/office/drawing/2014/main" id="{BA112598-03A1-473C-93E8-8B92A5BAE8B7}"/>
                </a:ext>
              </a:extLst>
            </p:cNvPr>
            <p:cNvSpPr/>
            <p:nvPr/>
          </p:nvSpPr>
          <p:spPr bwMode="auto">
            <a:xfrm>
              <a:off x="7041897" y="5302466"/>
              <a:ext cx="3346388" cy="129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lvl="0" indent="-285750" defTabSz="91440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l"/>
              </a:pPr>
              <a:r>
                <a:rPr lang="zh-CN" altLang="en-US" sz="1400" b="1" dirty="0">
                  <a:solidFill>
                    <a:schemeClr val="accent6">
                      <a:lumMod val="50000"/>
                    </a:schemeClr>
                  </a:solidFill>
                  <a:ea typeface="微软雅黑" panose="020B0503020204020204" pitchFamily="34" charset="-122"/>
                  <a:sym typeface="+mn-ea"/>
                </a:rPr>
                <a:t>全面采集</a:t>
              </a:r>
              <a:r>
                <a:rPr lang="zh-CN" altLang="en-US" sz="1400" b="1" dirty="0">
                  <a:solidFill>
                    <a:srgbClr val="A50021"/>
                  </a:solidFill>
                  <a:ea typeface="黑体" panose="02010609060101010101" pitchFamily="49" charset="-122"/>
                  <a:sym typeface="+mn-ea"/>
                </a:rPr>
                <a:t>过程数据</a:t>
              </a:r>
              <a:r>
                <a:rPr lang="zh-CN" altLang="en-US" sz="900" dirty="0">
                  <a:solidFill>
                    <a:srgbClr val="1C1C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，</a:t>
              </a:r>
              <a:r>
                <a:rPr lang="zh-CN" altLang="en-US" sz="1400" b="1" dirty="0">
                  <a:solidFill>
                    <a:schemeClr val="accent6">
                      <a:lumMod val="50000"/>
                    </a:schemeClr>
                  </a:solidFill>
                  <a:ea typeface="微软雅黑" panose="020B0503020204020204" pitchFamily="34" charset="-122"/>
                  <a:sym typeface="+mn-ea"/>
                </a:rPr>
                <a:t>形成知识图谱，辅助学生学涯规划</a:t>
              </a:r>
              <a:endParaRPr lang="zh-CN" altLang="en-US" sz="1400" b="1" dirty="0">
                <a:solidFill>
                  <a:schemeClr val="accent6">
                    <a:lumMod val="50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B5D5B04-B253-4E7E-B7A6-F393A715E34C}"/>
              </a:ext>
            </a:extLst>
          </p:cNvPr>
          <p:cNvGrpSpPr/>
          <p:nvPr/>
        </p:nvGrpSpPr>
        <p:grpSpPr>
          <a:xfrm>
            <a:off x="-757406" y="641582"/>
            <a:ext cx="7698655" cy="4414915"/>
            <a:chOff x="-757406" y="641582"/>
            <a:chExt cx="7698655" cy="4414915"/>
          </a:xfrm>
        </p:grpSpPr>
        <p:grpSp>
          <p:nvGrpSpPr>
            <p:cNvPr id="5" name="îsḷiďè">
              <a:extLst>
                <a:ext uri="{FF2B5EF4-FFF2-40B4-BE49-F238E27FC236}">
                  <a16:creationId xmlns:a16="http://schemas.microsoft.com/office/drawing/2014/main" id="{949B6412-E651-4780-A402-DB36D2DD4A28}"/>
                </a:ext>
              </a:extLst>
            </p:cNvPr>
            <p:cNvGrpSpPr/>
            <p:nvPr/>
          </p:nvGrpSpPr>
          <p:grpSpPr>
            <a:xfrm>
              <a:off x="-757406" y="641582"/>
              <a:ext cx="7698655" cy="4414915"/>
              <a:chOff x="2459596" y="1628800"/>
              <a:chExt cx="7272808" cy="3749436"/>
            </a:xfrm>
          </p:grpSpPr>
          <p:sp>
            <p:nvSpPr>
              <p:cNvPr id="46" name="íśľïḍé">
                <a:extLst>
                  <a:ext uri="{FF2B5EF4-FFF2-40B4-BE49-F238E27FC236}">
                    <a16:creationId xmlns:a16="http://schemas.microsoft.com/office/drawing/2014/main" id="{709C95B0-4DCF-47B4-B3ED-17B7262C3BAD}"/>
                  </a:ext>
                </a:extLst>
              </p:cNvPr>
              <p:cNvSpPr/>
              <p:nvPr/>
            </p:nvSpPr>
            <p:spPr>
              <a:xfrm>
                <a:off x="3215253" y="1628800"/>
                <a:ext cx="5761494" cy="3651552"/>
              </a:xfrm>
              <a:custGeom>
                <a:avLst/>
                <a:gdLst>
                  <a:gd name="connsiteX0" fmla="*/ 224028 w 7415784"/>
                  <a:gd name="connsiteY0" fmla="*/ 269748 h 4700016"/>
                  <a:gd name="connsiteX1" fmla="*/ 224028 w 7415784"/>
                  <a:gd name="connsiteY1" fmla="*/ 4430268 h 4700016"/>
                  <a:gd name="connsiteX2" fmla="*/ 7191756 w 7415784"/>
                  <a:gd name="connsiteY2" fmla="*/ 4430268 h 4700016"/>
                  <a:gd name="connsiteX3" fmla="*/ 7191756 w 7415784"/>
                  <a:gd name="connsiteY3" fmla="*/ 269748 h 4700016"/>
                  <a:gd name="connsiteX4" fmla="*/ 266867 w 7415784"/>
                  <a:gd name="connsiteY4" fmla="*/ 0 h 4700016"/>
                  <a:gd name="connsiteX5" fmla="*/ 7148917 w 7415784"/>
                  <a:gd name="connsiteY5" fmla="*/ 0 h 4700016"/>
                  <a:gd name="connsiteX6" fmla="*/ 7415784 w 7415784"/>
                  <a:gd name="connsiteY6" fmla="*/ 266867 h 4700016"/>
                  <a:gd name="connsiteX7" fmla="*/ 7415784 w 7415784"/>
                  <a:gd name="connsiteY7" fmla="*/ 4433149 h 4700016"/>
                  <a:gd name="connsiteX8" fmla="*/ 7148917 w 7415784"/>
                  <a:gd name="connsiteY8" fmla="*/ 4700016 h 4700016"/>
                  <a:gd name="connsiteX9" fmla="*/ 266867 w 7415784"/>
                  <a:gd name="connsiteY9" fmla="*/ 4700016 h 4700016"/>
                  <a:gd name="connsiteX10" fmla="*/ 0 w 7415784"/>
                  <a:gd name="connsiteY10" fmla="*/ 4433149 h 4700016"/>
                  <a:gd name="connsiteX11" fmla="*/ 0 w 7415784"/>
                  <a:gd name="connsiteY11" fmla="*/ 266867 h 4700016"/>
                  <a:gd name="connsiteX12" fmla="*/ 266867 w 7415784"/>
                  <a:gd name="connsiteY12" fmla="*/ 0 h 470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5784" h="4700016">
                    <a:moveTo>
                      <a:pt x="224028" y="269748"/>
                    </a:moveTo>
                    <a:lnTo>
                      <a:pt x="224028" y="4430268"/>
                    </a:lnTo>
                    <a:lnTo>
                      <a:pt x="7191756" y="4430268"/>
                    </a:lnTo>
                    <a:lnTo>
                      <a:pt x="7191756" y="269748"/>
                    </a:lnTo>
                    <a:close/>
                    <a:moveTo>
                      <a:pt x="266867" y="0"/>
                    </a:moveTo>
                    <a:lnTo>
                      <a:pt x="7148917" y="0"/>
                    </a:lnTo>
                    <a:cubicBezTo>
                      <a:pt x="7296304" y="0"/>
                      <a:pt x="7415784" y="119480"/>
                      <a:pt x="7415784" y="266867"/>
                    </a:cubicBezTo>
                    <a:lnTo>
                      <a:pt x="7415784" y="4433149"/>
                    </a:lnTo>
                    <a:cubicBezTo>
                      <a:pt x="7415784" y="4580536"/>
                      <a:pt x="7296304" y="4700016"/>
                      <a:pt x="7148917" y="4700016"/>
                    </a:cubicBezTo>
                    <a:lnTo>
                      <a:pt x="266867" y="4700016"/>
                    </a:lnTo>
                    <a:cubicBezTo>
                      <a:pt x="119480" y="4700016"/>
                      <a:pt x="0" y="4580536"/>
                      <a:pt x="0" y="4433149"/>
                    </a:cubicBezTo>
                    <a:lnTo>
                      <a:pt x="0" y="266867"/>
                    </a:lnTo>
                    <a:cubicBezTo>
                      <a:pt x="0" y="119480"/>
                      <a:pt x="119480" y="0"/>
                      <a:pt x="266867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 sz="1091"/>
              </a:p>
            </p:txBody>
          </p:sp>
          <p:sp>
            <p:nvSpPr>
              <p:cNvPr id="47" name="îṡḷíḓé">
                <a:extLst>
                  <a:ext uri="{FF2B5EF4-FFF2-40B4-BE49-F238E27FC236}">
                    <a16:creationId xmlns:a16="http://schemas.microsoft.com/office/drawing/2014/main" id="{EC50DBF6-AE85-429F-BB3D-28961FA2C0BC}"/>
                  </a:ext>
                </a:extLst>
              </p:cNvPr>
              <p:cNvSpPr/>
              <p:nvPr/>
            </p:nvSpPr>
            <p:spPr>
              <a:xfrm>
                <a:off x="3228835" y="1644767"/>
                <a:ext cx="5734330" cy="3619617"/>
              </a:xfrm>
              <a:custGeom>
                <a:avLst/>
                <a:gdLst>
                  <a:gd name="connsiteX0" fmla="*/ 252028 w 7380820"/>
                  <a:gd name="connsiteY0" fmla="*/ 295230 h 4658912"/>
                  <a:gd name="connsiteX1" fmla="*/ 252028 w 7380820"/>
                  <a:gd name="connsiteY1" fmla="*/ 4363682 h 4658912"/>
                  <a:gd name="connsiteX2" fmla="*/ 7128792 w 7380820"/>
                  <a:gd name="connsiteY2" fmla="*/ 4363682 h 4658912"/>
                  <a:gd name="connsiteX3" fmla="*/ 7128792 w 7380820"/>
                  <a:gd name="connsiteY3" fmla="*/ 295230 h 4658912"/>
                  <a:gd name="connsiteX4" fmla="*/ 264533 w 7380820"/>
                  <a:gd name="connsiteY4" fmla="*/ 0 h 4658912"/>
                  <a:gd name="connsiteX5" fmla="*/ 7116287 w 7380820"/>
                  <a:gd name="connsiteY5" fmla="*/ 0 h 4658912"/>
                  <a:gd name="connsiteX6" fmla="*/ 7380820 w 7380820"/>
                  <a:gd name="connsiteY6" fmla="*/ 264533 h 4658912"/>
                  <a:gd name="connsiteX7" fmla="*/ 7380820 w 7380820"/>
                  <a:gd name="connsiteY7" fmla="*/ 4394379 h 4658912"/>
                  <a:gd name="connsiteX8" fmla="*/ 7116287 w 7380820"/>
                  <a:gd name="connsiteY8" fmla="*/ 4658912 h 4658912"/>
                  <a:gd name="connsiteX9" fmla="*/ 264533 w 7380820"/>
                  <a:gd name="connsiteY9" fmla="*/ 4658912 h 4658912"/>
                  <a:gd name="connsiteX10" fmla="*/ 0 w 7380820"/>
                  <a:gd name="connsiteY10" fmla="*/ 4394379 h 4658912"/>
                  <a:gd name="connsiteX11" fmla="*/ 0 w 7380820"/>
                  <a:gd name="connsiteY11" fmla="*/ 264533 h 4658912"/>
                  <a:gd name="connsiteX12" fmla="*/ 264533 w 7380820"/>
                  <a:gd name="connsiteY12" fmla="*/ 0 h 4658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80820" h="4658912">
                    <a:moveTo>
                      <a:pt x="252028" y="295230"/>
                    </a:moveTo>
                    <a:lnTo>
                      <a:pt x="252028" y="4363682"/>
                    </a:lnTo>
                    <a:lnTo>
                      <a:pt x="7128792" y="4363682"/>
                    </a:lnTo>
                    <a:lnTo>
                      <a:pt x="7128792" y="295230"/>
                    </a:lnTo>
                    <a:close/>
                    <a:moveTo>
                      <a:pt x="264533" y="0"/>
                    </a:moveTo>
                    <a:lnTo>
                      <a:pt x="7116287" y="0"/>
                    </a:lnTo>
                    <a:cubicBezTo>
                      <a:pt x="7262385" y="0"/>
                      <a:pt x="7380820" y="118435"/>
                      <a:pt x="7380820" y="264533"/>
                    </a:cubicBezTo>
                    <a:lnTo>
                      <a:pt x="7380820" y="4394379"/>
                    </a:lnTo>
                    <a:cubicBezTo>
                      <a:pt x="7380820" y="4540477"/>
                      <a:pt x="7262385" y="4658912"/>
                      <a:pt x="7116287" y="4658912"/>
                    </a:cubicBezTo>
                    <a:lnTo>
                      <a:pt x="264533" y="4658912"/>
                    </a:lnTo>
                    <a:cubicBezTo>
                      <a:pt x="118435" y="4658912"/>
                      <a:pt x="0" y="4540477"/>
                      <a:pt x="0" y="4394379"/>
                    </a:cubicBezTo>
                    <a:lnTo>
                      <a:pt x="0" y="264533"/>
                    </a:lnTo>
                    <a:cubicBezTo>
                      <a:pt x="0" y="118435"/>
                      <a:pt x="118435" y="0"/>
                      <a:pt x="26453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 sz="1091" dirty="0"/>
              </a:p>
            </p:txBody>
          </p:sp>
          <p:sp>
            <p:nvSpPr>
              <p:cNvPr id="48" name="iṣḷíḑê">
                <a:extLst>
                  <a:ext uri="{FF2B5EF4-FFF2-40B4-BE49-F238E27FC236}">
                    <a16:creationId xmlns:a16="http://schemas.microsoft.com/office/drawing/2014/main" id="{5493F63D-6C68-43D3-B454-F88E2F03DF4E}"/>
                  </a:ext>
                </a:extLst>
              </p:cNvPr>
              <p:cNvSpPr/>
              <p:nvPr/>
            </p:nvSpPr>
            <p:spPr>
              <a:xfrm>
                <a:off x="6040055" y="1707676"/>
                <a:ext cx="111889" cy="111889"/>
              </a:xfrm>
              <a:prstGeom prst="ellipse">
                <a:avLst/>
              </a:prstGeom>
              <a:gradFill flip="none" rotWithShape="1">
                <a:gsLst>
                  <a:gs pos="17000">
                    <a:schemeClr val="tx1"/>
                  </a:gs>
                  <a:gs pos="34000">
                    <a:srgbClr val="000000">
                      <a:lumMod val="84000"/>
                      <a:lumOff val="16000"/>
                    </a:srgb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en-US" sz="1091"/>
              </a:p>
            </p:txBody>
          </p:sp>
          <p:grpSp>
            <p:nvGrpSpPr>
              <p:cNvPr id="49" name="íṣḻîḋè">
                <a:extLst>
                  <a:ext uri="{FF2B5EF4-FFF2-40B4-BE49-F238E27FC236}">
                    <a16:creationId xmlns:a16="http://schemas.microsoft.com/office/drawing/2014/main" id="{1B6D21DF-AC23-4A71-BE62-3D1EDA0031AF}"/>
                  </a:ext>
                </a:extLst>
              </p:cNvPr>
              <p:cNvGrpSpPr/>
              <p:nvPr/>
            </p:nvGrpSpPr>
            <p:grpSpPr>
              <a:xfrm>
                <a:off x="2459596" y="5232543"/>
                <a:ext cx="7272808" cy="145693"/>
                <a:chOff x="-1348120" y="5777968"/>
                <a:chExt cx="9361040" cy="187524"/>
              </a:xfrm>
            </p:grpSpPr>
            <p:sp>
              <p:nvSpPr>
                <p:cNvPr id="52" name="îśḻídè">
                  <a:extLst>
                    <a:ext uri="{FF2B5EF4-FFF2-40B4-BE49-F238E27FC236}">
                      <a16:creationId xmlns:a16="http://schemas.microsoft.com/office/drawing/2014/main" id="{FEBD1927-E971-472F-9E70-7BE5437E90A1}"/>
                    </a:ext>
                  </a:extLst>
                </p:cNvPr>
                <p:cNvSpPr/>
                <p:nvPr/>
              </p:nvSpPr>
              <p:spPr>
                <a:xfrm flipV="1">
                  <a:off x="-1348120" y="5928916"/>
                  <a:ext cx="9361040" cy="36576"/>
                </a:xfrm>
                <a:prstGeom prst="trapezoid">
                  <a:avLst>
                    <a:gd name="adj" fmla="val 814192"/>
                  </a:avLst>
                </a:prstGeom>
                <a:solidFill>
                  <a:srgbClr val="80808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/>
                <a:p>
                  <a:pPr algn="ctr"/>
                  <a:endParaRPr lang="en-US" sz="1091"/>
                </a:p>
              </p:txBody>
            </p:sp>
            <p:sp>
              <p:nvSpPr>
                <p:cNvPr id="53" name="îṧḻïde">
                  <a:extLst>
                    <a:ext uri="{FF2B5EF4-FFF2-40B4-BE49-F238E27FC236}">
                      <a16:creationId xmlns:a16="http://schemas.microsoft.com/office/drawing/2014/main" id="{B8E66384-3C9F-4CF1-8B5E-7CCDA8DA7521}"/>
                    </a:ext>
                  </a:extLst>
                </p:cNvPr>
                <p:cNvSpPr/>
                <p:nvPr/>
              </p:nvSpPr>
              <p:spPr>
                <a:xfrm>
                  <a:off x="-1348120" y="5777968"/>
                  <a:ext cx="9361040" cy="151090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/>
                <a:p>
                  <a:pPr algn="ctr"/>
                  <a:endParaRPr lang="en-US" sz="1091"/>
                </a:p>
              </p:txBody>
            </p:sp>
          </p:grp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65403425-8664-4454-9317-9F646020F954}"/>
                </a:ext>
              </a:extLst>
            </p:cNvPr>
            <p:cNvGrpSpPr/>
            <p:nvPr/>
          </p:nvGrpSpPr>
          <p:grpSpPr>
            <a:xfrm>
              <a:off x="300301" y="914671"/>
              <a:ext cx="5583242" cy="3746470"/>
              <a:chOff x="300301" y="914671"/>
              <a:chExt cx="5583242" cy="3746470"/>
            </a:xfrm>
          </p:grpSpPr>
          <p:graphicFrame>
            <p:nvGraphicFramePr>
              <p:cNvPr id="57" name="对象 56">
                <a:extLst>
                  <a:ext uri="{FF2B5EF4-FFF2-40B4-BE49-F238E27FC236}">
                    <a16:creationId xmlns:a16="http://schemas.microsoft.com/office/drawing/2014/main" id="{0BA3A874-8AAA-41A6-969C-A6F016A2359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69433912"/>
                  </p:ext>
                </p:extLst>
              </p:nvPr>
            </p:nvGraphicFramePr>
            <p:xfrm>
              <a:off x="300301" y="914671"/>
              <a:ext cx="5583242" cy="37464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41" name="Visio" r:id="rId3" imgW="5914992" imgH="3505304" progId="Visio.Drawing.15">
                      <p:embed/>
                    </p:oleObj>
                  </mc:Choice>
                  <mc:Fallback>
                    <p:oleObj name="Visio" r:id="rId3" imgW="5914992" imgH="3505304" progId="Visio.Drawing.15">
                      <p:embed/>
                      <p:pic>
                        <p:nvPicPr>
                          <p:cNvPr id="3" name="对象 2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300301" y="914671"/>
                            <a:ext cx="5583242" cy="374647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E3EA1F6-4462-4985-8BAE-FE5633C2D49D}"/>
                  </a:ext>
                </a:extLst>
              </p:cNvPr>
              <p:cNvSpPr/>
              <p:nvPr/>
            </p:nvSpPr>
            <p:spPr>
              <a:xfrm>
                <a:off x="886264" y="1691767"/>
                <a:ext cx="1105817" cy="430887"/>
              </a:xfrm>
              <a:prstGeom prst="rect">
                <a:avLst/>
              </a:prstGeom>
              <a:solidFill>
                <a:srgbClr val="44546A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050" dirty="0">
                    <a:solidFill>
                      <a:schemeClr val="bg1"/>
                    </a:solidFill>
                  </a:rPr>
                  <a:t>知识点粒度</a:t>
                </a:r>
                <a:endParaRPr lang="en-US" altLang="zh-CN" sz="105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zh-CN" altLang="en-US" sz="1050" dirty="0">
                    <a:solidFill>
                      <a:schemeClr val="bg1"/>
                    </a:solidFill>
                  </a:rPr>
                  <a:t>视频学习模块</a:t>
                </a: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F4B97273-AF1B-42BD-841D-B6C04F9CBDD4}"/>
                  </a:ext>
                </a:extLst>
              </p:cNvPr>
              <p:cNvSpPr/>
              <p:nvPr/>
            </p:nvSpPr>
            <p:spPr>
              <a:xfrm>
                <a:off x="867929" y="2376942"/>
                <a:ext cx="1105816" cy="415498"/>
              </a:xfrm>
              <a:prstGeom prst="rect">
                <a:avLst/>
              </a:prstGeom>
              <a:solidFill>
                <a:srgbClr val="44546A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050" dirty="0">
                    <a:solidFill>
                      <a:schemeClr val="bg1"/>
                    </a:solidFill>
                  </a:rPr>
                  <a:t>在线考试自动智能评判模块</a:t>
                </a: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272124E8-B270-4BC2-BACF-D2AB582DBA13}"/>
                  </a:ext>
                </a:extLst>
              </p:cNvPr>
              <p:cNvSpPr/>
              <p:nvPr/>
            </p:nvSpPr>
            <p:spPr>
              <a:xfrm>
                <a:off x="904602" y="3124540"/>
                <a:ext cx="1069143" cy="415498"/>
              </a:xfrm>
              <a:prstGeom prst="rect">
                <a:avLst/>
              </a:prstGeom>
              <a:solidFill>
                <a:srgbClr val="44546A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chemeClr val="bg1"/>
                    </a:solidFill>
                  </a:rPr>
                  <a:t>@-</a:t>
                </a:r>
                <a:r>
                  <a:rPr lang="zh-CN" altLang="en-US" sz="1050" dirty="0">
                    <a:solidFill>
                      <a:schemeClr val="bg1"/>
                    </a:solidFill>
                  </a:rPr>
                  <a:t>机器人智</a:t>
                </a:r>
                <a:endParaRPr lang="en-US" altLang="zh-CN" sz="105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zh-CN" altLang="en-US" sz="1050" dirty="0">
                    <a:solidFill>
                      <a:schemeClr val="bg1"/>
                    </a:solidFill>
                  </a:rPr>
                  <a:t>能问答模块</a:t>
                </a:r>
              </a:p>
            </p:txBody>
          </p:sp>
        </p:grp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0E5B109D-5C6A-4157-970E-D2116B2A27BC}"/>
              </a:ext>
            </a:extLst>
          </p:cNvPr>
          <p:cNvSpPr/>
          <p:nvPr/>
        </p:nvSpPr>
        <p:spPr>
          <a:xfrm>
            <a:off x="2216567" y="5174967"/>
            <a:ext cx="4716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A50021"/>
                </a:solidFill>
                <a:ea typeface="黑体" panose="02010609060101010101" pitchFamily="49" charset="-122"/>
              </a:rPr>
              <a:t>教师：</a:t>
            </a:r>
            <a:r>
              <a:rPr lang="zh-CN" altLang="en-US" sz="1400" b="1" dirty="0">
                <a:solidFill>
                  <a:srgbClr val="A50021"/>
                </a:solidFill>
                <a:ea typeface="黑体" panose="02010609060101010101" pitchFamily="49" charset="-122"/>
              </a:rPr>
              <a:t>苗启广、</a:t>
            </a:r>
            <a:r>
              <a:rPr lang="zh-CN" altLang="en-US" sz="1400" b="1" dirty="0" smtClean="0">
                <a:solidFill>
                  <a:srgbClr val="A50021"/>
                </a:solidFill>
                <a:ea typeface="黑体" panose="02010609060101010101" pitchFamily="49" charset="-122"/>
              </a:rPr>
              <a:t>宋建锋、权义宁</a:t>
            </a:r>
            <a:r>
              <a:rPr lang="zh-CN" altLang="en-US" sz="1400" b="1" dirty="0">
                <a:solidFill>
                  <a:srgbClr val="A50021"/>
                </a:solidFill>
                <a:ea typeface="黑体" panose="02010609060101010101" pitchFamily="49" charset="-122"/>
              </a:rPr>
              <a:t>、万波、戚玉涛</a:t>
            </a:r>
            <a:endParaRPr lang="en-US" altLang="zh-CN" sz="1400" b="1" dirty="0">
              <a:solidFill>
                <a:srgbClr val="A50021"/>
              </a:solidFill>
              <a:ea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A50021"/>
                </a:solidFill>
                <a:ea typeface="黑体" panose="02010609060101010101" pitchFamily="49" charset="-122"/>
              </a:rPr>
              <a:t>研究生</a:t>
            </a:r>
            <a:r>
              <a:rPr lang="en-US" altLang="zh-CN" b="1" dirty="0" smtClean="0">
                <a:solidFill>
                  <a:srgbClr val="A50021"/>
                </a:solidFill>
                <a:ea typeface="黑体" panose="02010609060101010101" pitchFamily="49" charset="-122"/>
              </a:rPr>
              <a:t>15+</a:t>
            </a:r>
            <a:endParaRPr lang="zh-CN" altLang="en-US" b="1" dirty="0">
              <a:solidFill>
                <a:srgbClr val="A50021"/>
              </a:solidFill>
              <a:ea typeface="黑体" panose="02010609060101010101" pitchFamily="49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257F73A-D659-42B5-878D-0A1400D1B670}"/>
              </a:ext>
            </a:extLst>
          </p:cNvPr>
          <p:cNvSpPr/>
          <p:nvPr/>
        </p:nvSpPr>
        <p:spPr>
          <a:xfrm>
            <a:off x="2399462" y="5945528"/>
            <a:ext cx="4796046" cy="646331"/>
          </a:xfrm>
          <a:prstGeom prst="rect">
            <a:avLst/>
          </a:prstGeom>
          <a:ln w="412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hlinkClick r:id="rId5"/>
              </a:rPr>
              <a:t>https://</a:t>
            </a:r>
            <a:r>
              <a:rPr lang="en-US" altLang="zh-CN" sz="1600" dirty="0">
                <a:solidFill>
                  <a:srgbClr val="C00000"/>
                </a:solidFill>
                <a:hlinkClick r:id="rId5"/>
              </a:rPr>
              <a:t>cvnis.xidian.edu.cn</a:t>
            </a:r>
            <a:r>
              <a:rPr lang="en-US" altLang="zh-CN" sz="1600" dirty="0">
                <a:solidFill>
                  <a:srgbClr val="C00000"/>
                </a:solidFill>
              </a:rPr>
              <a:t>   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部署于校内平台</a:t>
            </a:r>
            <a:endParaRPr lang="en-US" altLang="zh-CN" b="1" dirty="0">
              <a:solidFill>
                <a:schemeClr val="tx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hlinkClick r:id="rId6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zh-CN" altLang="en-US" sz="1600" dirty="0" smtClean="0">
                <a:solidFill>
                  <a:srgbClr val="C00000"/>
                </a:solidFill>
                <a:hlinkClick r:id="rId7"/>
              </a:rPr>
              <a:t>http</a:t>
            </a:r>
            <a:r>
              <a:rPr lang="en-US" altLang="zh-CN" sz="1600" dirty="0" smtClean="0">
                <a:solidFill>
                  <a:srgbClr val="C00000"/>
                </a:solidFill>
                <a:hlinkClick r:id="rId7"/>
              </a:rPr>
              <a:t>s</a:t>
            </a:r>
            <a:r>
              <a:rPr lang="zh-CN" altLang="en-US" sz="1600" dirty="0" smtClean="0">
                <a:solidFill>
                  <a:srgbClr val="C00000"/>
                </a:solidFill>
                <a:hlinkClick r:id="rId7"/>
              </a:rPr>
              <a:t>:</a:t>
            </a:r>
            <a:r>
              <a:rPr lang="zh-CN" altLang="en-US" sz="1600" dirty="0">
                <a:solidFill>
                  <a:srgbClr val="C00000"/>
                </a:solidFill>
                <a:hlinkClick r:id="rId7"/>
              </a:rPr>
              <a:t>//www.cvnis.ne</a:t>
            </a:r>
            <a:r>
              <a:rPr lang="zh-CN" altLang="en-US" sz="1600" u="sng" dirty="0">
                <a:solidFill>
                  <a:srgbClr val="C00000"/>
                </a:solidFill>
                <a:hlinkClick r:id="rId7"/>
              </a:rPr>
              <a:t>t</a:t>
            </a:r>
            <a:r>
              <a:rPr lang="en-US" altLang="zh-CN" sz="1600" u="sng" dirty="0">
                <a:solidFill>
                  <a:srgbClr val="C00000"/>
                </a:solidFill>
                <a:hlinkClick r:id="rId7"/>
              </a:rPr>
              <a:t>:8443</a:t>
            </a:r>
            <a:r>
              <a:rPr lang="en-US" altLang="zh-CN" sz="1600" dirty="0">
                <a:solidFill>
                  <a:srgbClr val="C00000"/>
                </a:solidFill>
              </a:rPr>
              <a:t>  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部署于阿里云平台</a:t>
            </a:r>
          </a:p>
        </p:txBody>
      </p:sp>
    </p:spTree>
    <p:extLst>
      <p:ext uri="{BB962C8B-B14F-4D97-AF65-F5344CB8AC3E}">
        <p14:creationId xmlns:p14="http://schemas.microsoft.com/office/powerpoint/2010/main" val="36540137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8D913FA0-272B-4C24-9423-C72C1648B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0814011"/>
              </p:ext>
            </p:extLst>
          </p:nvPr>
        </p:nvGraphicFramePr>
        <p:xfrm>
          <a:off x="680270" y="881747"/>
          <a:ext cx="9199563" cy="5813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0" name="Visio" r:id="rId4" imgW="5600700" imgH="3362245" progId="Visio.Drawing.15">
                  <p:embed/>
                </p:oleObj>
              </mc:Choice>
              <mc:Fallback>
                <p:oleObj name="Visio" r:id="rId4" imgW="5600700" imgH="3362245" progId="Visio.Drawing.15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0270" y="881747"/>
                        <a:ext cx="9199563" cy="58134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68"/>
          <p:cNvSpPr txBox="1">
            <a:spLocks noChangeArrowheads="1"/>
          </p:cNvSpPr>
          <p:nvPr/>
        </p:nvSpPr>
        <p:spPr bwMode="auto">
          <a:xfrm>
            <a:off x="3120386" y="137588"/>
            <a:ext cx="524700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sym typeface="+mn-ea"/>
              </a:rPr>
              <a:t>系统主要功能模块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7134" y="881747"/>
            <a:ext cx="9096866" cy="11387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indent="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rgbClr val="1C1C1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/>
            </a:lvl2pPr>
            <a:lvl3pPr marL="685800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/>
            </a:lvl3pPr>
            <a:lvl4pPr marL="1028700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4pPr>
            <a:lvl5pPr marL="1371600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5pPr>
            <a:lvl6pPr marL="1714500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6pPr>
            <a:lvl7pPr marL="2057400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7pPr>
            <a:lvl8pPr marL="2400300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8pPr>
            <a:lvl9pPr marL="2743200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9pPr>
          </a:lstStyle>
          <a:p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sym typeface="+mn-ea"/>
              </a:rPr>
              <a:t>该系统包含</a:t>
            </a:r>
            <a:r>
              <a:rPr lang="zh-CN" altLang="en-US" b="1" dirty="0">
                <a:solidFill>
                  <a:schemeClr val="accent1"/>
                </a:solidFill>
                <a:sym typeface="+mn-ea"/>
              </a:rPr>
              <a:t>视频学习、在线考试、闯关答题、智能问答、我的学习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sym typeface="+mn-ea"/>
              </a:rPr>
              <a:t>五大模块，功能包含视频的搜索、浏览；在线考试、实时打分；知识点巩固、闯关积分板；知识点答疑、知识结构图谱、个人信息分析与汇总。</a:t>
            </a:r>
          </a:p>
        </p:txBody>
      </p:sp>
    </p:spTree>
    <p:extLst>
      <p:ext uri="{BB962C8B-B14F-4D97-AF65-F5344CB8AC3E}">
        <p14:creationId xmlns:p14="http://schemas.microsoft.com/office/powerpoint/2010/main" val="16080631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000443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000443"/>
  <p:tag name="MH_LIBRARY" val="GRAPHIC"/>
  <p:tag name="MH_TYPE" val="Other"/>
  <p:tag name="MH_ORDER" val="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000443"/>
  <p:tag name="MH_LIBRARY" val="GRAPHIC"/>
  <p:tag name="MH_TYPE" val="Other"/>
  <p:tag name="MH_ORDER" val="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000443"/>
  <p:tag name="MH_LIBRARY" val="GRAPHIC"/>
  <p:tag name="MH_TYPE" val="Other"/>
  <p:tag name="MH_ORDER" val="1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000443"/>
  <p:tag name="MH_LIBRARY" val="GRAPHIC"/>
  <p:tag name="MH_TYPE" val="Other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000443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000443"/>
  <p:tag name="MH_LIBRARY" val="GRAPHIC"/>
  <p:tag name="MH_TYPE" val="Other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000443"/>
  <p:tag name="MH_LIBRARY" val="GRAPHIC"/>
  <p:tag name="MH_TYPE" val="Other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000443"/>
  <p:tag name="MH_LIBRARY" val="GRAPHIC"/>
  <p:tag name="MH_TYPE" val="Other"/>
  <p:tag name="MH_ORDER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000443"/>
  <p:tag name="MH_LIBRARY" val="GRAPHIC"/>
  <p:tag name="MH_TYPE" val="Other"/>
  <p:tag name="MH_ORDER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000443"/>
  <p:tag name="MH_LIBRARY" val="GRAPHIC"/>
  <p:tag name="MH_TYPE" val="Other"/>
  <p:tag name="MH_ORDER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000443"/>
  <p:tag name="MH_LIBRARY" val="GRAPHIC"/>
  <p:tag name="MH_TYPE" val="Other"/>
  <p:tag name="MH_ORDER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26000443"/>
  <p:tag name="MH_LIBRARY" val="GRAPHIC"/>
  <p:tag name="MH_TYPE" val="Other"/>
  <p:tag name="MH_ORDER" val="9"/>
</p:tagLst>
</file>

<file path=ppt/theme/theme1.xml><?xml version="1.0" encoding="utf-8"?>
<a:theme xmlns:a="http://schemas.openxmlformats.org/drawingml/2006/main" name="1_Office 主题​​">
  <a:themeElements>
    <a:clrScheme name="自定义 2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C3649"/>
      </a:accent1>
      <a:accent2>
        <a:srgbClr val="6A868F"/>
      </a:accent2>
      <a:accent3>
        <a:srgbClr val="31778D"/>
      </a:accent3>
      <a:accent4>
        <a:srgbClr val="D6C88B"/>
      </a:accent4>
      <a:accent5>
        <a:srgbClr val="D66E49"/>
      </a:accent5>
      <a:accent6>
        <a:srgbClr val="649EB2"/>
      </a:accent6>
      <a:hlink>
        <a:srgbClr val="BC3649"/>
      </a:hlink>
      <a:folHlink>
        <a:srgbClr val="BFBFBF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A50021"/>
        </a:solidFill>
        <a:ln w="9525">
          <a:solidFill>
            <a:schemeClr val="bg1"/>
          </a:solidFill>
          <a:miter lim="800000"/>
          <a:headEnd/>
          <a:tailEnd/>
        </a:ln>
        <a:effectLst/>
      </a:spPr>
      <a:bodyPr wrap="square" lIns="25600" tIns="25600" rIns="25600" bIns="25600" anchor="t" anchorCtr="0">
        <a:spAutoFit/>
      </a:bodyPr>
      <a:lstStyle>
        <a:defPPr algn="ctr">
          <a:lnSpc>
            <a:spcPct val="150000"/>
          </a:lnSpc>
          <a:spcBef>
            <a:spcPts val="0"/>
          </a:spcBef>
          <a:buNone/>
          <a:defRPr sz="3600" dirty="0">
            <a:solidFill>
              <a:schemeClr val="bg1"/>
            </a:solidFill>
            <a:latin typeface="黑体" panose="02010609060101010101" pitchFamily="49" charset="-122"/>
            <a:ea typeface="黑体" panose="02010609060101010101" pitchFamily="49" charset="-122"/>
            <a:cs typeface="Arial" panose="020B0604020202020204" pitchFamily="34" charset="0"/>
            <a:sym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 主题​​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C3649"/>
      </a:accent1>
      <a:accent2>
        <a:srgbClr val="6A868F"/>
      </a:accent2>
      <a:accent3>
        <a:srgbClr val="31778D"/>
      </a:accent3>
      <a:accent4>
        <a:srgbClr val="D6C88B"/>
      </a:accent4>
      <a:accent5>
        <a:srgbClr val="D66E49"/>
      </a:accent5>
      <a:accent6>
        <a:srgbClr val="649EB2"/>
      </a:accent6>
      <a:hlink>
        <a:srgbClr val="BC3649"/>
      </a:hlink>
      <a:folHlink>
        <a:srgbClr val="BFBFB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5573</TotalTime>
  <Words>3891</Words>
  <Application>Microsoft Office PowerPoint</Application>
  <PresentationFormat>全屏显示(4:3)</PresentationFormat>
  <Paragraphs>730</Paragraphs>
  <Slides>55</Slides>
  <Notes>23</Notes>
  <HiddenSlides>2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4" baseType="lpstr">
      <vt:lpstr>Watford DB</vt:lpstr>
      <vt:lpstr>等线</vt:lpstr>
      <vt:lpstr>等线 Light</vt:lpstr>
      <vt:lpstr>方正舒体</vt:lpstr>
      <vt:lpstr>黑体</vt:lpstr>
      <vt:lpstr>宋体</vt:lpstr>
      <vt:lpstr>微软雅黑</vt:lpstr>
      <vt:lpstr>造字工房劲黑（非商用）常规体</vt:lpstr>
      <vt:lpstr>Arial</vt:lpstr>
      <vt:lpstr>Calibri</vt:lpstr>
      <vt:lpstr>Calibri Light</vt:lpstr>
      <vt:lpstr>Impact</vt:lpstr>
      <vt:lpstr>Times New Roman</vt:lpstr>
      <vt:lpstr>Wingdings</vt:lpstr>
      <vt:lpstr>1_Office 主题​​</vt:lpstr>
      <vt:lpstr>2_Office 主题​​</vt:lpstr>
      <vt:lpstr>Office 主题​​</vt:lpstr>
      <vt:lpstr>Office 主题</vt:lpstr>
      <vt:lpstr>Visio</vt:lpstr>
      <vt:lpstr>C语言程序设计智慧教育平台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计算机类课程智慧教育平台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韩桑木</dc:creator>
  <cp:lastModifiedBy>pc</cp:lastModifiedBy>
  <cp:revision>645</cp:revision>
  <cp:lastPrinted>2019-03-29T01:10:18Z</cp:lastPrinted>
  <dcterms:created xsi:type="dcterms:W3CDTF">2019-03-06T13:04:23Z</dcterms:created>
  <dcterms:modified xsi:type="dcterms:W3CDTF">2020-03-30T02:50:51Z</dcterms:modified>
</cp:coreProperties>
</file>